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3" r:id="rId4"/>
    <p:sldId id="269" r:id="rId5"/>
    <p:sldId id="270" r:id="rId6"/>
    <p:sldId id="272" r:id="rId7"/>
    <p:sldId id="273" r:id="rId8"/>
    <p:sldId id="274" r:id="rId9"/>
    <p:sldId id="275" r:id="rId10"/>
    <p:sldId id="259" r:id="rId11"/>
    <p:sldId id="260" r:id="rId12"/>
    <p:sldId id="261" r:id="rId13"/>
    <p:sldId id="277" r:id="rId14"/>
    <p:sldId id="276" r:id="rId15"/>
    <p:sldId id="266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79FED-B90C-4EF9-977B-A29D4940D5C6}" type="datetimeFigureOut">
              <a:rPr lang="en-US" smtClean="0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F50AA-1E4F-48AB-A57F-2A22B8E26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79FED-B90C-4EF9-977B-A29D4940D5C6}" type="datetimeFigureOut">
              <a:rPr lang="en-US" smtClean="0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F50AA-1E4F-48AB-A57F-2A22B8E26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79FED-B90C-4EF9-977B-A29D4940D5C6}" type="datetimeFigureOut">
              <a:rPr lang="en-US" smtClean="0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F50AA-1E4F-48AB-A57F-2A22B8E26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79FED-B90C-4EF9-977B-A29D4940D5C6}" type="datetimeFigureOut">
              <a:rPr lang="en-US" smtClean="0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F50AA-1E4F-48AB-A57F-2A22B8E26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79FED-B90C-4EF9-977B-A29D4940D5C6}" type="datetimeFigureOut">
              <a:rPr lang="en-US" smtClean="0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F50AA-1E4F-48AB-A57F-2A22B8E26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79FED-B90C-4EF9-977B-A29D4940D5C6}" type="datetimeFigureOut">
              <a:rPr lang="en-US" smtClean="0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F50AA-1E4F-48AB-A57F-2A22B8E26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79FED-B90C-4EF9-977B-A29D4940D5C6}" type="datetimeFigureOut">
              <a:rPr lang="en-US" smtClean="0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F50AA-1E4F-48AB-A57F-2A22B8E26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79FED-B90C-4EF9-977B-A29D4940D5C6}" type="datetimeFigureOut">
              <a:rPr lang="en-US" smtClean="0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F50AA-1E4F-48AB-A57F-2A22B8E26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79FED-B90C-4EF9-977B-A29D4940D5C6}" type="datetimeFigureOut">
              <a:rPr lang="en-US" smtClean="0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F50AA-1E4F-48AB-A57F-2A22B8E26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79FED-B90C-4EF9-977B-A29D4940D5C6}" type="datetimeFigureOut">
              <a:rPr lang="en-US" smtClean="0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F50AA-1E4F-48AB-A57F-2A22B8E26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79FED-B90C-4EF9-977B-A29D4940D5C6}" type="datetimeFigureOut">
              <a:rPr lang="en-US" smtClean="0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F50AA-1E4F-48AB-A57F-2A22B8E26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E79FED-B90C-4EF9-977B-A29D4940D5C6}" type="datetimeFigureOut">
              <a:rPr lang="en-US" smtClean="0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8F50AA-1E4F-48AB-A57F-2A22B8E26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организационных(специальных) условий для слепых и слабовидящих обучающихся с нарушением интеллекта, для реализации программ профессионального обучения.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8600" y="3767667"/>
            <a:ext cx="3581400" cy="651933"/>
          </a:xfrm>
        </p:spPr>
        <p:txBody>
          <a:bodyPr rtlCol="0">
            <a:noAutofit/>
          </a:bodyPr>
          <a:lstStyle/>
          <a:p>
            <a:endParaRPr lang="ru-RU" sz="1200" b="1" dirty="0" smtClean="0">
              <a:solidFill>
                <a:srgbClr val="FF0000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УЧИТЕЛЬ-ДЕФЕКТОЛОГ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МАКЕРОВА Н.А.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932765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ГОСУДАРСТВЕННОЕ КРАЕВОЕ БЮДЖЕТНОЕ ОБРАЗОВАТЕЛЬНОЕ УЧРЕЖДЕНИЕ «ОБЩЕОБРАЗОВАТЕЛЬНАЯ ШКОЛА- ИНТЕРНАТ </a:t>
            </a:r>
            <a:r>
              <a:rPr lang="ru-RU" sz="1200" dirty="0" smtClean="0"/>
              <a:t>ПЕРМСКОГО КРАЯ»</a:t>
            </a:r>
            <a:r>
              <a:rPr lang="ru-RU" sz="1400" dirty="0"/>
              <a:t/>
            </a:r>
            <a:br>
              <a:rPr lang="ru-RU" sz="1400" dirty="0"/>
            </a:b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5334000"/>
            <a:ext cx="266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ПЕРМЬ 2024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</a:t>
            </a:r>
            <a:r>
              <a:rPr lang="ru-RU" sz="2000" dirty="0">
                <a:solidFill>
                  <a:schemeClr val="tx1"/>
                </a:solidFill>
              </a:rPr>
              <a:t>Требования к оснащенности образовательного процесса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инвалидов и лиц с ограниченными возможностями здоровья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 профессиональных образовательных организациях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Примерный перечень специальных технических средств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и программного обеспечения для обучения студентов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chemeClr val="tx1"/>
                </a:solidFill>
              </a:rPr>
              <a:t>с нарушениями зрения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809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1. Дисплей с использованием системы Брайля (рельефно-точечный шрифт) 40-знаковый или 80-знаковый, или портативный дисплей</a:t>
            </a:r>
          </a:p>
          <a:p>
            <a:pPr marL="0" indent="0">
              <a:buNone/>
            </a:pPr>
            <a:r>
              <a:rPr lang="ru-RU" sz="1800" dirty="0"/>
              <a:t>2. Принтер с использованием системы Брайля (рельефно-точечный шрифт)</a:t>
            </a:r>
          </a:p>
          <a:p>
            <a:pPr marL="0" indent="0">
              <a:buNone/>
            </a:pPr>
            <a:r>
              <a:rPr lang="ru-RU" sz="1800" dirty="0"/>
              <a:t>3. Программа экранного доступа с синтезом речи</a:t>
            </a:r>
          </a:p>
          <a:p>
            <a:pPr marL="0" indent="0">
              <a:buNone/>
            </a:pPr>
            <a:r>
              <a:rPr lang="ru-RU" sz="1800" dirty="0"/>
              <a:t>4. Программа экранного увеличения</a:t>
            </a:r>
          </a:p>
          <a:p>
            <a:pPr marL="0" indent="0">
              <a:buNone/>
            </a:pPr>
            <a:r>
              <a:rPr lang="ru-RU" sz="1800" dirty="0"/>
              <a:t>5. Редактор текста (программа для перевода обычного шрифта в </a:t>
            </a:r>
            <a:r>
              <a:rPr lang="ru-RU" sz="1800" dirty="0" err="1"/>
              <a:t>брайлевский</a:t>
            </a:r>
            <a:r>
              <a:rPr lang="ru-RU" sz="1800" dirty="0"/>
              <a:t> и обратно)</a:t>
            </a:r>
          </a:p>
          <a:p>
            <a:pPr marL="0" indent="0">
              <a:buNone/>
            </a:pPr>
            <a:r>
              <a:rPr lang="ru-RU" sz="1800" dirty="0"/>
              <a:t>6. Программы синтеза речи TTS (</a:t>
            </a:r>
            <a:r>
              <a:rPr lang="ru-RU" sz="1800" dirty="0" err="1"/>
              <a:t>Text-To-Speech</a:t>
            </a:r>
            <a:r>
              <a:rPr lang="ru-RU" sz="1800" dirty="0"/>
              <a:t>)</a:t>
            </a:r>
          </a:p>
          <a:p>
            <a:pPr marL="0" indent="0">
              <a:buNone/>
            </a:pPr>
            <a:r>
              <a:rPr lang="ru-RU" sz="1800" dirty="0"/>
              <a:t>7. Читающая машина</a:t>
            </a:r>
          </a:p>
          <a:p>
            <a:pPr marL="0" indent="0">
              <a:buNone/>
            </a:pPr>
            <a:r>
              <a:rPr lang="ru-RU" sz="1800" dirty="0"/>
              <a:t>8. Стационарный электронный увеличитель</a:t>
            </a:r>
          </a:p>
          <a:p>
            <a:pPr marL="0" indent="0">
              <a:buNone/>
            </a:pPr>
            <a:r>
              <a:rPr lang="ru-RU" sz="1800" dirty="0"/>
              <a:t>9. Ручное увеличивающее устройство (портативная электронная лупа)</a:t>
            </a:r>
          </a:p>
          <a:p>
            <a:pPr marL="0" indent="0">
              <a:buNone/>
            </a:pPr>
            <a:r>
              <a:rPr lang="ru-RU" sz="1800" dirty="0"/>
              <a:t>10. Электронный увеличитель для удаленного просмотра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45293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Рекомендуемый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 оснащения для стационарного рабочего места для незрячего или слабовидящего пользователя: персональный компьютер с большим монитором (19 - 24"), с программой экранного доступа JAWS, программой экранного увеличения </a:t>
            </a: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MAGic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дисплеем, использующим систему Брайля (рельефно-точечного шрифт).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085" y="381000"/>
            <a:ext cx="2971800" cy="2971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43" y="338328"/>
            <a:ext cx="3429000" cy="1109472"/>
          </a:xfrm>
        </p:spPr>
        <p:txBody>
          <a:bodyPr/>
          <a:lstStyle/>
          <a:p>
            <a:pPr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5333999"/>
            <a:ext cx="7408333" cy="792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80" y="3352800"/>
            <a:ext cx="4015220" cy="267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444" y="3408175"/>
            <a:ext cx="3881082" cy="2600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" y="540305"/>
            <a:ext cx="3429000" cy="2653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666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ОБРАЗОВАТЕЛЬНОГО ПРОЦЕССА ДЛЯ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СЛЕПЫХ И СЛАБОВИДЯЩИХ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образовательным организациям реализующим программы профессионального 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86001"/>
            <a:ext cx="7408333" cy="38401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6. </a:t>
            </a:r>
            <a:r>
              <a:rPr lang="ru-RU" dirty="0"/>
              <a:t>Требования к </a:t>
            </a:r>
            <a:r>
              <a:rPr lang="ru-RU" dirty="0" smtClean="0"/>
              <a:t>офтальмологическому режиму</a:t>
            </a:r>
            <a:endParaRPr lang="ru-RU" dirty="0"/>
          </a:p>
          <a:p>
            <a:r>
              <a:rPr lang="ru-RU" dirty="0"/>
              <a:t>При проектировании образовательного процесса педагог должен учитывать: - создание специальных условий с учетом офтальмологического диагноза; </a:t>
            </a:r>
            <a:endParaRPr lang="ru-RU" dirty="0" smtClean="0"/>
          </a:p>
          <a:p>
            <a:r>
              <a:rPr lang="ru-RU" dirty="0" smtClean="0"/>
              <a:t>-  </a:t>
            </a:r>
            <a:r>
              <a:rPr lang="ru-RU" dirty="0"/>
              <a:t>особенности продолжительности работоспособности обучающихся с нарушением зрения;  </a:t>
            </a:r>
            <a:endParaRPr lang="ru-RU" dirty="0" smtClean="0"/>
          </a:p>
          <a:p>
            <a:r>
              <a:rPr lang="ru-RU" dirty="0"/>
              <a:t>при составлении карточек-заданий для слабовидящих обучающихся необходимо учитывать следующее:   размер шрифта не менее 16 </a:t>
            </a:r>
            <a:r>
              <a:rPr lang="ru-RU" dirty="0" err="1"/>
              <a:t>пт</a:t>
            </a:r>
            <a:r>
              <a:rPr lang="ru-RU" dirty="0"/>
              <a:t>;  начертание букв должно быть простым с учетом толщины линии;  рекомендуется использовать шрифт </a:t>
            </a:r>
            <a:r>
              <a:rPr lang="ru-RU" dirty="0" err="1"/>
              <a:t>arial</a:t>
            </a:r>
            <a:r>
              <a:rPr lang="ru-RU" dirty="0"/>
              <a:t> </a:t>
            </a:r>
            <a:r>
              <a:rPr lang="ru-RU" dirty="0" err="1"/>
              <a:t>black</a:t>
            </a:r>
            <a:r>
              <a:rPr lang="ru-RU" dirty="0"/>
              <a:t> или </a:t>
            </a:r>
            <a:r>
              <a:rPr lang="ru-RU" dirty="0" err="1"/>
              <a:t>verdana</a:t>
            </a:r>
            <a:r>
              <a:rPr lang="ru-RU" dirty="0"/>
              <a:t>;  не использовать курсив;  для облегчения процесса чтения в тексте используется </a:t>
            </a:r>
            <a:r>
              <a:rPr lang="ru-RU" dirty="0" err="1"/>
              <a:t>межбуквенные</a:t>
            </a:r>
            <a:r>
              <a:rPr lang="ru-RU" dirty="0"/>
              <a:t> и межстрочные интервалы;  бумага должна быть только белой;  нельзя использовать глянцевую бумагу</a:t>
            </a:r>
          </a:p>
        </p:txBody>
      </p:sp>
    </p:spTree>
    <p:extLst>
      <p:ext uri="{BB962C8B-B14F-4D97-AF65-F5344CB8AC3E}">
        <p14:creationId xmlns:p14="http://schemas.microsoft.com/office/powerpoint/2010/main" val="36876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666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ОБРАЗОВАТЕЛЬНОГО ПРОЦЕССА ДЛЯ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СЛЕПЫХ И СЛАБОВИДЯЩИХ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образовательным организациям реализующим программы профессионального 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86001"/>
            <a:ext cx="7408333" cy="384016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5</a:t>
            </a:r>
            <a:r>
              <a:rPr lang="ru-RU" dirty="0"/>
              <a:t>. Требования к </a:t>
            </a:r>
            <a:r>
              <a:rPr lang="ru-RU" dirty="0" smtClean="0"/>
              <a:t>офтальмологическому режиму</a:t>
            </a:r>
            <a:endParaRPr lang="ru-RU" dirty="0"/>
          </a:p>
          <a:p>
            <a:r>
              <a:rPr lang="ru-RU" dirty="0"/>
              <a:t>Для всех членов педагогического коллектива является обязательным владение знанием психофизических особенностей развития учащихся с нарушением </a:t>
            </a:r>
            <a:r>
              <a:rPr lang="ru-RU" dirty="0" smtClean="0"/>
              <a:t>зрения. </a:t>
            </a:r>
          </a:p>
          <a:p>
            <a:r>
              <a:rPr lang="ru-RU" dirty="0" smtClean="0"/>
              <a:t>На сайте нашей школы размещено ПОЛОЖЕНИЕ </a:t>
            </a:r>
            <a:r>
              <a:rPr lang="ru-RU" dirty="0"/>
              <a:t>ОБ ОФТАЛЬМОЛОГИЧЕСКОМ РЕЖИМЕ ГКБОУ «ОБЩЕОБРАЗОВАТЕЛЬНАЯ  ШКОЛА-ИНТЕРНАТ ПЕРМСКОГО КРАЯ» </a:t>
            </a:r>
            <a:r>
              <a:rPr lang="ru-RU" dirty="0" smtClean="0"/>
              <a:t>, там можно более подробно </a:t>
            </a:r>
            <a:r>
              <a:rPr lang="ru-RU" dirty="0"/>
              <a:t>ознакомится  </a:t>
            </a:r>
            <a:r>
              <a:rPr lang="ru-RU" dirty="0" smtClean="0"/>
              <a:t>с организацией офтальмологического </a:t>
            </a:r>
            <a:r>
              <a:rPr lang="ru-RU" dirty="0"/>
              <a:t>режима</a:t>
            </a:r>
          </a:p>
        </p:txBody>
      </p:sp>
    </p:spTree>
    <p:extLst>
      <p:ext uri="{BB962C8B-B14F-4D97-AF65-F5344CB8AC3E}">
        <p14:creationId xmlns:p14="http://schemas.microsoft.com/office/powerpoint/2010/main" val="3378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Противопоказания при выборе профессий лиц с нарушением зрения(слабовидящих)</a:t>
            </a:r>
          </a:p>
          <a:p>
            <a:r>
              <a:rPr lang="ru-RU" dirty="0"/>
              <a:t>Затруднения при работе с объектами, состоящими из множества деталей, со сложными механизмами. Лицам с нарушениями зрения противопоказаны все рабочие профессии, где объектом труда являются станки, </a:t>
            </a:r>
            <a:r>
              <a:rPr lang="ru-RU" dirty="0" err="1"/>
              <a:t>травмоопасные</a:t>
            </a:r>
            <a:r>
              <a:rPr lang="ru-RU" dirty="0"/>
              <a:t> механизмы, механизмы, манипулирование с которыми требует </a:t>
            </a:r>
            <a:r>
              <a:rPr lang="ru-RU" dirty="0" err="1"/>
              <a:t>скоординированности</a:t>
            </a:r>
            <a:r>
              <a:rPr lang="ru-RU" dirty="0"/>
              <a:t> движений и зрительной ориентации (слесарь, механик, ремонтник и т. п</a:t>
            </a:r>
            <a:r>
              <a:rPr lang="ru-RU"/>
              <a:t>.). 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19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ОРГАНИЗАЦИИ ОБРАЗОВАТЕЛЬНОГО ПРОЦЕССА ДЛЯ ОБУЧЕНИЯ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СЛЕПЫХ И СЛАБОВИДЯЩИХ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образовательным организациям реализующим программы профессионального обучения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Замедленная скорость зрительного восприятия. Слабовидящим противопоказаны профессии, требующие быстрого реагирования на зрительные сигналы (оператор, диспетчер), управления движущимися механизмами, работы на конвейере. Затруднения при работе с объектами, состоящими из множества деталей, со сложными механизмами. Лицам с нарушениями зрения противопоказаны все рабочие профессии, где объектом труда являются станки, </a:t>
            </a:r>
            <a:r>
              <a:rPr lang="ru-RU" dirty="0" err="1"/>
              <a:t>травмоопасные</a:t>
            </a:r>
            <a:r>
              <a:rPr lang="ru-RU" dirty="0"/>
              <a:t> механизмы, механизмы, манипулирование с которыми требует </a:t>
            </a:r>
            <a:r>
              <a:rPr lang="ru-RU" dirty="0" err="1"/>
              <a:t>скоординированности</a:t>
            </a:r>
            <a:r>
              <a:rPr lang="ru-RU" dirty="0"/>
              <a:t> движений и зрительной ориентации (слесарь, механик, ремонтник и т. п.). 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19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ОРГАНИЗАЦИИ ОБРАЗОВАТЕЛЬНОГО ПРОЦЕССА ДЛЯ ОБУЧЕНИЯ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СЛЕПЫХ И СЛАБОВИДЯЩИХ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образовательным организациям реализующим программы профессионального обучения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6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Нарушения восприятия перспективы и глубины пространства и бинокулярного зрения. Не рекомендуются профессии, требующие пространственной ориентации (маркшейдеры, диспетчеры и т. п.), а также профессии, предъявляющие повышенные требования к зрительному анализатору или функции цветоощущения (декоратор, ювелир, оператор ЭВМ, корректор, преподаватель начальных классов и т. п.). 1</a:t>
            </a:r>
          </a:p>
          <a:p>
            <a:r>
              <a:rPr lang="ru-RU" dirty="0"/>
              <a:t>При определении профессиональной пригодности слабовидящего человека необходимо учитывать способность таких людей к компенсации, которая выражается в высокой автоматизации движений и повышенной тактильной чувствительности. Эти качества могут послужить основой для успешной адаптации в процессе профессионального обучения и последующей профессиональной деятельности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19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ОРГАНИЗАЦИИ ОБРАЗОВАТЕЛЬНОГО ПРОЦЕССА ДЛЯ ОБУЧЕНИЯ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СЛЕПЫХ И СЛАБОВИДЯЩИХ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образовательным организациям реализующим программы профессионального обучения</a:t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573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2438400"/>
            <a:ext cx="1932599" cy="305436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2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3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ОБРАЗОВАТЕЛЬНОГО ПРОЦЕССА ДЛЯ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СЛЕПЫХ И СЛАБОВИДЯЩИХ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образовательным организациям реализующим программы профессионального 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86001"/>
            <a:ext cx="7408333" cy="384016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1.Организационно-нормативные </a:t>
            </a:r>
            <a:r>
              <a:rPr lang="ru-RU" dirty="0"/>
              <a:t>требования к </a:t>
            </a:r>
            <a:r>
              <a:rPr lang="ru-RU" dirty="0" smtClean="0"/>
              <a:t> </a:t>
            </a:r>
            <a:r>
              <a:rPr lang="ru-RU" dirty="0"/>
              <a:t>образовательным </a:t>
            </a:r>
            <a:r>
              <a:rPr lang="ru-RU" dirty="0" smtClean="0"/>
              <a:t>организациям реализующим программы профессионального обучения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создание </a:t>
            </a:r>
            <a:r>
              <a:rPr lang="ru-RU" dirty="0"/>
              <a:t>в </a:t>
            </a:r>
            <a:r>
              <a:rPr lang="ru-RU" dirty="0" smtClean="0"/>
              <a:t>образовательных организациях </a:t>
            </a:r>
            <a:r>
              <a:rPr lang="ru-RU" dirty="0"/>
              <a:t>структурного подразделения, ответственного за организацию получения образования инвалидами и лицами с </a:t>
            </a:r>
            <a:r>
              <a:rPr lang="ru-RU" dirty="0" smtClean="0"/>
              <a:t>ограниченными </a:t>
            </a:r>
            <a:r>
              <a:rPr lang="ru-RU" dirty="0"/>
              <a:t>возможностями </a:t>
            </a:r>
            <a:r>
              <a:rPr lang="ru-RU" dirty="0" smtClean="0"/>
              <a:t>здоровья</a:t>
            </a:r>
          </a:p>
          <a:p>
            <a:pPr marL="0" indent="0" algn="ctr">
              <a:buNone/>
            </a:pPr>
            <a:r>
              <a:rPr lang="ru-RU" dirty="0"/>
              <a:t>В задачи такого структурного подразделения входит </a:t>
            </a:r>
            <a:r>
              <a:rPr lang="ru-RU" dirty="0" err="1"/>
              <a:t>профориентационная</a:t>
            </a:r>
            <a:r>
              <a:rPr lang="ru-RU" dirty="0"/>
              <a:t> работа с </a:t>
            </a:r>
            <a:r>
              <a:rPr lang="ru-RU" dirty="0" smtClean="0"/>
              <a:t>обучающимися, </a:t>
            </a:r>
            <a:r>
              <a:rPr lang="ru-RU" dirty="0"/>
              <a:t>абитуриентами, сопровождение инклюзивного обучения обучающихся с ограниченными возможностями здоровья и инвалидов, их социокультурная реабилитация, решение вопросов развития и обслуживания информационно-технологической базы инклюзивного обучения, реализация программ дистанционного обучения инвалидов, содействия трудоустройству выпускников-инвалидов, развитие </a:t>
            </a:r>
            <a:r>
              <a:rPr lang="ru-RU" dirty="0" err="1"/>
              <a:t>безбарьерной</a:t>
            </a:r>
            <a:r>
              <a:rPr lang="ru-RU" dirty="0"/>
              <a:t> среды в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0116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428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ОБРАЗОВАТЕЛЬНОГО ПРОЦЕССА ДЛЯ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СЛЕПЫХ И СЛАБОВИДЯЩИХ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образовательным организациям реализующим программы профессионального 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86001"/>
            <a:ext cx="7408333" cy="38401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Регулирование локальными нормативными актами профессиональной образовательной организации деятельности по организации получения образования </a:t>
            </a:r>
            <a:r>
              <a:rPr lang="ru-RU" dirty="0" smtClean="0"/>
              <a:t>обучающимися</a:t>
            </a:r>
          </a:p>
          <a:p>
            <a:pPr algn="ctr"/>
            <a:r>
              <a:rPr lang="ru-RU" dirty="0"/>
              <a:t>Ведение специализированного учета </a:t>
            </a:r>
            <a:r>
              <a:rPr lang="ru-RU" dirty="0" smtClean="0"/>
              <a:t>обучающихся на </a:t>
            </a:r>
            <a:r>
              <a:rPr lang="ru-RU" dirty="0"/>
              <a:t>этапах их поступления в профессиональную образовательную организацию, обучения, </a:t>
            </a:r>
            <a:r>
              <a:rPr lang="ru-RU" dirty="0" smtClean="0"/>
              <a:t>трудоустройств</a:t>
            </a:r>
          </a:p>
          <a:p>
            <a:pPr marL="0" indent="0" algn="ctr">
              <a:buNone/>
            </a:pPr>
            <a:r>
              <a:rPr lang="ru-RU" dirty="0"/>
              <a:t>Основой учета должны стать общие сведения об обучающемся </a:t>
            </a:r>
            <a:r>
              <a:rPr lang="ru-RU" dirty="0" smtClean="0"/>
              <a:t>: </a:t>
            </a:r>
            <a:r>
              <a:rPr lang="ru-RU" dirty="0"/>
              <a:t>фамилия, имя, отчество, имеющееся образование, данные о его семье, сведения о группе инвалидности, виде нарушения (нарушений) здоровья, рекомендации, данные по результатам комплексного психолого-медико-педагогического обследования детей или по результатам медико-социальной экспертизы, и иные сведения.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52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ОБРАЗОВАТЕЛЬНОГО ПРОЦЕССА ДЛЯ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СЛЕПЫХ И СЛАБОВИДЯЩИХ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образовательным организациям реализующим программы профессионального 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86001"/>
            <a:ext cx="7408333" cy="384016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2. Требования к кадровому обеспечению профессиональной образовательной </a:t>
            </a:r>
            <a:r>
              <a:rPr lang="ru-RU" dirty="0" smtClean="0"/>
              <a:t>организации</a:t>
            </a:r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/>
              <a:t>Введение в штат профессиональных образовательных организаций должности </a:t>
            </a:r>
            <a:r>
              <a:rPr lang="ru-RU" dirty="0" err="1"/>
              <a:t>тьютора</a:t>
            </a:r>
            <a:r>
              <a:rPr lang="ru-RU" dirty="0"/>
              <a:t>, педагога-психолога, социального педагога (социального работника), специалиста по специальным техническим и программным средствам обучения обучающихся, </a:t>
            </a:r>
            <a:r>
              <a:rPr lang="ru-RU" dirty="0" smtClean="0"/>
              <a:t>ассистент </a:t>
            </a:r>
            <a:r>
              <a:rPr lang="ru-RU" dirty="0"/>
              <a:t>(помощник) по оказанию технической помощи, </a:t>
            </a:r>
            <a:r>
              <a:rPr lang="ru-RU" dirty="0" smtClean="0"/>
              <a:t>учитель-дефектолог </a:t>
            </a:r>
            <a:r>
              <a:rPr lang="ru-RU" dirty="0"/>
              <a:t>(учитель-логопед (логопед), </a:t>
            </a:r>
            <a:r>
              <a:rPr lang="ru-RU" dirty="0" smtClean="0"/>
              <a:t>тифлопедагог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2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52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ОБРАЗОВАТЕЛЬНОГО ПРОЦЕССА ДЛЯ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СЛЕПЫХ И СЛАБОВИДЯЩИХ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образовательным организациям реализующим программы профессионального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86001"/>
            <a:ext cx="7408333" cy="384016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Дополнительная подготовка педагогических работников с целью получения знаний о психофизиологических особенностях </a:t>
            </a:r>
            <a:r>
              <a:rPr lang="ru-RU" dirty="0" smtClean="0"/>
              <a:t>слепых </a:t>
            </a:r>
            <a:r>
              <a:rPr lang="ru-RU" dirty="0"/>
              <a:t>и </a:t>
            </a:r>
            <a:r>
              <a:rPr lang="ru-RU" dirty="0" smtClean="0"/>
              <a:t>слабовидящих, </a:t>
            </a:r>
            <a:r>
              <a:rPr lang="ru-RU" dirty="0"/>
              <a:t>специфике приема-передачи учебной информации, применения специальных технических средств </a:t>
            </a:r>
            <a:r>
              <a:rPr lang="ru-RU" dirty="0" smtClean="0"/>
              <a:t>обучения</a:t>
            </a:r>
          </a:p>
          <a:p>
            <a:pPr marL="0" indent="0">
              <a:buNone/>
            </a:pPr>
            <a:r>
              <a:rPr lang="ru-RU" dirty="0"/>
              <a:t>Тифлопедагог способствует развитию компенсаторных возможностей зрительного восприятия обучающихся с нарушениями зрения в единстве с развитием несенсорных психических функций (внимания, памяти, мышления, эмоций); стимуляция зрительной, познавательной, творческой активности; оказывает помощь в овладении специальными </a:t>
            </a:r>
            <a:r>
              <a:rPr lang="ru-RU" dirty="0" err="1"/>
              <a:t>тифлотехническими</a:t>
            </a:r>
            <a:r>
              <a:rPr lang="ru-RU" dirty="0"/>
              <a:t> средствами.</a:t>
            </a:r>
          </a:p>
        </p:txBody>
      </p:sp>
    </p:spTree>
    <p:extLst>
      <p:ext uri="{BB962C8B-B14F-4D97-AF65-F5344CB8AC3E}">
        <p14:creationId xmlns:p14="http://schemas.microsoft.com/office/powerpoint/2010/main" val="18471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19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ОБРАЗОВАТЕЛЬНОГО ПРОЦЕССА ДЛЯ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СЛЕПЫХ И СЛАБОВИДЯЩИХ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образовательным организациям реализующим программы профессионального 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86001"/>
            <a:ext cx="7408333" cy="38401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3. Требования к работе со слепыми и слабовидящими  абитуриентами</a:t>
            </a:r>
          </a:p>
          <a:p>
            <a:r>
              <a:rPr lang="ru-RU" dirty="0"/>
              <a:t>Организация </a:t>
            </a:r>
            <a:r>
              <a:rPr lang="ru-RU" dirty="0" err="1"/>
              <a:t>профориентационной</a:t>
            </a:r>
            <a:r>
              <a:rPr lang="ru-RU" dirty="0"/>
              <a:t> работы с абитуриентами </a:t>
            </a:r>
            <a:r>
              <a:rPr lang="ru-RU" dirty="0" smtClean="0"/>
              <a:t>с нарушением зрения.</a:t>
            </a:r>
          </a:p>
          <a:p>
            <a:pPr marL="0" indent="0">
              <a:buNone/>
            </a:pPr>
            <a:r>
              <a:rPr lang="ru-RU" dirty="0"/>
              <a:t>Профессиональная ориентация должна способствовать их осознанному и адекватному профессиональному самоопределению. Профессиональной ориентации инвалидов по зрению присущи особенности, связанные с необходимостью диагностирования особенностей здоровья и психики, характера </a:t>
            </a:r>
            <a:r>
              <a:rPr lang="ru-RU" dirty="0" err="1"/>
              <a:t>дезадаптации</a:t>
            </a:r>
            <a:r>
              <a:rPr lang="ru-RU" dirty="0"/>
              <a:t>, осуществления мероприятий по их реабилитации, коррекции, компенсации.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8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19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ОБРАЗОВАТЕЛЬНОГО ПРОЦЕССА ДЛЯ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СЛЕПЫХ И СЛАБОВИДЯЩИХ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образовательным организациям реализующим программы профессионального обучения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86001"/>
            <a:ext cx="7408333" cy="38401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3. Требования к работе со слепыми и слабовидящими  абитуриентами</a:t>
            </a:r>
          </a:p>
          <a:p>
            <a:r>
              <a:rPr lang="ru-RU" dirty="0"/>
              <a:t>Организация </a:t>
            </a:r>
            <a:r>
              <a:rPr lang="ru-RU" dirty="0" err="1"/>
              <a:t>профориентационной</a:t>
            </a:r>
            <a:r>
              <a:rPr lang="ru-RU" dirty="0"/>
              <a:t> работы с абитуриентами </a:t>
            </a:r>
            <a:r>
              <a:rPr lang="ru-RU" dirty="0" smtClean="0"/>
              <a:t>с нарушением зрения.</a:t>
            </a:r>
          </a:p>
          <a:p>
            <a:pPr marL="0" indent="0">
              <a:buNone/>
            </a:pPr>
            <a:r>
              <a:rPr lang="ru-RU" dirty="0"/>
              <a:t>Профессиональная ориентация должна способствовать их осознанному и адекватному профессиональному самоопределению. Профессиональной ориентации инвалидов по зрению присущи особенности, связанные с необходимостью диагностирования особенностей здоровья и психики, характера </a:t>
            </a:r>
            <a:r>
              <a:rPr lang="ru-RU" dirty="0" err="1"/>
              <a:t>дезадаптации</a:t>
            </a:r>
            <a:r>
              <a:rPr lang="ru-RU" dirty="0"/>
              <a:t>, осуществления мероприятий по их реабилитации, коррекции, компенсации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Обеспечение </a:t>
            </a:r>
            <a:r>
              <a:rPr lang="ru-RU" dirty="0"/>
              <a:t>информационной открытости профессиональной образовательной организации для </a:t>
            </a:r>
            <a:r>
              <a:rPr lang="ru-RU" dirty="0" smtClean="0"/>
              <a:t>абитуриентов их </a:t>
            </a:r>
            <a:r>
              <a:rPr lang="ru-RU" dirty="0"/>
              <a:t>родителей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4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714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ОБРАЗОВАТЕЛЬНОГО ПРОЦЕССА ДЛЯ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СЛЕПЫХ И СЛАБОВИДЯЩИХ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образовательным организациям реализующим программы профессионального 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86001"/>
            <a:ext cx="7408333" cy="38401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4. </a:t>
            </a:r>
            <a:r>
              <a:rPr lang="ru-RU" dirty="0"/>
              <a:t>Требования к работе со слепыми и слабовидящими  абитуриентами</a:t>
            </a:r>
          </a:p>
          <a:p>
            <a:r>
              <a:rPr lang="ru-RU" dirty="0"/>
              <a:t>Требования к доступности зданий и сооружений профессиональных образовательных организаций и безопасного в них </a:t>
            </a:r>
            <a:r>
              <a:rPr lang="ru-RU" dirty="0" smtClean="0"/>
              <a:t>нахождения</a:t>
            </a:r>
          </a:p>
          <a:p>
            <a:pPr marL="0" indent="0">
              <a:buNone/>
            </a:pPr>
            <a:r>
              <a:rPr lang="ru-RU" dirty="0"/>
              <a:t>Создание </a:t>
            </a:r>
            <a:r>
              <a:rPr lang="ru-RU" dirty="0" err="1"/>
              <a:t>безбарьерной</a:t>
            </a:r>
            <a:r>
              <a:rPr lang="ru-RU" dirty="0"/>
              <a:t> среды в профессиональной образовательной организации должно учитывать потребности лиц с нарушениями </a:t>
            </a:r>
            <a:r>
              <a:rPr lang="ru-RU" dirty="0" smtClean="0"/>
              <a:t>зрения</a:t>
            </a:r>
          </a:p>
          <a:p>
            <a:r>
              <a:rPr lang="ru-RU" dirty="0" smtClean="0"/>
              <a:t>Обеспечение </a:t>
            </a:r>
            <a:r>
              <a:rPr lang="ru-RU" dirty="0"/>
              <a:t>доступности прилегающей к профессиональной образовательной организации территории, входных путей, путей перемещения внутри </a:t>
            </a:r>
            <a:r>
              <a:rPr lang="ru-RU" dirty="0" smtClean="0"/>
              <a:t>зданий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1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19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ОБРАЗОВАТЕЛЬНОГО ПРОЦЕССА ДЛЯ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СЛЕПЫХ И СЛАБОВИДЯЩИХ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образовательным организациям реализующим программы профессионального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обученияИЯХ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86001"/>
            <a:ext cx="7408333" cy="384016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5</a:t>
            </a:r>
            <a:r>
              <a:rPr lang="ru-RU" dirty="0"/>
              <a:t>. Требования к материально-техническому обеспечению образовательного процесса</a:t>
            </a:r>
          </a:p>
          <a:p>
            <a:r>
              <a:rPr lang="ru-RU" dirty="0"/>
              <a:t>Наличие компьютерной техники, использующей систему Брайля (рельефно-точечного шрифта), электронных луп, </a:t>
            </a:r>
            <a:r>
              <a:rPr lang="ru-RU" dirty="0" err="1"/>
              <a:t>видеоувеличителей</a:t>
            </a:r>
            <a:r>
              <a:rPr lang="ru-RU" dirty="0"/>
              <a:t>, программ </a:t>
            </a:r>
            <a:r>
              <a:rPr lang="ru-RU" dirty="0" err="1"/>
              <a:t>невизуального</a:t>
            </a:r>
            <a:r>
              <a:rPr lang="ru-RU" dirty="0"/>
              <a:t> доступа к информации, программ - синтезаторов речи и других технических средств приема-передачи учебной информации в доступных формах для обучающихся с нарушениями </a:t>
            </a:r>
            <a:r>
              <a:rPr lang="ru-RU" dirty="0" smtClean="0"/>
              <a:t>зрения</a:t>
            </a:r>
          </a:p>
          <a:p>
            <a:r>
              <a:rPr lang="ru-RU" dirty="0"/>
              <a:t>Для слабовидящих обучающихся в лекционных и учебных аудиториях необходимо предусмотреть возможность просмотра удаленных объектов (например, текста на доске или слайда на экране) при помощи </a:t>
            </a:r>
            <a:r>
              <a:rPr lang="ru-RU" dirty="0" err="1"/>
              <a:t>видеоувеличителей</a:t>
            </a:r>
            <a:r>
              <a:rPr lang="ru-RU" dirty="0"/>
              <a:t> для удаленного просмотра.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3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677</TotalTime>
  <Words>1082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Candara</vt:lpstr>
      <vt:lpstr>Symbol</vt:lpstr>
      <vt:lpstr>Волна</vt:lpstr>
      <vt:lpstr>       создание организационных(специальных) условий для слепых и слабовидящих обучающихся с нарушением интеллекта, для реализации программ профессионального обучения.</vt:lpstr>
      <vt:lpstr> ТРЕБОВАНИЯ К ОРГАНИЗАЦИИ ОБРАЗОВАТЕЛЬНОГО ПРОЦЕССА ДЛЯ ОБУЧЕНИЯ СЛЕПЫХ И СЛАБОВИДЯЩИХ к  образовательным организациям реализующим программы профессионального обучения </vt:lpstr>
      <vt:lpstr> ТРЕБОВАНИЯ К ОРГАНИЗАЦИИ ОБРАЗОВАТЕЛЬНОГО ПРОЦЕССА ДЛЯ ОБУЧЕНИЯ СЛЕПЫХ И СЛАБОВИДЯЩИХ к  образовательным организациям реализующим программы профессионального обучения </vt:lpstr>
      <vt:lpstr> ТРЕБОВАНИЯ К ОРГАНИЗАЦИИ ОБРАЗОВАТЕЛЬНОГО ПРОЦЕССА ДЛЯ ОБУЧЕНИЯ СЛЕПЫХ И СЛАБОВИДЯЩИХ к  образовательным организациям реализующим программы профессионального обучения </vt:lpstr>
      <vt:lpstr> ТРЕБОВАНИЯ К ОРГАНИЗАЦИИ ОБРАЗОВАТЕЛЬНОГО ПРОЦЕССА ДЛЯ ОБУЧЕНИЯ СЛЕПЫХ И СЛАБОВИДЯЩИХ к  образовательным организациям реализующим программы профессионального обучения </vt:lpstr>
      <vt:lpstr> ТРЕБОВАНИЯ К ОРГАНИЗАЦИИ ОБРАЗОВАТЕЛЬНОГО ПРОЦЕССА ДЛЯ ОБУЧЕНИЯ СЛЕПЫХ И СЛАБОВИДЯЩИХ к  образовательным организациям реализующим программы профессионального обучения </vt:lpstr>
      <vt:lpstr> ТРЕБОВАНИЯ К ОРГАНИЗАЦИИ ОБРАЗОВАТЕЛЬНОГО ПРОЦЕССА ДЛЯ ОБУЧЕНИЯ СЛЕПЫХ И СЛАБОВИДЯЩИХ к  образовательным организациям реализующим программы профессионального обучения</vt:lpstr>
      <vt:lpstr> ТРЕБОВАНИЯ К ОРГАНИЗАЦИИ ОБРАЗОВАТЕЛЬНОГО ПРОЦЕССА ДЛЯ ОБУЧЕНИЯ СЛЕПЫХ И СЛАБОВИДЯЩИХ к  образовательным организациям реализующим программы профессионального обучения </vt:lpstr>
      <vt:lpstr> ТРЕБОВАНИЯ К ОРГАНИЗАЦИИ ОБРАЗОВАТЕЛЬНОГО ПРОЦЕССА ДЛЯ ОБУЧЕНИЯ СЛЕПЫХ И СЛАБОВИДЯЩИХ к  образовательным организациям реализующим программы профессионального обученияИЯХ </vt:lpstr>
      <vt:lpstr>              Требования к оснащенности образовательного процесса инвалидов и лиц с ограниченными возможностями здоровья в профессиональных образовательных организациях Примерный перечень специальных технических средств и программного обеспечения для обучения студентов с нарушениями зрения </vt:lpstr>
      <vt:lpstr>   Рекомендуемый комплект оснащения для стационарного рабочего места для незрячего или слабовидящего пользователя: персональный компьютер с большим монитором (19 - 24"), с программой экранного доступа JAWS, программой экранного увеличения MAGic) и дисплеем, использующим систему Брайля (рельефно-точечного шрифт). </vt:lpstr>
      <vt:lpstr>Презентация PowerPoint</vt:lpstr>
      <vt:lpstr> ТРЕБОВАНИЯ К ОРГАНИЗАЦИИ ОБРАЗОВАТЕЛЬНОГО ПРОЦЕССА ДЛЯ ОБУЧЕНИЯ СЛЕПЫХ И СЛАБОВИДЯЩИХ к  образовательным организациям реализующим программы профессионального обучения </vt:lpstr>
      <vt:lpstr> ТРЕБОВАНИЯ К ОРГАНИЗАЦИИ ОБРАЗОВАТЕЛЬНОГО ПРОЦЕССА ДЛЯ ОБУЧЕНИЯ СЛЕПЫХ И СЛАБОВИДЯЩИХ к  образовательным организациям реализующим программы профессионального обучения </vt:lpstr>
      <vt:lpstr>ТРЕБОВАНИЯ К ОРГАНИЗАЦИИ ОБРАЗОВАТЕЛЬНОГО ПРОЦЕССА ДЛЯ ОБУЧЕНИЯ СЛЕПЫХ И СЛАБОВИДЯЩИХ к  образовательным организациям реализующим программы профессионального обучения </vt:lpstr>
      <vt:lpstr>ТРЕБОВАНИЯ К ОРГАНИЗАЦИИ ОБРАЗОВАТЕЛЬНОГО ПРОЦЕССА ДЛЯ ОБУЧЕНИЯ СЛЕПЫХ И СЛАБОВИДЯЩИХ к  образовательным организациям реализующим программы профессионального обучения </vt:lpstr>
      <vt:lpstr>ТРЕБОВАНИЯ К ОРГАНИЗАЦИИ ОБРАЗОВАТЕЛЬНОГО ПРОЦЕССА ДЛЯ ОБУЧЕНИЯ СЛЕПЫХ И СЛАБОВИДЯЩИХ к  образовательным организациям реализующим программы профессионального обучения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Катя</dc:creator>
  <cp:lastModifiedBy>108k</cp:lastModifiedBy>
  <cp:revision>45</cp:revision>
  <dcterms:created xsi:type="dcterms:W3CDTF">2011-11-05T05:47:16Z</dcterms:created>
  <dcterms:modified xsi:type="dcterms:W3CDTF">2024-10-22T12:26:06Z</dcterms:modified>
</cp:coreProperties>
</file>