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95" r:id="rId3"/>
    <p:sldId id="316" r:id="rId4"/>
    <p:sldId id="323" r:id="rId5"/>
    <p:sldId id="324" r:id="rId6"/>
    <p:sldId id="301" r:id="rId7"/>
    <p:sldId id="320" r:id="rId8"/>
    <p:sldId id="296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59" autoAdjust="0"/>
  </p:normalViewPr>
  <p:slideViewPr>
    <p:cSldViewPr snapToGrid="0">
      <p:cViewPr varScale="1">
        <p:scale>
          <a:sx n="71" d="100"/>
          <a:sy n="71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498" cy="49871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3" y="2"/>
            <a:ext cx="2972498" cy="49871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4" y="4787017"/>
            <a:ext cx="5486078" cy="3916650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563"/>
            <a:ext cx="2972498" cy="4987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3" y="9448563"/>
            <a:ext cx="2972498" cy="4987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8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C00C-EA07-40E0-B01E-6CC713302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2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2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</a:t>
            </a:r>
            <a:r>
              <a:rPr lang="ru-RU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202</a:t>
            </a:r>
            <a:r>
              <a:rPr lang="en-US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</a:t>
            </a:r>
            <a:endParaRPr lang="ru-RU" sz="1000" dirty="0">
              <a:solidFill>
                <a:schemeClr val="bg1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6288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FF04-FCAA-4C4D-85E5-224DFF1D1F3F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1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em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2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075" y="1367632"/>
            <a:ext cx="11509375" cy="3262481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и 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0249D9D0-2B6D-4CAC-B93F-066EBA7A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Докладчик: </a:t>
            </a:r>
            <a:r>
              <a:rPr lang="ru-RU" dirty="0" smtClean="0"/>
              <a:t>Каткова Ирина Геннадьевна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AC2ED4FA-EA17-40CD-BC7F-4849E2EDC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977" y="6129000"/>
            <a:ext cx="9886245" cy="431800"/>
          </a:xfrm>
        </p:spPr>
        <p:txBody>
          <a:bodyPr/>
          <a:lstStyle/>
          <a:p>
            <a:r>
              <a:rPr lang="ru-RU" dirty="0" smtClean="0">
                <a:latin typeface="PermianSlabSerifTypeface" panose="02000000000000000000" pitchFamily="50" charset="0"/>
              </a:rPr>
              <a:t> заведующий сектором по работе с детьми с ОВЗ отдела содержания общего образования управления общего, дополнительного образования и воспитания Министерства  </a:t>
            </a:r>
            <a:r>
              <a:rPr lang="ru-RU" dirty="0">
                <a:latin typeface="PermianSlabSerifTypeface" panose="02000000000000000000" pitchFamily="50" charset="0"/>
              </a:rPr>
              <a:t>образования и науки Пермского края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6000" y="474206"/>
            <a:ext cx="2945632" cy="509588"/>
          </a:xfrm>
        </p:spPr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775999" y="6439643"/>
            <a:ext cx="1079451" cy="209551"/>
          </a:xfrm>
        </p:spPr>
        <p:txBody>
          <a:bodyPr/>
          <a:lstStyle/>
          <a:p>
            <a:r>
              <a:rPr lang="ru-RU" dirty="0">
                <a:latin typeface="PermianSerifTypeface" panose="02000000000000000000" pitchFamily="50" charset="0"/>
              </a:rPr>
              <a:t>Пермь </a:t>
            </a:r>
            <a:r>
              <a:rPr lang="ru-RU" dirty="0" smtClean="0">
                <a:latin typeface="PermianSerifTypeface" panose="02000000000000000000" pitchFamily="50" charset="0"/>
              </a:rPr>
              <a:t>2022</a:t>
            </a:r>
            <a:endParaRPr lang="ru-RU" dirty="0">
              <a:latin typeface="Permian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349" y="6449050"/>
            <a:ext cx="8101725" cy="404788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</a:t>
            </a:r>
            <a:r>
              <a:rPr lang="ru-RU" dirty="0" smtClean="0"/>
              <a:t>и </a:t>
            </a:r>
            <a:r>
              <a:rPr lang="ru-RU" dirty="0"/>
              <a:t>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Статистические данные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graphicFrame>
        <p:nvGraphicFramePr>
          <p:cNvPr id="1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929335"/>
              </p:ext>
            </p:extLst>
          </p:nvPr>
        </p:nvGraphicFramePr>
        <p:xfrm>
          <a:off x="1541455" y="1259983"/>
          <a:ext cx="6204051" cy="4085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6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16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9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899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зданий детских садов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211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юридических лиц)</a:t>
                      </a:r>
                    </a:p>
                    <a:p>
                      <a:pPr algn="l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1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152 577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дошкольников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9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981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зданий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школ </a:t>
                      </a:r>
                    </a:p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479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юридических лица)</a:t>
                      </a:r>
                    </a:p>
                    <a:p>
                      <a:pPr algn="l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b="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337 651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учащихся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9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157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зданий учреждений СПО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48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юридических лиц)</a:t>
                      </a:r>
                    </a:p>
                    <a:p>
                      <a:pPr algn="l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47 844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студентов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81988">
                <a:tc>
                  <a:txBody>
                    <a:bodyPr/>
                    <a:lstStyle/>
                    <a:p>
                      <a:pPr marL="0" marR="0" indent="0" algn="l" defTabSz="8164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183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здания </a:t>
                      </a:r>
                      <a:r>
                        <a:rPr lang="ru-RU" sz="1600" dirty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учреждений дополнительного образования </a:t>
                      </a:r>
                      <a:br>
                        <a:rPr lang="ru-RU" sz="1600" dirty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</a:br>
                      <a:r>
                        <a:rPr lang="ru-RU" sz="1600" dirty="0" smtClean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dirty="0" smtClean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81</a:t>
                      </a:r>
                      <a:r>
                        <a:rPr lang="ru-RU" sz="1600" baseline="0" dirty="0" smtClean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aseline="0" dirty="0">
                          <a:latin typeface="Montserrat" panose="00000500000000000000" pitchFamily="2" charset="-52"/>
                          <a:cs typeface="Calibri" panose="020F0502020204030204" pitchFamily="34" charset="0"/>
                        </a:rPr>
                        <a:t>юридических лиц)</a:t>
                      </a:r>
                      <a:endParaRPr lang="ru-RU" sz="1600" dirty="0">
                        <a:latin typeface="Montserrat" panose="00000500000000000000" pitchFamily="2" charset="-5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181 054 </a:t>
                      </a: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ребенка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в дополнительном образовании</a:t>
                      </a: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" y="966379"/>
            <a:ext cx="794667" cy="880805"/>
          </a:xfrm>
          <a:prstGeom prst="rect">
            <a:avLst/>
          </a:prstGeom>
          <a:ln>
            <a:noFill/>
            <a:prstDash val="dashDot"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255" y="2187939"/>
            <a:ext cx="642050" cy="524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1" y="3037983"/>
            <a:ext cx="635912" cy="6388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" y="4166394"/>
            <a:ext cx="642050" cy="6289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9" y="1349883"/>
            <a:ext cx="469900" cy="469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99" y="2137264"/>
            <a:ext cx="458200" cy="458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9" y="3014295"/>
            <a:ext cx="559800" cy="559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910" y1="17262" x2="26910" y2="17262"/>
                        <a14:foregroundMark x1="74132" y1="17262" x2="74132" y2="17262"/>
                        <a14:foregroundMark x1="74132" y1="58036" x2="74132" y2="5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4899" y="4258283"/>
            <a:ext cx="763144" cy="445167"/>
          </a:xfrm>
          <a:prstGeom prst="rect">
            <a:avLst/>
          </a:prstGeom>
        </p:spPr>
      </p:pic>
      <p:graphicFrame>
        <p:nvGraphicFramePr>
          <p:cNvPr id="2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037938"/>
              </p:ext>
            </p:extLst>
          </p:nvPr>
        </p:nvGraphicFramePr>
        <p:xfrm>
          <a:off x="8056881" y="1246755"/>
          <a:ext cx="3674766" cy="4098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7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9312">
                <a:tc>
                  <a:txBody>
                    <a:bodyPr/>
                    <a:lstStyle/>
                    <a:p>
                      <a:pPr marL="0" marR="0" indent="0" algn="l" defTabSz="81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902</a:t>
                      </a:r>
                      <a:endParaRPr lang="ru-RU" sz="1600" b="1" i="0" u="none" strike="noStrike" kern="1200" dirty="0" smtClean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81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дошкольников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с ОВЗ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312"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b="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23 270</a:t>
                      </a:r>
                    </a:p>
                    <a:p>
                      <a:pPr marL="0" algn="l" defTabSz="816431" rtl="0" eaLnBrk="1" latinLnBrk="0" hangingPunct="1"/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учащихся с ОВЗ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9312"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1" i="0" u="none" strike="noStrike" kern="120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3 225</a:t>
                      </a:r>
                      <a:endParaRPr lang="ru-RU" sz="1600" b="1" i="0" u="none" strike="noStrike" kern="1200" dirty="0" smtClean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816431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студентов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с ОВЗ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0438"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431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121</a:t>
                      </a:r>
                      <a:endParaRPr lang="ru-RU" sz="1600" b="1" i="0" u="none" strike="noStrike" kern="1200" dirty="0" smtClean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816431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ребенок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с ОВЗ 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Calibri" panose="020F0502020204030204" pitchFamily="34" charset="0"/>
                        </a:rPr>
                        <a:t>в дополнительном образовании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816" marR="87816" marT="45687" marB="456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3689" y="1305570"/>
            <a:ext cx="469433" cy="4755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06" y="2187939"/>
            <a:ext cx="458200" cy="458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06" y="3046680"/>
            <a:ext cx="559800" cy="559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910" y1="17262" x2="26910" y2="17262"/>
                        <a14:foregroundMark x1="74132" y1="17262" x2="74132" y2="17262"/>
                        <a14:foregroundMark x1="74132" y1="58036" x2="74132" y2="5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4452" y="4223480"/>
            <a:ext cx="763144" cy="4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658600" y="6492876"/>
            <a:ext cx="533400" cy="365125"/>
          </a:xfrm>
        </p:spPr>
        <p:txBody>
          <a:bodyPr/>
          <a:lstStyle/>
          <a:p>
            <a:fld id="{8C41E293-0B80-416E-BE2F-79A073B583F2}" type="slidenum">
              <a:rPr lang="ru-RU" b="1" smtClean="0">
                <a:solidFill>
                  <a:schemeClr val="tx2"/>
                </a:solidFill>
              </a:rPr>
              <a:pPr/>
              <a:t>3</a:t>
            </a:fld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71693"/>
              </p:ext>
            </p:extLst>
          </p:nvPr>
        </p:nvGraphicFramePr>
        <p:xfrm>
          <a:off x="2156524" y="875239"/>
          <a:ext cx="3961936" cy="565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1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3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Центры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«Точка роста»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349 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центров в сельских школах и школах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малых городов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2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Детский технопарк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ru-RU" sz="1500" b="1" dirty="0" err="1">
                          <a:solidFill>
                            <a:srgbClr val="FF0000"/>
                          </a:solidFill>
                        </a:rPr>
                        <a:t>Кванториум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» 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500" b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1 000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 детей ежегодно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 мероприятий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8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Мобильные технопарки «</a:t>
                      </a:r>
                      <a:r>
                        <a:rPr lang="ru-RU" sz="1500" b="1" dirty="0" err="1" smtClean="0">
                          <a:solidFill>
                            <a:srgbClr val="FF0000"/>
                          </a:solidFill>
                        </a:rPr>
                        <a:t>Кванториум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(2 ед.)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1 000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 детей ежегодно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 территорий ежегодно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 дней в каждой территории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Центры цифрового образования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IT-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Куб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</a:rPr>
                        <a:t> детей ежегодно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</a:rPr>
                        <a:t>по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</a:rPr>
                        <a:t> направлениям</a:t>
                      </a:r>
                      <a:endParaRPr lang="ru-RU" sz="1500" b="0" kern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078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Академия первых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</a:rPr>
                        <a:t>2 430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</a:rPr>
                        <a:t> занимаются очно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</a:rPr>
                        <a:t>5 850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</a:rPr>
                        <a:t> детей –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</a:rPr>
                        <a:t> заочно в </a:t>
                      </a:r>
                      <a:r>
                        <a:rPr lang="ru-RU" sz="1500" b="0" i="0" baseline="0" dirty="0" err="1" smtClean="0">
                          <a:solidFill>
                            <a:schemeClr val="tx1"/>
                          </a:solidFill>
                        </a:rPr>
                        <a:t>дистанте</a:t>
                      </a:r>
                      <a:endParaRPr lang="ru-RU" sz="1500" b="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ru-RU" sz="1500" b="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Школьный технопарк «</a:t>
                      </a:r>
                      <a:r>
                        <a:rPr lang="ru-RU" sz="1500" b="1" dirty="0" err="1" smtClean="0">
                          <a:solidFill>
                            <a:srgbClr val="FF0000"/>
                          </a:solidFill>
                        </a:rPr>
                        <a:t>Кванториум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ru-RU" sz="1500" b="1" dirty="0" err="1" smtClean="0">
                          <a:solidFill>
                            <a:srgbClr val="FF0000"/>
                          </a:solidFill>
                        </a:rPr>
                        <a:t>кванториума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500" b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1 200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 детей ежегодно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 мероприятий</a:t>
                      </a:r>
                      <a:endParaRPr lang="ru-RU" sz="1500" b="0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3" descr="C:\Users\dnzhadaev\AppData\Local\Microsoft\Windows\Temporary Internet Files\Content.Outlook\L3N8PA2L\Машинакванториум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30159" r="17336" b="34464"/>
          <a:stretch>
            <a:fillRect/>
          </a:stretch>
        </p:blipFill>
        <p:spPr bwMode="auto">
          <a:xfrm>
            <a:off x="547718" y="2851776"/>
            <a:ext cx="1583524" cy="6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572" y="914033"/>
            <a:ext cx="1297953" cy="5849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 l="57813" t="24887" r="11853" b="16669"/>
          <a:stretch>
            <a:fillRect/>
          </a:stretch>
        </p:blipFill>
        <p:spPr bwMode="auto">
          <a:xfrm>
            <a:off x="6241500" y="1834273"/>
            <a:ext cx="1387485" cy="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www.mobile-multimedia.ru/assets/images/plasm/84/led_84_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00" y="914029"/>
            <a:ext cx="1387485" cy="8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3570" y="3700285"/>
            <a:ext cx="1275765" cy="95682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92" y="3614409"/>
            <a:ext cx="1409392" cy="78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74839540-67DD-46A2-9A11-F5F50B318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23497"/>
              </p:ext>
            </p:extLst>
          </p:nvPr>
        </p:nvGraphicFramePr>
        <p:xfrm>
          <a:off x="7790700" y="777495"/>
          <a:ext cx="4098845" cy="4628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8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6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Цифровая образовательная среда</a:t>
                      </a:r>
                      <a:br>
                        <a:rPr lang="ru-RU" sz="15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500" b="0" i="1" dirty="0">
                          <a:solidFill>
                            <a:srgbClr val="FF0000"/>
                          </a:solidFill>
                        </a:rPr>
                        <a:t>(компьютерное</a:t>
                      </a:r>
                      <a:r>
                        <a:rPr lang="ru-RU" sz="1500" b="0" i="1" baseline="0" dirty="0">
                          <a:solidFill>
                            <a:srgbClr val="FF0000"/>
                          </a:solidFill>
                        </a:rPr>
                        <a:t> оборудование для школ и СПО)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</a:rPr>
                        <a:t>481</a:t>
                      </a: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</a:rPr>
                        <a:t> школа</a:t>
                      </a:r>
                      <a:r>
                        <a:rPr lang="ru-RU" sz="1500" kern="1200" baseline="0" dirty="0" smtClean="0">
                          <a:solidFill>
                            <a:srgbClr val="FF0000"/>
                          </a:solidFill>
                        </a:rPr>
                        <a:t> и учреждения СПО</a:t>
                      </a:r>
                      <a:endParaRPr lang="ru-RU" sz="1500" kern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Дом научной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коллаборации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им. А.А. Фридмана при ПГГПУ</a:t>
                      </a:r>
                      <a:br>
                        <a:rPr lang="ru-RU" sz="15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участников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62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Современные 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астерские в СПО</a:t>
                      </a:r>
                      <a:r>
                        <a:rPr lang="ru-RU" sz="1500" b="1" baseline="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50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r>
                        <a:rPr lang="ru-RU" sz="1500" b="0" baseline="0" dirty="0" smtClean="0">
                          <a:solidFill>
                            <a:srgbClr val="FF0000"/>
                          </a:solidFill>
                        </a:rPr>
                        <a:t> мастерских в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ru-RU" sz="1500" b="0" baseline="0" dirty="0" smtClean="0">
                          <a:solidFill>
                            <a:srgbClr val="FF0000"/>
                          </a:solidFill>
                        </a:rPr>
                        <a:t> техникумах</a:t>
                      </a:r>
                      <a:endParaRPr lang="ru-RU" sz="1500" b="0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4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Центр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опережающей профессиональной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подготовки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</a:rPr>
                        <a:t>1 500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</a:rPr>
                        <a:t> обучающихся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</a:rPr>
                        <a:t>2 500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</a:rPr>
                        <a:t> участников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</a:rPr>
                        <a:t> мероприятий</a:t>
                      </a:r>
                      <a:endParaRPr lang="ru-RU" sz="15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4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400" b="1" i="0" dirty="0" smtClean="0">
                          <a:solidFill>
                            <a:srgbClr val="FF0000"/>
                          </a:solidFill>
                        </a:rPr>
                        <a:t>Современные</a:t>
                      </a:r>
                      <a:r>
                        <a:rPr lang="ru-RU" sz="1400" b="1" i="0" baseline="0" dirty="0" smtClean="0">
                          <a:solidFill>
                            <a:srgbClr val="FF0000"/>
                          </a:solidFill>
                        </a:rPr>
                        <a:t> кабинеты психолого-педагогического сопровождения и дополнительного образования 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400" b="1" i="0" baseline="0" dirty="0" smtClean="0">
                          <a:solidFill>
                            <a:srgbClr val="FF0000"/>
                          </a:solidFill>
                        </a:rPr>
                        <a:t>17 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</a:rPr>
                        <a:t>школ для детей с ОВЗ</a:t>
                      </a:r>
                      <a:endParaRPr lang="ru-RU" sz="1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481C7DF-933D-4992-8107-4AF61E3ADE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098" t="15542" r="2732"/>
          <a:stretch/>
        </p:blipFill>
        <p:spPr>
          <a:xfrm>
            <a:off x="582194" y="4814640"/>
            <a:ext cx="1523765" cy="4373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96" y="2773483"/>
            <a:ext cx="1416561" cy="743376"/>
          </a:xfrm>
          <a:prstGeom prst="rect">
            <a:avLst/>
          </a:prstGeom>
        </p:spPr>
      </p:pic>
      <p:pic>
        <p:nvPicPr>
          <p:cNvPr id="21" name="Picture 2" descr="https://kvantorium-perm.ru/wp-content/uploads/2019/07/e10dcb64-96e8-45ab-8ec7-8af58b88896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9205" r="17051" b="20518"/>
          <a:stretch/>
        </p:blipFill>
        <p:spPr bwMode="auto">
          <a:xfrm>
            <a:off x="743569" y="1697444"/>
            <a:ext cx="1300923" cy="8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6471" y="5412787"/>
            <a:ext cx="391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Планы на 2023-2024 </a:t>
            </a:r>
            <a:r>
              <a:rPr lang="ru-RU" sz="1200" b="1" dirty="0"/>
              <a:t>годы: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6471" y="5677478"/>
            <a:ext cx="5043156" cy="113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Центры «Точка роста» – 314 центров</a:t>
            </a:r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Школьные технопарки – 4 шт.</a:t>
            </a:r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en-US" sz="1200" dirty="0"/>
              <a:t>IT-</a:t>
            </a:r>
            <a:r>
              <a:rPr lang="ru-RU" sz="1200" dirty="0"/>
              <a:t>к</a:t>
            </a:r>
            <a:r>
              <a:rPr lang="ru-RU" sz="1200" dirty="0"/>
              <a:t>уб </a:t>
            </a:r>
            <a:r>
              <a:rPr lang="ru-RU" sz="1200" dirty="0"/>
              <a:t>– 7 шт</a:t>
            </a:r>
            <a:r>
              <a:rPr lang="ru-RU" sz="1200" dirty="0"/>
              <a:t>.</a:t>
            </a:r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Приобретение в школы государственных символов – 693 школы</a:t>
            </a:r>
            <a:endParaRPr lang="ru-RU" sz="1200" dirty="0"/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Обновление МТБ коррекционных школ – </a:t>
            </a:r>
            <a:r>
              <a:rPr lang="ru-RU" sz="1200" dirty="0"/>
              <a:t>12 </a:t>
            </a:r>
            <a:r>
              <a:rPr lang="ru-RU" sz="1200" dirty="0"/>
              <a:t>школ</a:t>
            </a:r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ЦОС – 216  школ и СПО</a:t>
            </a:r>
          </a:p>
          <a:p>
            <a:pPr marL="457167" indent="-457167">
              <a:lnSpc>
                <a:spcPct val="80000"/>
              </a:lnSpc>
              <a:buFont typeface="+mj-lt"/>
              <a:buAutoNum type="arabicPeriod"/>
            </a:pPr>
            <a:r>
              <a:rPr lang="ru-RU" sz="1200" dirty="0"/>
              <a:t>Создание современных мастерских - 33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152" y="4473016"/>
            <a:ext cx="1452417" cy="772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6" y="5518321"/>
            <a:ext cx="1464585" cy="9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3376" y="139849"/>
            <a:ext cx="917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Федеральные проекты, реализуемые в регионе</a:t>
            </a:r>
            <a:endParaRPr lang="ru-RU" sz="2400" dirty="0"/>
          </a:p>
        </p:txBody>
      </p:sp>
      <p:pic>
        <p:nvPicPr>
          <p:cNvPr id="22" name="Picture 2" descr="C:\Users\я\Desktop\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94" y="131613"/>
            <a:ext cx="959134" cy="7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Региональные проекты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511018"/>
            <a:ext cx="8134840" cy="404788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и 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530" b="12798"/>
          <a:stretch/>
        </p:blipFill>
        <p:spPr>
          <a:xfrm>
            <a:off x="3546490" y="1317637"/>
            <a:ext cx="846650" cy="8074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3140" y="1319565"/>
            <a:ext cx="33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15 </a:t>
            </a:r>
            <a:r>
              <a:rPr lang="ru-RU" sz="1500" dirty="0" smtClean="0">
                <a:latin typeface="Montserrat" panose="00000500000000000000" pitchFamily="2" charset="-52"/>
              </a:rPr>
              <a:t>«Ресурсных групп»</a:t>
            </a:r>
            <a:endParaRPr lang="ru-RU" sz="2400" b="1" dirty="0" smtClean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ru-RU" sz="1400" dirty="0" smtClean="0"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</a:rPr>
              <a:t>«Ресурсных класса»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ru-RU" sz="1400" dirty="0" smtClean="0">
                <a:latin typeface="Montserrat" panose="00000500000000000000" pitchFamily="2" charset="-52"/>
              </a:rPr>
              <a:t> «Автономных класса»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6603" y="1540272"/>
            <a:ext cx="578031" cy="5780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17051" y="1421366"/>
            <a:ext cx="303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дистанционного 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обучения детей-инвалидов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1102" y="2634831"/>
            <a:ext cx="596202" cy="596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826858" y="2671321"/>
            <a:ext cx="281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мастерских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7755" y="3735452"/>
            <a:ext cx="295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психолого-педагогического сопровождения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33650" y="4948890"/>
            <a:ext cx="24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Диагностический инструментарий для ПМПК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036" name="Picture 12" descr="https://a-t-tech.ru/upload/iblock/df9/configurati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03" y="3780827"/>
            <a:ext cx="665447" cy="6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7.pngwing.com/pngs/38/911/png-transparent-blended-learning-education-computer-icons-instructor-led-training-others-miscellaneous-class-log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7559" y="5116163"/>
            <a:ext cx="689492" cy="4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8" y="1297245"/>
            <a:ext cx="1975626" cy="986907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8" y="4832197"/>
            <a:ext cx="2064712" cy="7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0"/>
          <a:srcRect l="9533" t="9630" r="6626" b="8232"/>
          <a:stretch/>
        </p:blipFill>
        <p:spPr>
          <a:xfrm>
            <a:off x="969664" y="2771528"/>
            <a:ext cx="1583703" cy="15133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59163" y="1317637"/>
            <a:ext cx="189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«Ментальное здоровье»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0135" y="2823994"/>
            <a:ext cx="18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6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3350" y="3595997"/>
            <a:ext cx="2830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Профессиональное обучение детей с интеллектуальной </a:t>
            </a:r>
            <a:r>
              <a:rPr lang="ru-RU" sz="1600" dirty="0" smtClean="0"/>
              <a:t>недостаточностью</a:t>
            </a:r>
          </a:p>
          <a:p>
            <a:r>
              <a:rPr lang="ru-RU" sz="1600" dirty="0" smtClean="0"/>
              <a:t>(</a:t>
            </a:r>
            <a:r>
              <a:rPr lang="ru-RU" sz="1600" dirty="0"/>
              <a:t>в период школьного обучения)</a:t>
            </a:r>
          </a:p>
        </p:txBody>
      </p:sp>
      <p:pic>
        <p:nvPicPr>
          <p:cNvPr id="44" name="Picture 21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9000" contras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33" y="3202303"/>
            <a:ext cx="1001152" cy="6824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9239" y="4751309"/>
            <a:ext cx="960741" cy="554428"/>
          </a:xfrm>
          <a:prstGeom prst="rect">
            <a:avLst/>
          </a:prstGeom>
        </p:spPr>
      </p:pic>
      <p:sp>
        <p:nvSpPr>
          <p:cNvPr id="53" name="Стрелка вправо 52"/>
          <p:cNvSpPr/>
          <p:nvPr/>
        </p:nvSpPr>
        <p:spPr>
          <a:xfrm rot="16200000" flipV="1">
            <a:off x="3435333" y="4178231"/>
            <a:ext cx="843263" cy="1589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 flipV="1">
            <a:off x="3625002" y="4194685"/>
            <a:ext cx="839921" cy="18029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33339" y="2925279"/>
            <a:ext cx="103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676066" y="5297295"/>
            <a:ext cx="66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Региональные </a:t>
            </a:r>
            <a:r>
              <a:rPr lang="ru-RU" dirty="0"/>
              <a:t>ресурсные центры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49" y="6557382"/>
            <a:ext cx="8187786" cy="404788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и 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</a:p>
          <a:p>
            <a:endParaRPr lang="ru-RU" dirty="0"/>
          </a:p>
        </p:txBody>
      </p:sp>
      <p:pic>
        <p:nvPicPr>
          <p:cNvPr id="7" name="Picture 2" descr="https://mdou227.edu.yar.ru/sluzhba_ranney_pomoshchi/sluzhba_ranney_pomoshchi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6" y="1011910"/>
            <a:ext cx="2222411" cy="19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ind-flows.com/wp-content/uploads/2022/02/f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27" y="1210688"/>
            <a:ext cx="2125950" cy="13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c56-1.ru/files/image/dopobr_kartinka_say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77" y="3266263"/>
            <a:ext cx="2708691" cy="2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оготип центра «Росток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22">
            <a:off x="7215053" y="4037447"/>
            <a:ext cx="1050538" cy="7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admrmr.ru/storage/sd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04" y="3525378"/>
            <a:ext cx="2727666" cy="21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213-5cd3cgu2f.xn--p1ai/images/cd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3" b="3340"/>
          <a:stretch/>
        </p:blipFill>
        <p:spPr bwMode="auto">
          <a:xfrm>
            <a:off x="2390500" y="4640805"/>
            <a:ext cx="1735699" cy="10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onlibank.ru/uploads/posts/2021-11/1637960057_5-luchshih-istochnikov-grantov-dlja-detskih-sadov-s-osobymi-potrebnostjam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37" y="1210688"/>
            <a:ext cx="2404712" cy="13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6725" y="2610780"/>
            <a:ext cx="229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 – Центра по поддержке образования лиц с ОВЗ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2239" y="2610780"/>
            <a:ext cx="2103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Центр по поддержке детей с РАС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28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349" y="6438293"/>
            <a:ext cx="8037179" cy="404788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и 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Обновление фонда учебной литературы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7063" y="1920244"/>
            <a:ext cx="4864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год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063" y="2428455"/>
            <a:ext cx="3936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12 090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экземпляров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prosv.ru/_data/news/2659/fp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50" y="1377012"/>
            <a:ext cx="7868270" cy="38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7063" y="3725108"/>
            <a:ext cx="2371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1 349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805,60 руб.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9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Педагогические кадры/ресурсы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290622" y="6630186"/>
            <a:ext cx="7746723" cy="404788"/>
          </a:xfrm>
        </p:spPr>
        <p:txBody>
          <a:bodyPr/>
          <a:lstStyle/>
          <a:p>
            <a:r>
              <a:rPr lang="ru-RU" dirty="0"/>
              <a:t>Региональная система и ресурсы как средство получения качественного образования детей с ОВЗ и инвалидностью </a:t>
            </a:r>
            <a:br>
              <a:rPr lang="ru-RU" dirty="0"/>
            </a:br>
            <a:r>
              <a:rPr lang="ru-RU" dirty="0"/>
              <a:t>в Пермском крае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4" y="1314909"/>
            <a:ext cx="869997" cy="869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1374" y="1272855"/>
            <a:ext cx="418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4520 </a:t>
            </a:r>
          </a:p>
          <a:p>
            <a:r>
              <a:rPr lang="ru-RU" dirty="0" smtClean="0"/>
              <a:t>специалистов психолого-педагогического сопровождения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2" y="2745921"/>
            <a:ext cx="910879" cy="910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1374" y="2929542"/>
            <a:ext cx="2893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600</a:t>
            </a:r>
          </a:p>
          <a:p>
            <a:r>
              <a:rPr lang="ru-RU" dirty="0" smtClean="0"/>
              <a:t>обучение на КПК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2" y="4259852"/>
            <a:ext cx="910879" cy="910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1374" y="4401427"/>
            <a:ext cx="2829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150</a:t>
            </a:r>
          </a:p>
          <a:p>
            <a:r>
              <a:rPr lang="ru-RU" dirty="0"/>
              <a:t>п</a:t>
            </a:r>
            <a:r>
              <a:rPr lang="ru-RU" dirty="0" smtClean="0"/>
              <a:t>рофессиональная переподготовка</a:t>
            </a:r>
            <a:endParaRPr lang="ru-RU" dirty="0"/>
          </a:p>
        </p:txBody>
      </p:sp>
      <p:pic>
        <p:nvPicPr>
          <p:cNvPr id="4098" name="Picture 2" descr="https://st2.stblizko.ru/images/companyabout/001/775/875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71" y="5083141"/>
            <a:ext cx="1556786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699a597205ba1d78fff9eb4471a24572-5292679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458" y="2980183"/>
            <a:ext cx="1564058" cy="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7.userapi.com/impf/9pNWofSsIMA6kRPx1BZVM_fSCprurfNJBXSGMg/VmHrTx6E8aU.jpg?size=1590x400&amp;quality=95&amp;crop=37,0,882,221&amp;sign=58b29088221303a1925505efd16ac60f&amp;type=cover_grou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 r="69116" b="-1374"/>
          <a:stretch/>
        </p:blipFill>
        <p:spPr bwMode="auto">
          <a:xfrm>
            <a:off x="10263458" y="3916723"/>
            <a:ext cx="1686399" cy="9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Московский государственный психолого-педагогический универси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3458" y="1120642"/>
            <a:ext cx="1389449" cy="691011"/>
          </a:xfrm>
          <a:prstGeom prst="rect">
            <a:avLst/>
          </a:prstGeom>
        </p:spPr>
      </p:pic>
      <p:pic>
        <p:nvPicPr>
          <p:cNvPr id="4106" name="Picture 10" descr="https://sun9-9.userapi.com/c852236/v852236611/b3107/TOXWl_A2OS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252" r="12480"/>
          <a:stretch/>
        </p:blipFill>
        <p:spPr bwMode="auto">
          <a:xfrm>
            <a:off x="10263458" y="2021828"/>
            <a:ext cx="1593182" cy="8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/>
          <a:srcRect l="2470" t="9412" r="51647" b="80549"/>
          <a:stretch/>
        </p:blipFill>
        <p:spPr>
          <a:xfrm>
            <a:off x="5475642" y="1184188"/>
            <a:ext cx="4012600" cy="10427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/>
          <a:srcRect l="3883" t="18666" r="75382" b="41961"/>
          <a:stretch/>
        </p:blipFill>
        <p:spPr>
          <a:xfrm>
            <a:off x="5475642" y="2479841"/>
            <a:ext cx="4012600" cy="1436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/>
          <a:srcRect l="7058" t="8784" r="67265" b="79451"/>
          <a:stretch/>
        </p:blipFill>
        <p:spPr>
          <a:xfrm>
            <a:off x="5475642" y="4153339"/>
            <a:ext cx="4098664" cy="9298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/>
          <a:srcRect l="13324" t="24941" r="44500" b="61726"/>
          <a:stretch/>
        </p:blipFill>
        <p:spPr>
          <a:xfrm>
            <a:off x="5432610" y="5355534"/>
            <a:ext cx="41416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974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22199</TotalTime>
  <Words>467</Words>
  <Application>Microsoft Office PowerPoint</Application>
  <PresentationFormat>Широкоэкранный</PresentationFormat>
  <Paragraphs>108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PermianSerifTypeface</vt:lpstr>
      <vt:lpstr>PermianSlabSerifTypeface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Каткова Ирина Геннадьевна</cp:lastModifiedBy>
  <cp:revision>271</cp:revision>
  <cp:lastPrinted>2022-07-29T04:18:08Z</cp:lastPrinted>
  <dcterms:created xsi:type="dcterms:W3CDTF">2020-12-04T06:10:21Z</dcterms:created>
  <dcterms:modified xsi:type="dcterms:W3CDTF">2022-11-08T13:17:07Z</dcterms:modified>
</cp:coreProperties>
</file>