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3" d="100"/>
          <a:sy n="73" d="100"/>
        </p:scale>
        <p:origin x="-582" y="-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3AE34D-14B8-40F3-B960-6A2C5FD30F5A}" type="datetimeFigureOut">
              <a:rPr lang="ru-RU"/>
              <a:pPr>
                <a:defRPr/>
              </a:pPr>
              <a:t>18.09.2016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BEB10F-8365-4F5F-AA14-84E53C4C8DC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91541F-8CF8-4E2E-A4C8-CAE1BA5CC253}" type="datetimeFigureOut">
              <a:rPr lang="ru-RU"/>
              <a:pPr>
                <a:defRPr/>
              </a:pPr>
              <a:t>18.09.2016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14B096-5B50-4A76-9C3E-2B71D6DB3B3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C5441B-2CAC-4B71-971A-4552FF2334B0}" type="datetimeFigureOut">
              <a:rPr lang="ru-RU"/>
              <a:pPr>
                <a:defRPr/>
              </a:pPr>
              <a:t>18.09.2016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ABD63A-FEDE-46DB-86EE-AC651111F78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D151EF-D378-4D6D-AE74-9F45A8507DE0}" type="datetimeFigureOut">
              <a:rPr lang="ru-RU"/>
              <a:pPr>
                <a:defRPr/>
              </a:pPr>
              <a:t>18.09.2016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EAF003-1257-4EB0-945A-55C5E74924A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B8D358-9784-420B-BBB7-81415BB1D808}" type="datetimeFigureOut">
              <a:rPr lang="ru-RU"/>
              <a:pPr>
                <a:defRPr/>
              </a:pPr>
              <a:t>18.09.2016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1A3864-EB70-4CCD-BC58-9EAF39B3A8A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E5D99A-2431-4034-B8D3-96076EDE2962}" type="datetimeFigureOut">
              <a:rPr lang="ru-RU"/>
              <a:pPr>
                <a:defRPr/>
              </a:pPr>
              <a:t>18.09.2016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3B15ED-A3DA-4458-BB4B-03B2A4AE0CB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B09B92-3377-4310-87DA-6D0D8C868BB7}" type="datetimeFigureOut">
              <a:rPr lang="ru-RU"/>
              <a:pPr>
                <a:defRPr/>
              </a:pPr>
              <a:t>18.09.2016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FDA9C8-68E1-4BF5-ACD8-48F195EE3A1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3973C5-2E6C-4B25-961D-32E7EF2D0FBF}" type="datetimeFigureOut">
              <a:rPr lang="ru-RU"/>
              <a:pPr>
                <a:defRPr/>
              </a:pPr>
              <a:t>18.09.2016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995998-7A37-47F6-94E7-0322EEF70FD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BB7F87-A882-4461-8F57-87C8DC256D91}" type="datetimeFigureOut">
              <a:rPr lang="ru-RU"/>
              <a:pPr>
                <a:defRPr/>
              </a:pPr>
              <a:t>18.09.2016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4B8A6F-0183-4F74-8BB4-0A2C1C5B5CF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48B9FD-8FD6-45D8-A0B7-5CA74669D225}" type="datetimeFigureOut">
              <a:rPr lang="ru-RU"/>
              <a:pPr>
                <a:defRPr/>
              </a:pPr>
              <a:t>18.09.2016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C2AAD9-7BC8-4845-A203-53FD7FBD4B1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850357-0C1A-42A2-A19C-34157F8ABEE6}" type="datetimeFigureOut">
              <a:rPr lang="ru-RU"/>
              <a:pPr>
                <a:defRPr/>
              </a:pPr>
              <a:t>18.09.2016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5EF722-1418-4AB3-8EC5-F729182DC67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F8FFB53D-9376-42F7-9DBF-80C71F7936BF}" type="datetimeFigureOut">
              <a:rPr lang="ru-RU"/>
              <a:pPr>
                <a:defRPr/>
              </a:pPr>
              <a:t>18.09.2016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AAB4D116-68E7-4D8E-B116-52AEF833D14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2pPr>
      <a:lvl3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3pPr>
      <a:lvl4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4pPr>
      <a:lvl5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9pPr>
    </p:titleStyle>
    <p:bodyStyle>
      <a:lvl1pPr marL="228600" indent="-228600" algn="l" rtl="0" fontAlgn="base">
        <a:lnSpc>
          <a:spcPct val="90000"/>
        </a:lnSpc>
        <a:spcBef>
          <a:spcPts val="1000"/>
        </a:spcBef>
        <a:spcAft>
          <a:spcPct val="0"/>
        </a:spcAft>
        <a:buFont typeface="Arial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sz="3600" smtClean="0"/>
              <a:t>Рекомендации по разработке и реализации алгоритма проектирования и внедрения современной практики реализации ФГОС НОО обучающихся с ОВЗ в условиях инклюзивной образовательной организации и специальной (коррекционной) школы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smtClean="0"/>
          </a:p>
        </p:txBody>
      </p:sp>
      <p:sp>
        <p:nvSpPr>
          <p:cNvPr id="14338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smtClean="0"/>
          </a:p>
        </p:txBody>
      </p:sp>
      <p:sp>
        <p:nvSpPr>
          <p:cNvPr id="14339" name="Rectangle 7"/>
          <p:cNvSpPr>
            <a:spLocks noChangeArrowheads="1"/>
          </p:cNvSpPr>
          <p:nvPr/>
        </p:nvSpPr>
        <p:spPr bwMode="auto">
          <a:xfrm>
            <a:off x="152400" y="-34925"/>
            <a:ext cx="11399838" cy="831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 eaLnBrk="0" hangingPunct="0"/>
            <a:r>
              <a:rPr lang="ru-RU" sz="2400" b="1">
                <a:cs typeface="Times New Roman" pitchFamily="18" charset="0"/>
              </a:rPr>
              <a:t>Алгоритм. действий образовательной организации</a:t>
            </a:r>
            <a:endParaRPr lang="ru-RU" sz="2400"/>
          </a:p>
          <a:p>
            <a:pPr eaLnBrk="0" hangingPunct="0"/>
            <a:endParaRPr lang="ru-RU" sz="2400"/>
          </a:p>
        </p:txBody>
      </p:sp>
      <p:grpSp>
        <p:nvGrpSpPr>
          <p:cNvPr id="14340" name="Group 1"/>
          <p:cNvGrpSpPr>
            <a:grpSpLocks noChangeAspect="1"/>
          </p:cNvGrpSpPr>
          <p:nvPr/>
        </p:nvGrpSpPr>
        <p:grpSpPr bwMode="auto">
          <a:xfrm>
            <a:off x="838200" y="820738"/>
            <a:ext cx="11187113" cy="7880350"/>
            <a:chOff x="2546" y="165"/>
            <a:chExt cx="8107" cy="8635"/>
          </a:xfrm>
        </p:grpSpPr>
        <p:sp>
          <p:nvSpPr>
            <p:cNvPr id="14341" name="AutoShape 6"/>
            <p:cNvSpPr>
              <a:spLocks noChangeAspect="1" noChangeArrowheads="1" noTextEdit="1"/>
            </p:cNvSpPr>
            <p:nvPr/>
          </p:nvSpPr>
          <p:spPr bwMode="auto">
            <a:xfrm>
              <a:off x="2723" y="200"/>
              <a:ext cx="7930" cy="86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7" name="AutoShape 5"/>
            <p:cNvSpPr>
              <a:spLocks noChangeArrowheads="1"/>
            </p:cNvSpPr>
            <p:nvPr/>
          </p:nvSpPr>
          <p:spPr bwMode="auto">
            <a:xfrm rot="5400000">
              <a:off x="5636" y="-2893"/>
              <a:ext cx="1504" cy="7620"/>
            </a:xfrm>
            <a:prstGeom prst="rightArrowCallout">
              <a:avLst>
                <a:gd name="adj1" fmla="val 62612"/>
                <a:gd name="adj2" fmla="val 45105"/>
                <a:gd name="adj3" fmla="val 20500"/>
                <a:gd name="adj4" fmla="val 60194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vert270"/>
            <a:lstStyle/>
            <a:p>
              <a:pPr algn="ctr" eaLnBrk="0" hangingPunct="0">
                <a:defRPr/>
              </a:pPr>
              <a:r>
                <a:rPr lang="ru-RU" sz="1600" b="1" u="sng" dirty="0">
                  <a:latin typeface="Arial" panose="020B0604020202020204" pitchFamily="34" charset="0"/>
                  <a:ea typeface="Times New Roman" panose="02020603050405020304" pitchFamily="18" charset="0"/>
                  <a:cs typeface="+mn-cs"/>
                </a:rPr>
                <a:t>ШАГ 1</a:t>
              </a:r>
              <a:endParaRPr lang="ru-RU" sz="1600" dirty="0">
                <a:latin typeface="Arial" panose="020B0604020202020204" pitchFamily="34" charset="0"/>
                <a:cs typeface="+mn-cs"/>
              </a:endParaRPr>
            </a:p>
            <a:p>
              <a:pPr algn="ctr" eaLnBrk="0" hangingPunct="0">
                <a:defRPr/>
              </a:pPr>
              <a:r>
                <a:rPr lang="ru-RU" sz="1600" b="1" dirty="0">
                  <a:latin typeface="Arial" panose="020B0604020202020204" pitchFamily="34" charset="0"/>
                  <a:ea typeface="Times New Roman" panose="02020603050405020304" pitchFamily="18" charset="0"/>
                  <a:cs typeface="+mn-cs"/>
                </a:rPr>
                <a:t>Формирование координационного совета по подготовке к введению ФГОС ОВЗ и рабочей группы по введению ФГОС ОВЗ</a:t>
              </a:r>
              <a:endParaRPr lang="ru-RU" sz="1600" dirty="0">
                <a:latin typeface="Arial" panose="020B0604020202020204" pitchFamily="34" charset="0"/>
                <a:cs typeface="+mn-cs"/>
              </a:endParaRPr>
            </a:p>
          </p:txBody>
        </p:sp>
        <p:sp>
          <p:nvSpPr>
            <p:cNvPr id="8" name="AutoShape 4"/>
            <p:cNvSpPr>
              <a:spLocks noChangeArrowheads="1"/>
            </p:cNvSpPr>
            <p:nvPr/>
          </p:nvSpPr>
          <p:spPr bwMode="auto">
            <a:xfrm rot="5400000">
              <a:off x="5560" y="-1133"/>
              <a:ext cx="1769" cy="7443"/>
            </a:xfrm>
            <a:prstGeom prst="rightArrowCallout">
              <a:avLst>
                <a:gd name="adj1" fmla="val 50402"/>
                <a:gd name="adj2" fmla="val 43597"/>
                <a:gd name="adj3" fmla="val 29315"/>
                <a:gd name="adj4" fmla="val 61199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vert270"/>
            <a:lstStyle/>
            <a:p>
              <a:pPr algn="ctr" eaLnBrk="0" hangingPunct="0">
                <a:defRPr/>
              </a:pPr>
              <a:r>
                <a:rPr lang="ru-RU" sz="1600" b="1" u="sng" dirty="0">
                  <a:latin typeface="Arial" panose="020B0604020202020204" pitchFamily="34" charset="0"/>
                  <a:ea typeface="Times New Roman" panose="02020603050405020304" pitchFamily="18" charset="0"/>
                  <a:cs typeface="+mn-cs"/>
                </a:rPr>
                <a:t>ШАГ 2</a:t>
              </a:r>
              <a:endParaRPr lang="ru-RU" sz="1600" dirty="0">
                <a:latin typeface="Arial" panose="020B0604020202020204" pitchFamily="34" charset="0"/>
                <a:cs typeface="+mn-cs"/>
              </a:endParaRPr>
            </a:p>
            <a:p>
              <a:pPr algn="ctr" eaLnBrk="0" hangingPunct="0">
                <a:defRPr/>
              </a:pPr>
              <a:r>
                <a:rPr lang="ru-RU" sz="1600" b="1" dirty="0">
                  <a:latin typeface="Arial" panose="020B0604020202020204" pitchFamily="34" charset="0"/>
                  <a:ea typeface="Times New Roman" panose="02020603050405020304" pitchFamily="18" charset="0"/>
                  <a:cs typeface="+mn-cs"/>
                </a:rPr>
                <a:t>Определение группы локальных изменений и дополнений в образовательную систему школы в связи с введением в штатный режим ФГОС ОВЗ</a:t>
              </a:r>
              <a:endParaRPr lang="ru-RU" sz="1600" dirty="0">
                <a:latin typeface="Arial" panose="020B0604020202020204" pitchFamily="34" charset="0"/>
                <a:cs typeface="+mn-cs"/>
              </a:endParaRPr>
            </a:p>
          </p:txBody>
        </p:sp>
        <p:sp>
          <p:nvSpPr>
            <p:cNvPr id="9" name="AutoShape 3"/>
            <p:cNvSpPr>
              <a:spLocks noChangeArrowheads="1"/>
            </p:cNvSpPr>
            <p:nvPr/>
          </p:nvSpPr>
          <p:spPr bwMode="auto">
            <a:xfrm rot="5400000">
              <a:off x="5568" y="378"/>
              <a:ext cx="1587" cy="7631"/>
            </a:xfrm>
            <a:prstGeom prst="rightArrowCallout">
              <a:avLst>
                <a:gd name="adj1" fmla="val 46004"/>
                <a:gd name="adj2" fmla="val 36210"/>
                <a:gd name="adj3" fmla="val 21824"/>
                <a:gd name="adj4" fmla="val 59634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vert270"/>
            <a:lstStyle/>
            <a:p>
              <a:pPr algn="ctr" eaLnBrk="0" hangingPunct="0">
                <a:defRPr/>
              </a:pPr>
              <a:r>
                <a:rPr lang="ru-RU" sz="1400" b="1" u="sng" dirty="0">
                  <a:latin typeface="Arial" panose="020B0604020202020204" pitchFamily="34" charset="0"/>
                  <a:ea typeface="Times New Roman" panose="02020603050405020304" pitchFamily="18" charset="0"/>
                  <a:cs typeface="+mn-cs"/>
                </a:rPr>
                <a:t>ШАГ 3</a:t>
              </a:r>
              <a:endParaRPr lang="ru-RU" sz="1400" dirty="0">
                <a:latin typeface="Arial" panose="020B0604020202020204" pitchFamily="34" charset="0"/>
                <a:cs typeface="+mn-cs"/>
              </a:endParaRPr>
            </a:p>
            <a:p>
              <a:pPr algn="ctr" eaLnBrk="0" hangingPunct="0">
                <a:defRPr/>
              </a:pPr>
              <a:r>
                <a:rPr lang="ru-RU" sz="1400" b="1" dirty="0">
                  <a:latin typeface="Arial" panose="020B0604020202020204" pitchFamily="34" charset="0"/>
                  <a:ea typeface="Times New Roman" panose="02020603050405020304" pitchFamily="18" charset="0"/>
                  <a:cs typeface="+mn-cs"/>
                </a:rPr>
                <a:t>Разработка и экспертиза единичных проектов изменений в сводную программу системных изменений и дополнений в образовательную систему школы в связи с введением в штатный режим ФГОС ОВЗ</a:t>
              </a:r>
              <a:endParaRPr lang="ru-RU" sz="1400" dirty="0">
                <a:latin typeface="Arial" panose="020B0604020202020204" pitchFamily="34" charset="0"/>
                <a:cs typeface="+mn-cs"/>
              </a:endParaRPr>
            </a:p>
          </p:txBody>
        </p:sp>
        <p:sp>
          <p:nvSpPr>
            <p:cNvPr id="14345" name="AutoShape 2"/>
            <p:cNvSpPr>
              <a:spLocks noChangeArrowheads="1"/>
            </p:cNvSpPr>
            <p:nvPr/>
          </p:nvSpPr>
          <p:spPr bwMode="auto">
            <a:xfrm>
              <a:off x="2546" y="5023"/>
              <a:ext cx="7652" cy="973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ru-RU" sz="1400" b="1" u="sng">
                  <a:cs typeface="Times New Roman" pitchFamily="18" charset="0"/>
                </a:rPr>
                <a:t>ШАГ 4</a:t>
              </a:r>
              <a:endParaRPr lang="ru-RU" sz="1400"/>
            </a:p>
            <a:p>
              <a:pPr algn="ctr" eaLnBrk="0" hangingPunct="0"/>
              <a:r>
                <a:rPr lang="ru-RU" sz="1400" b="1">
                  <a:cs typeface="Times New Roman" pitchFamily="18" charset="0"/>
                </a:rPr>
                <a:t>Контроль за ходом реализации запланированных изменений в образовательной системе основной школы в связи с введением в штатный режим ФГОС ОВЗ</a:t>
              </a:r>
              <a:endParaRPr lang="ru-RU" sz="1400"/>
            </a:p>
            <a:p>
              <a:pPr eaLnBrk="0" hangingPunct="0"/>
              <a:endParaRPr lang="ru-RU" sz="1400"/>
            </a:p>
          </p:txBody>
        </p:sp>
      </p:grp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charset="0"/>
              <a:buNone/>
            </a:pPr>
            <a:r>
              <a:rPr lang="ru-RU" b="1" i="1" u="sng" smtClean="0"/>
              <a:t>Шаг №1 </a:t>
            </a:r>
            <a:endParaRPr lang="ru-RU" smtClean="0"/>
          </a:p>
          <a:p>
            <a:r>
              <a:rPr lang="ru-RU" i="1" smtClean="0"/>
              <a:t>Позволяет определить состав и руководителей  Координационного совета по внедрению ФГОС ОВЗ; определить порядок работы Совета; провести текущую теоретическую подготовку по внедрению ФГОС ОВЗ членов Совета.</a:t>
            </a:r>
            <a:endParaRPr lang="ru-RU" smtClean="0"/>
          </a:p>
          <a:p>
            <a:endParaRPr lang="ru-RU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Шаг 2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 rtlCol="0">
            <a:normAutofit fontScale="92500" lnSpcReduction="10000"/>
          </a:bodyPr>
          <a:lstStyle/>
          <a:p>
            <a:pPr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ru-RU" b="1" i="1" dirty="0" smtClean="0"/>
              <a:t>Первым </a:t>
            </a:r>
            <a:r>
              <a:rPr lang="ru-RU" b="1" i="1" dirty="0"/>
              <a:t>результатом шага №2 по определению необходимых изменений и дополнений в образовательной системе школы должен быть список: изменений в учебных программах, новых программ по предметам; </a:t>
            </a:r>
            <a:r>
              <a:rPr lang="ru-RU" b="1" i="1" dirty="0" smtClean="0"/>
              <a:t>; изменений среды; изменений </a:t>
            </a:r>
            <a:r>
              <a:rPr lang="ru-RU" b="1" i="1" dirty="0"/>
              <a:t>в образовательных технологиях, введение новых технологий, изменение форм контроля образовательного процесса и оценки его результатов; изменений для создания системы </a:t>
            </a:r>
            <a:r>
              <a:rPr lang="ru-RU" b="1" i="1" dirty="0" err="1"/>
              <a:t>внеучебной</a:t>
            </a:r>
            <a:r>
              <a:rPr lang="ru-RU" b="1" i="1" dirty="0"/>
              <a:t> деятельности, поддерживающей процесс обучения детей с ОВЗ.</a:t>
            </a:r>
            <a:endParaRPr lang="ru-RU" dirty="0"/>
          </a:p>
          <a:p>
            <a:pPr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ru-RU" b="1" i="1" dirty="0"/>
              <a:t>Вторым результатом шага №2 является </a:t>
            </a:r>
            <a:r>
              <a:rPr lang="ru-RU" b="1" i="1" dirty="0" smtClean="0"/>
              <a:t>модель образовательного процесса включающего   АООП, измененный учебный план, проект изменения среды, проект сетевого взаимодействия</a:t>
            </a:r>
            <a:endParaRPr lang="ru-RU" dirty="0"/>
          </a:p>
          <a:p>
            <a:pPr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</p:nvPr>
        </p:nvGraphicFramePr>
        <p:xfrm>
          <a:off x="241300" y="501650"/>
          <a:ext cx="11445875" cy="6094413"/>
        </p:xfrm>
        <a:graphic>
          <a:graphicData uri="http://schemas.openxmlformats.org/drawingml/2006/table">
            <a:tbl>
              <a:tblPr/>
              <a:tblGrid>
                <a:gridCol w="11445875"/>
              </a:tblGrid>
              <a:tr h="5413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Показатели</a:t>
                      </a: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41338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Образовательные цели школы</a:t>
                      </a: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42925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Структура образовательной деятельности (Учебный план)</a:t>
                      </a: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41338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Содержание адаптированных программ</a:t>
                      </a: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41338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Технологии обучения и воспитания</a:t>
                      </a: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41338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Условия образовательной деятельности</a:t>
                      </a: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42925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Организационные механизмы контроля образовательной деятельности и оценки его результатов</a:t>
                      </a: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41338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Оснащённость школы в соответствии с требованиями к минимальной оснащенности учебной деятельности и оборудованию учебных помещений по ФГОС ОВЗ</a:t>
                      </a: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82675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Современная модель взаимодействия учреждений общего и дополнительного образования детей, культуры, спорта и т.п., обеспечивающих организацию внеурочной деятельности</a:t>
                      </a: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41338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Наличие сайта школы с целью обеспечения широкого, постоянного и устойчивого доступа участников образовательной деятельности к информации</a:t>
                      </a: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Шаг 3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ru-RU" i="1" dirty="0"/>
              <a:t>Результатом </a:t>
            </a:r>
            <a:r>
              <a:rPr lang="ru-RU" b="1" i="1" dirty="0"/>
              <a:t>шага №3</a:t>
            </a:r>
            <a:r>
              <a:rPr lang="ru-RU" i="1" dirty="0"/>
              <a:t> является создание сводной программы изменений и дополнений образовательной системы начальной школы, соответствующей ФГОС ОВЗ.</a:t>
            </a:r>
            <a:endParaRPr lang="ru-RU" dirty="0"/>
          </a:p>
          <a:p>
            <a:pPr marL="0" indent="0"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ru-RU" dirty="0" smtClean="0"/>
              <a:t> Что можно переделать???</a:t>
            </a:r>
          </a:p>
          <a:p>
            <a:pPr marL="0" indent="0"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ru-RU" dirty="0"/>
              <a:t> </a:t>
            </a:r>
            <a:r>
              <a:rPr lang="ru-RU" dirty="0" smtClean="0"/>
              <a:t>Как реорганизовать?</a:t>
            </a:r>
          </a:p>
          <a:p>
            <a:pPr marL="0" indent="0"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ru-RU" dirty="0"/>
              <a:t> </a:t>
            </a:r>
            <a:r>
              <a:rPr lang="ru-RU" dirty="0" smtClean="0"/>
              <a:t>Привлечение опыта ресурсных школ</a:t>
            </a:r>
          </a:p>
          <a:p>
            <a:pPr marL="0" indent="0"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Шаг 4</a:t>
            </a:r>
          </a:p>
        </p:txBody>
      </p:sp>
      <p:sp>
        <p:nvSpPr>
          <p:cNvPr id="19458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mtClean="0"/>
              <a:t>Результатом шага №4 является модернизированная образовательная система начального общего образования школы, соответствующая ФГОС ОВЗ и обеспечивающая ожидаемые изменения в результатах образовательной деятельности.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</TotalTime>
  <Words>286</Words>
  <Application>Microsoft Office PowerPoint</Application>
  <PresentationFormat>Произвольный</PresentationFormat>
  <Paragraphs>26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Шаблон оформления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2" baseType="lpstr">
      <vt:lpstr>Calibri</vt:lpstr>
      <vt:lpstr>Arial</vt:lpstr>
      <vt:lpstr>Calibri Light</vt:lpstr>
      <vt:lpstr>Times New Roman</vt:lpstr>
      <vt:lpstr>Тема Office</vt:lpstr>
      <vt:lpstr>Рекомендации по разработке и реализации алгоритма проектирования и внедрения современной практики реализации ФГОС НОО обучающихся с ОВЗ в условиях инклюзивной образовательной организации и специальной (коррекционной) школы</vt:lpstr>
      <vt:lpstr>Слайд 2</vt:lpstr>
      <vt:lpstr>Слайд 3</vt:lpstr>
      <vt:lpstr>Шаг 2</vt:lpstr>
      <vt:lpstr>Слайд 5</vt:lpstr>
      <vt:lpstr>Шаг 3</vt:lpstr>
      <vt:lpstr>Шаг 4</vt:lpstr>
    </vt:vector>
  </TitlesOfParts>
  <Company>SPecialiST RePack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Рекомендации по разработке и реализации алгоритма проектирования и внедрения современной практики реализации ФГОС НОО обучающихся с ОВЗ в условиях инклюзивной образовательной организации и специальной (коррекционной) школы</dc:title>
  <dc:creator>Александр</dc:creator>
  <cp:lastModifiedBy>студент</cp:lastModifiedBy>
  <cp:revision>6</cp:revision>
  <dcterms:created xsi:type="dcterms:W3CDTF">2016-09-15T04:00:48Z</dcterms:created>
  <dcterms:modified xsi:type="dcterms:W3CDTF">2016-09-18T11:02:04Z</dcterms:modified>
</cp:coreProperties>
</file>