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336" r:id="rId2"/>
    <p:sldId id="347" r:id="rId3"/>
    <p:sldId id="338" r:id="rId4"/>
    <p:sldId id="348" r:id="rId5"/>
    <p:sldId id="349" r:id="rId6"/>
    <p:sldId id="350" r:id="rId7"/>
    <p:sldId id="351" r:id="rId8"/>
    <p:sldId id="352" r:id="rId9"/>
    <p:sldId id="353" r:id="rId10"/>
    <p:sldId id="306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C11E"/>
    <a:srgbClr val="C92505"/>
    <a:srgbClr val="E0370C"/>
    <a:srgbClr val="F64710"/>
    <a:srgbClr val="096BC3"/>
    <a:srgbClr val="1C7AD4"/>
    <a:srgbClr val="308CDF"/>
    <a:srgbClr val="2683DA"/>
    <a:srgbClr val="028B2A"/>
    <a:srgbClr val="36A3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23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76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14D8B-60A2-495F-A7F5-7FE6C2D9246F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63489-1EB7-432F-A703-18E13610817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490E-8A7C-484B-85D5-18CBC57B2B96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1324-ADEE-4598-9B1D-0FAFD5875E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490E-8A7C-484B-85D5-18CBC57B2B96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1324-ADEE-4598-9B1D-0FAFD5875E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490E-8A7C-484B-85D5-18CBC57B2B96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1324-ADEE-4598-9B1D-0FAFD5875E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490E-8A7C-484B-85D5-18CBC57B2B96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1324-ADEE-4598-9B1D-0FAFD5875E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490E-8A7C-484B-85D5-18CBC57B2B96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1324-ADEE-4598-9B1D-0FAFD5875E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490E-8A7C-484B-85D5-18CBC57B2B96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1324-ADEE-4598-9B1D-0FAFD5875E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490E-8A7C-484B-85D5-18CBC57B2B96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1324-ADEE-4598-9B1D-0FAFD5875E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490E-8A7C-484B-85D5-18CBC57B2B96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1324-ADEE-4598-9B1D-0FAFD5875E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490E-8A7C-484B-85D5-18CBC57B2B96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1324-ADEE-4598-9B1D-0FAFD5875E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490E-8A7C-484B-85D5-18CBC57B2B96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1324-ADEE-4598-9B1D-0FAFD5875E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490E-8A7C-484B-85D5-18CBC57B2B96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1324-ADEE-4598-9B1D-0FAFD5875E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490E-8A7C-484B-85D5-18CBC57B2B96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71324-ADEE-4598-9B1D-0FAFD5875EB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4.jpeg"/><Relationship Id="rId5" Type="http://schemas.openxmlformats.org/officeDocument/2006/relationships/image" Target="../media/image7.png"/><Relationship Id="rId10" Type="http://schemas.openxmlformats.org/officeDocument/2006/relationships/image" Target="../media/image13.jpe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1A18CAA-3256-403A-817A-F5D430BF9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5871807"/>
            <a:ext cx="9144000" cy="986191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03C8DEF-770B-4837-9B5F-3C38E9EB8BA0}"/>
              </a:ext>
            </a:extLst>
          </p:cNvPr>
          <p:cNvSpPr/>
          <p:nvPr/>
        </p:nvSpPr>
        <p:spPr>
          <a:xfrm>
            <a:off x="1" y="1548299"/>
            <a:ext cx="914399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ГИА для учащихся, находящихся на длительном лечении в медицинском стационаре(КДКБ.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7743B09-F159-4573-8136-836C92280556}"/>
              </a:ext>
            </a:extLst>
          </p:cNvPr>
          <p:cNvSpPr/>
          <p:nvPr/>
        </p:nvSpPr>
        <p:spPr>
          <a:xfrm>
            <a:off x="3816298" y="5798569"/>
            <a:ext cx="5327702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Ирина Валерьевна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Москатова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зав. учебной частью госпитальной школы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DD2B77AF-AF02-46F6-8B54-91124F6E51AA}"/>
              </a:ext>
            </a:extLst>
          </p:cNvPr>
          <p:cNvGrpSpPr/>
          <p:nvPr/>
        </p:nvGrpSpPr>
        <p:grpSpPr>
          <a:xfrm>
            <a:off x="242458" y="4243566"/>
            <a:ext cx="8659084" cy="1440000"/>
            <a:chOff x="242458" y="4243566"/>
            <a:chExt cx="8659084" cy="1440000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46473EB9-5250-450A-9738-B1185A99EA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" t="24643" b="22033"/>
            <a:stretch/>
          </p:blipFill>
          <p:spPr>
            <a:xfrm>
              <a:off x="2608519" y="4243566"/>
              <a:ext cx="3926963" cy="1440000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C4756663-0C96-4D5C-AE67-5767EAAD9F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75"/>
            <a:stretch/>
          </p:blipFill>
          <p:spPr>
            <a:xfrm>
              <a:off x="6745354" y="4243566"/>
              <a:ext cx="2156188" cy="1440000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D3D0B151-D9CA-485F-BE60-E8531AC31F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3" t="2982" r="7545" b="5447"/>
            <a:stretch/>
          </p:blipFill>
          <p:spPr>
            <a:xfrm>
              <a:off x="242458" y="4243566"/>
              <a:ext cx="2159000" cy="1440000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4C64FE4D-3F6E-4390-ABED-CE52E9B7CCFF}"/>
              </a:ext>
            </a:extLst>
          </p:cNvPr>
          <p:cNvGrpSpPr/>
          <p:nvPr/>
        </p:nvGrpSpPr>
        <p:grpSpPr>
          <a:xfrm>
            <a:off x="82106" y="86071"/>
            <a:ext cx="6426615" cy="1263929"/>
            <a:chOff x="82106" y="86071"/>
            <a:chExt cx="6426615" cy="1263929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857C0704-30A7-4931-AE8D-944F768FB7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12" t="3984" b="6059"/>
            <a:stretch/>
          </p:blipFill>
          <p:spPr>
            <a:xfrm>
              <a:off x="1326351" y="86071"/>
              <a:ext cx="1340312" cy="126000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0A65EBD1-8392-40D9-8313-2D423A39A7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9" t="3984" r="52933" b="6059"/>
            <a:stretch/>
          </p:blipFill>
          <p:spPr>
            <a:xfrm>
              <a:off x="82106" y="86071"/>
              <a:ext cx="1159669" cy="1260000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F45CE447-7870-4050-80B3-46E1AA782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33071" y="90000"/>
              <a:ext cx="1222388" cy="1260000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D404DFE2-542B-40E2-8893-AF42999B37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902" y="90000"/>
              <a:ext cx="670213" cy="1260000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BCDB0893-3231-49C0-8DBE-36A360D8B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5919" y="90000"/>
              <a:ext cx="992802" cy="1260000"/>
            </a:xfrm>
            <a:prstGeom prst="rect">
              <a:avLst/>
            </a:prstGeom>
          </p:spPr>
        </p:pic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B647A4C-90AA-40E7-895A-0377A04CD0D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6" r="18802"/>
          <a:stretch/>
        </p:blipFill>
        <p:spPr>
          <a:xfrm>
            <a:off x="5556095" y="-1"/>
            <a:ext cx="3510115" cy="197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71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99399"/>
            <a:ext cx="91440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</a:t>
            </a:r>
            <a:br>
              <a:rPr lang="ru-RU" sz="7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  <a:p>
            <a:pPr algn="ctr">
              <a:spcBef>
                <a:spcPts val="1800"/>
              </a:spcBef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учимзнаемпермскийкрай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: скругленные углы 1"/>
          <p:cNvSpPr/>
          <p:nvPr/>
        </p:nvSpPr>
        <p:spPr>
          <a:xfrm>
            <a:off x="6905897" y="5863904"/>
            <a:ext cx="2095489" cy="763319"/>
          </a:xfrm>
          <a:prstGeom prst="roundRect">
            <a:avLst/>
          </a:prstGeom>
          <a:solidFill>
            <a:srgbClr val="94C11E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273" y="0"/>
            <a:ext cx="1275127" cy="13143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39C46D7-41BF-4B1C-B407-BCB8F20F1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6106075"/>
            <a:ext cx="9144000" cy="751922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5D76C337-3321-41E6-96F8-DB9273480E3F}"/>
              </a:ext>
            </a:extLst>
          </p:cNvPr>
          <p:cNvGrpSpPr/>
          <p:nvPr/>
        </p:nvGrpSpPr>
        <p:grpSpPr>
          <a:xfrm>
            <a:off x="82106" y="86071"/>
            <a:ext cx="6426615" cy="1263929"/>
            <a:chOff x="82106" y="86071"/>
            <a:chExt cx="6426615" cy="1263929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370B83E4-F7B9-4128-9C5C-597ABE2B4A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12" t="3984" b="6059"/>
            <a:stretch/>
          </p:blipFill>
          <p:spPr>
            <a:xfrm>
              <a:off x="1326351" y="86071"/>
              <a:ext cx="1340312" cy="1260000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2ECBA16B-0FE4-4762-A69E-49989DAB87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9" t="3984" r="52933" b="6059"/>
            <a:stretch/>
          </p:blipFill>
          <p:spPr>
            <a:xfrm>
              <a:off x="82106" y="86071"/>
              <a:ext cx="1159669" cy="1260000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82AF0AA9-737B-4C92-8311-868ECE6BE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3071" y="90000"/>
              <a:ext cx="1222388" cy="1260000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4BBE0791-09FC-4416-B346-3154180F1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902" y="90000"/>
              <a:ext cx="670213" cy="1260000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DA10E854-9957-4465-8A81-CECE7523E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5919" y="90000"/>
              <a:ext cx="992802" cy="1260000"/>
            </a:xfrm>
            <a:prstGeom prst="rect">
              <a:avLst/>
            </a:prstGeom>
          </p:spPr>
        </p:pic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C4A55D4-0403-4F3C-9104-BEFD4CB341A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6" r="18802"/>
          <a:stretch/>
        </p:blipFill>
        <p:spPr>
          <a:xfrm>
            <a:off x="5556095" y="-1"/>
            <a:ext cx="3510115" cy="1979941"/>
          </a:xfrm>
          <a:prstGeom prst="rect">
            <a:avLst/>
          </a:prstGeom>
        </p:spPr>
      </p:pic>
      <p:sp>
        <p:nvSpPr>
          <p:cNvPr id="25" name="Замещающее содержимое 4">
            <a:extLst>
              <a:ext uri="{FF2B5EF4-FFF2-40B4-BE49-F238E27FC236}">
                <a16:creationId xmlns:a16="http://schemas.microsoft.com/office/drawing/2014/main" id="{6023F687-14CD-43B6-A074-4F7672949C0C}"/>
              </a:ext>
            </a:extLst>
          </p:cNvPr>
          <p:cNvSpPr txBox="1">
            <a:spLocks/>
          </p:cNvSpPr>
          <p:nvPr/>
        </p:nvSpPr>
        <p:spPr>
          <a:xfrm>
            <a:off x="442228" y="2699229"/>
            <a:ext cx="8623982" cy="3952991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«Об образовании в Российской Федерации» от 29.12.2012 № 273-ФЗ </a:t>
            </a:r>
          </a:p>
          <a:p>
            <a:r>
              <a:rPr lang="ru-RU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ГИА по образовательным программам среднего общего образования (утв. приказом Минобрнауки России от 26.12.2013 №1400)</a:t>
            </a:r>
          </a:p>
          <a:p>
            <a:pPr>
              <a:lnSpc>
                <a:spcPct val="100000"/>
              </a:lnSpc>
            </a:pPr>
            <a:r>
              <a:rPr lang="ru-RU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ГИА по образовательным программам основного общего образования (утв. приказом Минобрнауки России №1394 от 25.12.2013)</a:t>
            </a:r>
          </a:p>
          <a:p>
            <a:pPr>
              <a:lnSpc>
                <a:spcPct val="100000"/>
              </a:lnSpc>
            </a:pPr>
            <a:r>
              <a:rPr lang="ru-RU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организации и проведению государственной итоговой аттестации по образовательным программам основного общего и среднего общего образования в форме основного государственного экзамена и единого государственного экзамена для лиц с ограниченными возможностями здоровья (письмо Рособрнадзора от 25.12.2015 № 01-311/10-01)</a:t>
            </a:r>
          </a:p>
          <a:p>
            <a:pPr>
              <a:lnSpc>
                <a:spcPct val="100000"/>
              </a:lnSpc>
            </a:pPr>
            <a:r>
              <a:rPr lang="ru-RU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Письмо от 24 августа 2023 г. Министерство Просвещения РФ N ТВ-1693/03 Министерство Здравоохранения РФ</a:t>
            </a:r>
            <a:r>
              <a:rPr lang="ru-RU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N 1/и/2-15398 «О направлении разъяснений по вопросам организации обучения по основным общеобразовательным программам и дополнительном общеразвивающим программам для детей, нуждающихся в длительном лечении в медицинских организациях»</a:t>
            </a:r>
          </a:p>
          <a:p>
            <a:pPr>
              <a:lnSpc>
                <a:spcPct val="100000"/>
              </a:lnSpc>
            </a:pPr>
            <a:endParaRPr lang="ru-RU" alt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Блок-схема: альтернативный процесс 25">
            <a:extLst>
              <a:ext uri="{FF2B5EF4-FFF2-40B4-BE49-F238E27FC236}">
                <a16:creationId xmlns:a16="http://schemas.microsoft.com/office/drawing/2014/main" id="{54FDEAA8-324B-4CCD-852B-F4ABE43197EC}"/>
              </a:ext>
            </a:extLst>
          </p:cNvPr>
          <p:cNvSpPr/>
          <p:nvPr/>
        </p:nvSpPr>
        <p:spPr>
          <a:xfrm>
            <a:off x="119447" y="1575205"/>
            <a:ext cx="8902175" cy="971512"/>
          </a:xfrm>
          <a:prstGeom prst="flowChartAlternateProces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Перечень нормативных правовых актов, регулирующих</a:t>
            </a:r>
          </a:p>
          <a:p>
            <a:pPr algn="ctr"/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проведение ГИА для лиц с ОВЗ, детей-инвалидов и инвалидов, </a:t>
            </a:r>
          </a:p>
          <a:p>
            <a:pPr algn="ctr"/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детей, находящихся на длительном лечении </a:t>
            </a:r>
            <a:r>
              <a:rPr lang="ru-RU" altLang="en-US" sz="1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медицинских организациях </a:t>
            </a:r>
            <a:endParaRPr lang="ru-RU" altLang="en-US" sz="24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83644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39C46D7-41BF-4B1C-B407-BCB8F20F1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5871807"/>
            <a:ext cx="9144000" cy="986191"/>
          </a:xfrm>
          <a:prstGeom prst="rect">
            <a:avLst/>
          </a:prstGeom>
        </p:spPr>
      </p:pic>
      <p:sp>
        <p:nvSpPr>
          <p:cNvPr id="14" name="Овал 13">
            <a:extLst>
              <a:ext uri="{FF2B5EF4-FFF2-40B4-BE49-F238E27FC236}">
                <a16:creationId xmlns:a16="http://schemas.microsoft.com/office/drawing/2014/main" id="{F9C9FF13-E08D-416A-B260-6428EB0C8F98}"/>
              </a:ext>
            </a:extLst>
          </p:cNvPr>
          <p:cNvSpPr/>
          <p:nvPr/>
        </p:nvSpPr>
        <p:spPr>
          <a:xfrm>
            <a:off x="261941" y="1688446"/>
            <a:ext cx="2700000" cy="1620000"/>
          </a:xfrm>
          <a:prstGeom prst="ellipse">
            <a:avLst/>
          </a:prstGeom>
          <a:solidFill>
            <a:srgbClr val="7030A0">
              <a:alpha val="76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науки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Пермского края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E971427C-A442-4759-8035-468E2085E02D}"/>
              </a:ext>
            </a:extLst>
          </p:cNvPr>
          <p:cNvSpPr/>
          <p:nvPr/>
        </p:nvSpPr>
        <p:spPr>
          <a:xfrm>
            <a:off x="3231116" y="1581764"/>
            <a:ext cx="2700000" cy="1620000"/>
          </a:xfrm>
          <a:prstGeom prst="ellipse">
            <a:avLst/>
          </a:prstGeom>
          <a:solidFill>
            <a:schemeClr val="accent2">
              <a:lumMod val="75000"/>
              <a:alpha val="76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Администрации города Перми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29FF6B50-2AA8-49C4-B527-95F8C4394C7A}"/>
              </a:ext>
            </a:extLst>
          </p:cNvPr>
          <p:cNvSpPr/>
          <p:nvPr/>
        </p:nvSpPr>
        <p:spPr>
          <a:xfrm>
            <a:off x="6219917" y="1717639"/>
            <a:ext cx="2700000" cy="1620000"/>
          </a:xfrm>
          <a:prstGeom prst="ellipse">
            <a:avLst/>
          </a:prstGeom>
          <a:solidFill>
            <a:srgbClr val="7030A0">
              <a:alpha val="76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pc="-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«СОШ № 132» </a:t>
            </a:r>
            <a:r>
              <a:rPr lang="ru-RU" sz="1400" b="1" spc="-5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г.Перми</a:t>
            </a:r>
            <a:endParaRPr lang="ru-RU" sz="1400" b="1" spc="-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право 22">
            <a:extLst>
              <a:ext uri="{FF2B5EF4-FFF2-40B4-BE49-F238E27FC236}">
                <a16:creationId xmlns:a16="http://schemas.microsoft.com/office/drawing/2014/main" id="{76E8CCB1-3D58-4F3F-9DAE-2A037DC5FCCC}"/>
              </a:ext>
            </a:extLst>
          </p:cNvPr>
          <p:cNvSpPr/>
          <p:nvPr/>
        </p:nvSpPr>
        <p:spPr>
          <a:xfrm>
            <a:off x="2815850" y="2391764"/>
            <a:ext cx="540000" cy="360000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22">
            <a:extLst>
              <a:ext uri="{FF2B5EF4-FFF2-40B4-BE49-F238E27FC236}">
                <a16:creationId xmlns:a16="http://schemas.microsoft.com/office/drawing/2014/main" id="{961599AA-15B1-44C7-A84A-06455DE94AA3}"/>
              </a:ext>
            </a:extLst>
          </p:cNvPr>
          <p:cNvSpPr/>
          <p:nvPr/>
        </p:nvSpPr>
        <p:spPr>
          <a:xfrm>
            <a:off x="5837844" y="2418414"/>
            <a:ext cx="540000" cy="360000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BD5D1D0-F300-4B27-8E31-DB54B8D77A3D}"/>
              </a:ext>
            </a:extLst>
          </p:cNvPr>
          <p:cNvSpPr/>
          <p:nvPr/>
        </p:nvSpPr>
        <p:spPr>
          <a:xfrm>
            <a:off x="1611941" y="5535608"/>
            <a:ext cx="6120000" cy="900657"/>
          </a:xfrm>
          <a:prstGeom prst="rect">
            <a:avLst/>
          </a:prstGeom>
          <a:solidFill>
            <a:srgbClr val="E8407C">
              <a:alpha val="9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Коллегиальное взаимодействие</a:t>
            </a:r>
          </a:p>
        </p:txBody>
      </p:sp>
      <p:sp>
        <p:nvSpPr>
          <p:cNvPr id="20" name="Стрелка вправо 22">
            <a:extLst>
              <a:ext uri="{FF2B5EF4-FFF2-40B4-BE49-F238E27FC236}">
                <a16:creationId xmlns:a16="http://schemas.microsoft.com/office/drawing/2014/main" id="{A971D784-4C27-49B5-A9D9-AD89A7A6D7AC}"/>
              </a:ext>
            </a:extLst>
          </p:cNvPr>
          <p:cNvSpPr/>
          <p:nvPr/>
        </p:nvSpPr>
        <p:spPr>
          <a:xfrm rot="10800000">
            <a:off x="5482619" y="4001161"/>
            <a:ext cx="873862" cy="435462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2">
            <a:extLst>
              <a:ext uri="{FF2B5EF4-FFF2-40B4-BE49-F238E27FC236}">
                <a16:creationId xmlns:a16="http://schemas.microsoft.com/office/drawing/2014/main" id="{6CFCB0F8-C5EC-4B77-9FAF-401E20326E29}"/>
              </a:ext>
            </a:extLst>
          </p:cNvPr>
          <p:cNvSpPr/>
          <p:nvPr/>
        </p:nvSpPr>
        <p:spPr>
          <a:xfrm rot="2627296">
            <a:off x="1914481" y="3583007"/>
            <a:ext cx="914738" cy="411666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C97A4B10-491A-4D9E-A535-81E6B1F0ADED}"/>
              </a:ext>
            </a:extLst>
          </p:cNvPr>
          <p:cNvSpPr/>
          <p:nvPr/>
        </p:nvSpPr>
        <p:spPr>
          <a:xfrm>
            <a:off x="2805459" y="3465608"/>
            <a:ext cx="2700000" cy="1620000"/>
          </a:xfrm>
          <a:prstGeom prst="ellipse">
            <a:avLst/>
          </a:prstGeom>
          <a:solidFill>
            <a:srgbClr val="7030A0">
              <a:alpha val="75686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</a:t>
            </a:r>
            <a:r>
              <a:rPr lang="ru-RU" sz="105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медико</a:t>
            </a:r>
            <a:r>
              <a:rPr lang="ru-RU" sz="1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педагогическая комиссия</a:t>
            </a:r>
          </a:p>
          <a:p>
            <a:pPr algn="ctr"/>
            <a:r>
              <a:rPr lang="ru-RU" sz="1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(ПМПК) </a:t>
            </a:r>
          </a:p>
        </p:txBody>
      </p:sp>
      <p:sp>
        <p:nvSpPr>
          <p:cNvPr id="23" name="Стрелка вправо 22">
            <a:extLst>
              <a:ext uri="{FF2B5EF4-FFF2-40B4-BE49-F238E27FC236}">
                <a16:creationId xmlns:a16="http://schemas.microsoft.com/office/drawing/2014/main" id="{51D447AE-712F-4006-A72E-48DBA50149BC}"/>
              </a:ext>
            </a:extLst>
          </p:cNvPr>
          <p:cNvSpPr/>
          <p:nvPr/>
        </p:nvSpPr>
        <p:spPr>
          <a:xfrm rot="5400000">
            <a:off x="4300810" y="5188739"/>
            <a:ext cx="540000" cy="360000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5D76C337-3321-41E6-96F8-DB9273480E3F}"/>
              </a:ext>
            </a:extLst>
          </p:cNvPr>
          <p:cNvGrpSpPr/>
          <p:nvPr/>
        </p:nvGrpSpPr>
        <p:grpSpPr>
          <a:xfrm>
            <a:off x="82106" y="86071"/>
            <a:ext cx="6426615" cy="1263929"/>
            <a:chOff x="82106" y="86071"/>
            <a:chExt cx="6426615" cy="1263929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370B83E4-F7B9-4128-9C5C-597ABE2B4A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12" t="3984" b="6059"/>
            <a:stretch/>
          </p:blipFill>
          <p:spPr>
            <a:xfrm>
              <a:off x="1326351" y="86071"/>
              <a:ext cx="1340312" cy="1260000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2ECBA16B-0FE4-4762-A69E-49989DAB87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9" t="3984" r="52933" b="6059"/>
            <a:stretch/>
          </p:blipFill>
          <p:spPr>
            <a:xfrm>
              <a:off x="82106" y="86071"/>
              <a:ext cx="1159669" cy="1260000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82AF0AA9-737B-4C92-8311-868ECE6BE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3071" y="90000"/>
              <a:ext cx="1222388" cy="1260000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4BBE0791-09FC-4416-B346-3154180F1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902" y="90000"/>
              <a:ext cx="670213" cy="1260000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DA10E854-9957-4465-8A81-CECE7523E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5919" y="90000"/>
              <a:ext cx="992802" cy="1260000"/>
            </a:xfrm>
            <a:prstGeom prst="rect">
              <a:avLst/>
            </a:prstGeom>
          </p:spPr>
        </p:pic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C4A55D4-0403-4F3C-9104-BEFD4CB341A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6" r="18802"/>
          <a:stretch/>
        </p:blipFill>
        <p:spPr>
          <a:xfrm>
            <a:off x="5556095" y="-1"/>
            <a:ext cx="3510115" cy="1979941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8311A934-6B23-4DBC-8B23-53B957E98B76}"/>
              </a:ext>
            </a:extLst>
          </p:cNvPr>
          <p:cNvSpPr/>
          <p:nvPr/>
        </p:nvSpPr>
        <p:spPr>
          <a:xfrm>
            <a:off x="6411680" y="3408892"/>
            <a:ext cx="2411197" cy="1620000"/>
          </a:xfrm>
          <a:prstGeom prst="ellipse">
            <a:avLst/>
          </a:prstGeom>
          <a:solidFill>
            <a:srgbClr val="7030A0">
              <a:alpha val="76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pc="-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по МЗ</a:t>
            </a:r>
          </a:p>
        </p:txBody>
      </p:sp>
      <p:sp>
        <p:nvSpPr>
          <p:cNvPr id="40" name="Стрелка вправо 22">
            <a:extLst>
              <a:ext uri="{FF2B5EF4-FFF2-40B4-BE49-F238E27FC236}">
                <a16:creationId xmlns:a16="http://schemas.microsoft.com/office/drawing/2014/main" id="{B030FED6-DF58-4D93-A0C6-1A617DA5F39F}"/>
              </a:ext>
            </a:extLst>
          </p:cNvPr>
          <p:cNvSpPr/>
          <p:nvPr/>
        </p:nvSpPr>
        <p:spPr>
          <a:xfrm rot="5400000">
            <a:off x="8313435" y="3219400"/>
            <a:ext cx="540000" cy="360000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22">
            <a:extLst>
              <a:ext uri="{FF2B5EF4-FFF2-40B4-BE49-F238E27FC236}">
                <a16:creationId xmlns:a16="http://schemas.microsoft.com/office/drawing/2014/main" id="{7EA6CD30-6913-4FB6-89F0-6CC79B6F900D}"/>
              </a:ext>
            </a:extLst>
          </p:cNvPr>
          <p:cNvSpPr/>
          <p:nvPr/>
        </p:nvSpPr>
        <p:spPr>
          <a:xfrm rot="16200000">
            <a:off x="8649917" y="3193266"/>
            <a:ext cx="540000" cy="360000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22">
            <a:extLst>
              <a:ext uri="{FF2B5EF4-FFF2-40B4-BE49-F238E27FC236}">
                <a16:creationId xmlns:a16="http://schemas.microsoft.com/office/drawing/2014/main" id="{ADAEA9B4-2438-4B78-921F-4340C4AD3B40}"/>
              </a:ext>
            </a:extLst>
          </p:cNvPr>
          <p:cNvSpPr/>
          <p:nvPr/>
        </p:nvSpPr>
        <p:spPr>
          <a:xfrm>
            <a:off x="5588222" y="4467490"/>
            <a:ext cx="848196" cy="360000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47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39C46D7-41BF-4B1C-B407-BCB8F20F1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5614869"/>
            <a:ext cx="9144000" cy="1243128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5D76C337-3321-41E6-96F8-DB9273480E3F}"/>
              </a:ext>
            </a:extLst>
          </p:cNvPr>
          <p:cNvGrpSpPr/>
          <p:nvPr/>
        </p:nvGrpSpPr>
        <p:grpSpPr>
          <a:xfrm>
            <a:off x="82106" y="86071"/>
            <a:ext cx="6426615" cy="1263929"/>
            <a:chOff x="82106" y="86071"/>
            <a:chExt cx="6426615" cy="1263929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370B83E4-F7B9-4128-9C5C-597ABE2B4A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12" t="3984" b="6059"/>
            <a:stretch/>
          </p:blipFill>
          <p:spPr>
            <a:xfrm>
              <a:off x="1326351" y="86071"/>
              <a:ext cx="1340312" cy="1260000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2ECBA16B-0FE4-4762-A69E-49989DAB87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9" t="3984" r="52933" b="6059"/>
            <a:stretch/>
          </p:blipFill>
          <p:spPr>
            <a:xfrm>
              <a:off x="82106" y="86071"/>
              <a:ext cx="1159669" cy="1260000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82AF0AA9-737B-4C92-8311-868ECE6BE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3071" y="90000"/>
              <a:ext cx="1222388" cy="1260000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4BBE0791-09FC-4416-B346-3154180F1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902" y="90000"/>
              <a:ext cx="670213" cy="1260000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DA10E854-9957-4465-8A81-CECE7523E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5919" y="90000"/>
              <a:ext cx="992802" cy="1260000"/>
            </a:xfrm>
            <a:prstGeom prst="rect">
              <a:avLst/>
            </a:prstGeom>
          </p:spPr>
        </p:pic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C4A55D4-0403-4F3C-9104-BEFD4CB341A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6" r="18802"/>
          <a:stretch/>
        </p:blipFill>
        <p:spPr>
          <a:xfrm>
            <a:off x="5556095" y="-1"/>
            <a:ext cx="3510115" cy="197994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0769CB8-E657-4839-9F18-774FF01C55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069941"/>
            <a:ext cx="9144000" cy="319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66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39C46D7-41BF-4B1C-B407-BCB8F20F1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5917149"/>
            <a:ext cx="9144000" cy="940847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5D76C337-3321-41E6-96F8-DB9273480E3F}"/>
              </a:ext>
            </a:extLst>
          </p:cNvPr>
          <p:cNvGrpSpPr/>
          <p:nvPr/>
        </p:nvGrpSpPr>
        <p:grpSpPr>
          <a:xfrm>
            <a:off x="82106" y="86071"/>
            <a:ext cx="6426615" cy="1263929"/>
            <a:chOff x="82106" y="86071"/>
            <a:chExt cx="6426615" cy="1263929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370B83E4-F7B9-4128-9C5C-597ABE2B4A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12" t="3984" b="6059"/>
            <a:stretch/>
          </p:blipFill>
          <p:spPr>
            <a:xfrm>
              <a:off x="1326351" y="86071"/>
              <a:ext cx="1340312" cy="1260000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2ECBA16B-0FE4-4762-A69E-49989DAB87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9" t="3984" r="52933" b="6059"/>
            <a:stretch/>
          </p:blipFill>
          <p:spPr>
            <a:xfrm>
              <a:off x="82106" y="86071"/>
              <a:ext cx="1159669" cy="1260000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82AF0AA9-737B-4C92-8311-868ECE6BE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3071" y="90000"/>
              <a:ext cx="1222388" cy="1260000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4BBE0791-09FC-4416-B346-3154180F1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902" y="90000"/>
              <a:ext cx="670213" cy="1260000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DA10E854-9957-4465-8A81-CECE7523E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5919" y="90000"/>
              <a:ext cx="992802" cy="1260000"/>
            </a:xfrm>
            <a:prstGeom prst="rect">
              <a:avLst/>
            </a:prstGeom>
          </p:spPr>
        </p:pic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C4A55D4-0403-4F3C-9104-BEFD4CB341A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6" r="18802"/>
          <a:stretch/>
        </p:blipFill>
        <p:spPr>
          <a:xfrm>
            <a:off x="5556095" y="-1"/>
            <a:ext cx="3510115" cy="1979941"/>
          </a:xfrm>
          <a:prstGeom prst="rect">
            <a:avLst/>
          </a:prstGeom>
        </p:spPr>
      </p:pic>
      <p:sp>
        <p:nvSpPr>
          <p:cNvPr id="12" name="Замещающее содержимое 4">
            <a:extLst>
              <a:ext uri="{FF2B5EF4-FFF2-40B4-BE49-F238E27FC236}">
                <a16:creationId xmlns:a16="http://schemas.microsoft.com/office/drawing/2014/main" id="{EAA3DB86-63D8-483E-92DE-8E76D09766CA}"/>
              </a:ext>
            </a:extLst>
          </p:cNvPr>
          <p:cNvSpPr txBox="1">
            <a:spLocks/>
          </p:cNvSpPr>
          <p:nvPr/>
        </p:nvSpPr>
        <p:spPr>
          <a:xfrm>
            <a:off x="102941" y="2773154"/>
            <a:ext cx="8735921" cy="2726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ГИА проходящая в форме ОГЭ, ГВЭ, ЕГЭ обеспечивает равные условия для всех участников экзамена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Время экзамена увеличено </a:t>
            </a:r>
            <a:r>
              <a:rPr kumimoji="0" lang="ru-RU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1,5 часа</a:t>
            </a:r>
            <a:endParaRPr kumimoji="0" lang="ru-RU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Время экзамена по иностранному языку (раздел «Говорение») </a:t>
            </a:r>
            <a:r>
              <a:rPr kumimoji="0" lang="ru-RU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увеличено на 30 мин.</a:t>
            </a:r>
            <a:endParaRPr kumimoji="0" lang="ru-RU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место – с учетом состояния здоровья участника экзамена, отдельная аудитория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Видеонаблюдение – оффлайн режим</a:t>
            </a:r>
          </a:p>
        </p:txBody>
      </p:sp>
      <p:sp>
        <p:nvSpPr>
          <p:cNvPr id="13" name="Блок-схема: альтернативный процесс 12">
            <a:extLst>
              <a:ext uri="{FF2B5EF4-FFF2-40B4-BE49-F238E27FC236}">
                <a16:creationId xmlns:a16="http://schemas.microsoft.com/office/drawing/2014/main" id="{2E8F0AC3-50CD-4BAA-8A92-BA93AD0AC85C}"/>
              </a:ext>
            </a:extLst>
          </p:cNvPr>
          <p:cNvSpPr/>
          <p:nvPr/>
        </p:nvSpPr>
        <p:spPr>
          <a:xfrm>
            <a:off x="102942" y="1623447"/>
            <a:ext cx="8963268" cy="1068070"/>
          </a:xfrm>
          <a:prstGeom prst="flowChartAlternateProcess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Организация ГИА для участников с ОВЗ, детей-инвалидов инвалидов,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детей находящихся на длительном лечении в медицинском стационаре</a:t>
            </a:r>
          </a:p>
        </p:txBody>
      </p:sp>
    </p:spTree>
    <p:extLst>
      <p:ext uri="{BB962C8B-B14F-4D97-AF65-F5344CB8AC3E}">
        <p14:creationId xmlns:p14="http://schemas.microsoft.com/office/powerpoint/2010/main" val="2514979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39C46D7-41BF-4B1C-B407-BCB8F20F1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5917149"/>
            <a:ext cx="9144000" cy="940847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5D76C337-3321-41E6-96F8-DB9273480E3F}"/>
              </a:ext>
            </a:extLst>
          </p:cNvPr>
          <p:cNvGrpSpPr/>
          <p:nvPr/>
        </p:nvGrpSpPr>
        <p:grpSpPr>
          <a:xfrm>
            <a:off x="82106" y="86071"/>
            <a:ext cx="6426615" cy="1263929"/>
            <a:chOff x="82106" y="86071"/>
            <a:chExt cx="6426615" cy="1263929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370B83E4-F7B9-4128-9C5C-597ABE2B4A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12" t="3984" b="6059"/>
            <a:stretch/>
          </p:blipFill>
          <p:spPr>
            <a:xfrm>
              <a:off x="1326351" y="86071"/>
              <a:ext cx="1340312" cy="1260000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2ECBA16B-0FE4-4762-A69E-49989DAB87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9" t="3984" r="52933" b="6059"/>
            <a:stretch/>
          </p:blipFill>
          <p:spPr>
            <a:xfrm>
              <a:off x="82106" y="86071"/>
              <a:ext cx="1159669" cy="1260000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82AF0AA9-737B-4C92-8311-868ECE6BE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3071" y="90000"/>
              <a:ext cx="1222388" cy="1260000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4BBE0791-09FC-4416-B346-3154180F1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902" y="90000"/>
              <a:ext cx="670213" cy="1260000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DA10E854-9957-4465-8A81-CECE7523E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5919" y="90000"/>
              <a:ext cx="992802" cy="1260000"/>
            </a:xfrm>
            <a:prstGeom prst="rect">
              <a:avLst/>
            </a:prstGeom>
          </p:spPr>
        </p:pic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C4A55D4-0403-4F3C-9104-BEFD4CB341A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6" r="18802"/>
          <a:stretch/>
        </p:blipFill>
        <p:spPr>
          <a:xfrm>
            <a:off x="5556095" y="-1"/>
            <a:ext cx="3510115" cy="1979941"/>
          </a:xfrm>
          <a:prstGeom prst="rect">
            <a:avLst/>
          </a:prstGeom>
        </p:spPr>
      </p:pic>
      <p:sp>
        <p:nvSpPr>
          <p:cNvPr id="14" name="Замещающее содержимое 4">
            <a:extLst>
              <a:ext uri="{FF2B5EF4-FFF2-40B4-BE49-F238E27FC236}">
                <a16:creationId xmlns:a16="http://schemas.microsoft.com/office/drawing/2014/main" id="{C30E5EDD-358F-47BC-A05F-64371F75D1E2}"/>
              </a:ext>
            </a:extLst>
          </p:cNvPr>
          <p:cNvSpPr txBox="1">
            <a:spLocks/>
          </p:cNvSpPr>
          <p:nvPr/>
        </p:nvSpPr>
        <p:spPr>
          <a:xfrm>
            <a:off x="348482" y="2912329"/>
            <a:ext cx="8244840" cy="369349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en-US" sz="2000" dirty="0"/>
              <a:t> </a:t>
            </a:r>
            <a:r>
              <a:rPr lang="ru-RU" altLang="en-US" sz="1800" b="1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alt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отрицательную реакцию детей на резкие запахи (в том числе запахи парфюмерии и косметики); </a:t>
            </a:r>
          </a:p>
          <a:p>
            <a:r>
              <a:rPr lang="ru-RU" alt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-необходимость регулярного проветривания комнаты, в которой проводится экзамен; </a:t>
            </a:r>
          </a:p>
          <a:p>
            <a:r>
              <a:rPr lang="ru-RU" alt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-необходимость ношения медицинской маски (в ряде случаев дополнительных средств индивидуальной защиты) в помещении, в котором находится ребенок;</a:t>
            </a:r>
          </a:p>
          <a:p>
            <a:r>
              <a:rPr lang="ru-RU" alt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-возможность срочного вывода ребенка из аудитории при ухудшении самочувствия или проведения необходимых медицинских процедур непосредственно в месте проведения экзамена.</a:t>
            </a:r>
          </a:p>
        </p:txBody>
      </p:sp>
      <p:sp>
        <p:nvSpPr>
          <p:cNvPr id="15" name="Блок-схема: альтернативный процесс 14">
            <a:extLst>
              <a:ext uri="{FF2B5EF4-FFF2-40B4-BE49-F238E27FC236}">
                <a16:creationId xmlns:a16="http://schemas.microsoft.com/office/drawing/2014/main" id="{5C8578B0-C48C-42AC-9427-782E20692612}"/>
              </a:ext>
            </a:extLst>
          </p:cNvPr>
          <p:cNvSpPr/>
          <p:nvPr/>
        </p:nvSpPr>
        <p:spPr>
          <a:xfrm>
            <a:off x="419037" y="1744425"/>
            <a:ext cx="7947660" cy="1068070"/>
          </a:xfrm>
          <a:prstGeom prst="flowChartAlternateProces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При создании условий проведения ГИА в медицинском стационаре </a:t>
            </a:r>
          </a:p>
          <a:p>
            <a:pPr algn="ctr"/>
            <a:r>
              <a:rPr lang="ru-RU" altLang="en-US" sz="2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необходимо учитывать:</a:t>
            </a:r>
          </a:p>
        </p:txBody>
      </p:sp>
    </p:spTree>
    <p:extLst>
      <p:ext uri="{BB962C8B-B14F-4D97-AF65-F5344CB8AC3E}">
        <p14:creationId xmlns:p14="http://schemas.microsoft.com/office/powerpoint/2010/main" val="3731354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39C46D7-41BF-4B1C-B407-BCB8F20F1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5917149"/>
            <a:ext cx="9144000" cy="940847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5D76C337-3321-41E6-96F8-DB9273480E3F}"/>
              </a:ext>
            </a:extLst>
          </p:cNvPr>
          <p:cNvGrpSpPr/>
          <p:nvPr/>
        </p:nvGrpSpPr>
        <p:grpSpPr>
          <a:xfrm>
            <a:off x="82106" y="86071"/>
            <a:ext cx="6426615" cy="1263929"/>
            <a:chOff x="82106" y="86071"/>
            <a:chExt cx="6426615" cy="1263929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370B83E4-F7B9-4128-9C5C-597ABE2B4A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12" t="3984" b="6059"/>
            <a:stretch/>
          </p:blipFill>
          <p:spPr>
            <a:xfrm>
              <a:off x="1326351" y="86071"/>
              <a:ext cx="1340312" cy="1260000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2ECBA16B-0FE4-4762-A69E-49989DAB87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9" t="3984" r="52933" b="6059"/>
            <a:stretch/>
          </p:blipFill>
          <p:spPr>
            <a:xfrm>
              <a:off x="82106" y="86071"/>
              <a:ext cx="1159669" cy="1260000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82AF0AA9-737B-4C92-8311-868ECE6BE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3071" y="90000"/>
              <a:ext cx="1222388" cy="1260000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4BBE0791-09FC-4416-B346-3154180F1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902" y="90000"/>
              <a:ext cx="670213" cy="1260000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DA10E854-9957-4465-8A81-CECE7523E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5919" y="90000"/>
              <a:ext cx="992802" cy="1260000"/>
            </a:xfrm>
            <a:prstGeom prst="rect">
              <a:avLst/>
            </a:prstGeom>
          </p:spPr>
        </p:pic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C4A55D4-0403-4F3C-9104-BEFD4CB341A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6" r="18802"/>
          <a:stretch/>
        </p:blipFill>
        <p:spPr>
          <a:xfrm>
            <a:off x="5556095" y="-1"/>
            <a:ext cx="3510115" cy="1979941"/>
          </a:xfrm>
          <a:prstGeom prst="rect">
            <a:avLst/>
          </a:prstGeom>
        </p:spPr>
      </p:pic>
      <p:sp>
        <p:nvSpPr>
          <p:cNvPr id="14" name="Замещающее содержимое 4">
            <a:extLst>
              <a:ext uri="{FF2B5EF4-FFF2-40B4-BE49-F238E27FC236}">
                <a16:creationId xmlns:a16="http://schemas.microsoft.com/office/drawing/2014/main" id="{C30E5EDD-358F-47BC-A05F-64371F75D1E2}"/>
              </a:ext>
            </a:extLst>
          </p:cNvPr>
          <p:cNvSpPr txBox="1">
            <a:spLocks/>
          </p:cNvSpPr>
          <p:nvPr/>
        </p:nvSpPr>
        <p:spPr>
          <a:xfrm>
            <a:off x="348482" y="2912329"/>
            <a:ext cx="8244840" cy="369349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en-US" sz="2000" dirty="0"/>
              <a:t> </a:t>
            </a:r>
            <a:r>
              <a:rPr lang="ru-RU" altLang="en-US" sz="1800" b="1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alt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отрицательную реакцию детей на резкие запахи (в том числе запахи парфюмерии и косметики); </a:t>
            </a:r>
          </a:p>
          <a:p>
            <a:r>
              <a:rPr lang="ru-RU" alt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-необходимость регулярного проветривания комнаты, в которой проводится экзамен; </a:t>
            </a:r>
          </a:p>
          <a:p>
            <a:r>
              <a:rPr lang="ru-RU" alt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-необходимость ношения медицинской маски (в ряде случаев дополнительных средств индивидуальной защиты) в помещении, в котором находится ребенок;</a:t>
            </a:r>
          </a:p>
          <a:p>
            <a:r>
              <a:rPr lang="ru-RU" alt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-возможность срочного вывода ребенка из аудитории при ухудшении самочувствия или проведения необходимых медицинских процедур непосредственно в месте проведения экзамена.</a:t>
            </a:r>
          </a:p>
        </p:txBody>
      </p:sp>
      <p:sp>
        <p:nvSpPr>
          <p:cNvPr id="15" name="Блок-схема: альтернативный процесс 14">
            <a:extLst>
              <a:ext uri="{FF2B5EF4-FFF2-40B4-BE49-F238E27FC236}">
                <a16:creationId xmlns:a16="http://schemas.microsoft.com/office/drawing/2014/main" id="{5C8578B0-C48C-42AC-9427-782E20692612}"/>
              </a:ext>
            </a:extLst>
          </p:cNvPr>
          <p:cNvSpPr/>
          <p:nvPr/>
        </p:nvSpPr>
        <p:spPr>
          <a:xfrm>
            <a:off x="419037" y="1744425"/>
            <a:ext cx="7947660" cy="1068070"/>
          </a:xfrm>
          <a:prstGeom prst="flowChartAlternateProces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При создании условий проведения ГИА в медицинском стационаре </a:t>
            </a:r>
          </a:p>
          <a:p>
            <a:pPr algn="ctr"/>
            <a:r>
              <a:rPr lang="ru-RU" altLang="en-US" sz="2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необходимо учитывать:</a:t>
            </a:r>
          </a:p>
        </p:txBody>
      </p:sp>
    </p:spTree>
    <p:extLst>
      <p:ext uri="{BB962C8B-B14F-4D97-AF65-F5344CB8AC3E}">
        <p14:creationId xmlns:p14="http://schemas.microsoft.com/office/powerpoint/2010/main" val="1250762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39C46D7-41BF-4B1C-B407-BCB8F20F1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5917149"/>
            <a:ext cx="9144000" cy="940847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5D76C337-3321-41E6-96F8-DB9273480E3F}"/>
              </a:ext>
            </a:extLst>
          </p:cNvPr>
          <p:cNvGrpSpPr/>
          <p:nvPr/>
        </p:nvGrpSpPr>
        <p:grpSpPr>
          <a:xfrm>
            <a:off x="82106" y="86071"/>
            <a:ext cx="6426615" cy="1263929"/>
            <a:chOff x="82106" y="86071"/>
            <a:chExt cx="6426615" cy="1263929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370B83E4-F7B9-4128-9C5C-597ABE2B4A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12" t="3984" b="6059"/>
            <a:stretch/>
          </p:blipFill>
          <p:spPr>
            <a:xfrm>
              <a:off x="1326351" y="86071"/>
              <a:ext cx="1340312" cy="1260000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2ECBA16B-0FE4-4762-A69E-49989DAB87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9" t="3984" r="52933" b="6059"/>
            <a:stretch/>
          </p:blipFill>
          <p:spPr>
            <a:xfrm>
              <a:off x="82106" y="86071"/>
              <a:ext cx="1159669" cy="1260000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82AF0AA9-737B-4C92-8311-868ECE6BE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3071" y="90000"/>
              <a:ext cx="1222388" cy="1260000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4BBE0791-09FC-4416-B346-3154180F1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902" y="90000"/>
              <a:ext cx="670213" cy="1260000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DA10E854-9957-4465-8A81-CECE7523E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5919" y="90000"/>
              <a:ext cx="992802" cy="1260000"/>
            </a:xfrm>
            <a:prstGeom prst="rect">
              <a:avLst/>
            </a:prstGeom>
          </p:spPr>
        </p:pic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C4A55D4-0403-4F3C-9104-BEFD4CB341A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6" r="18802"/>
          <a:stretch/>
        </p:blipFill>
        <p:spPr>
          <a:xfrm>
            <a:off x="5515919" y="0"/>
            <a:ext cx="3510115" cy="1979941"/>
          </a:xfrm>
          <a:prstGeom prst="rect">
            <a:avLst/>
          </a:prstGeom>
        </p:spPr>
      </p:pic>
      <p:sp>
        <p:nvSpPr>
          <p:cNvPr id="12" name="Замещающее содержимое 4">
            <a:extLst>
              <a:ext uri="{FF2B5EF4-FFF2-40B4-BE49-F238E27FC236}">
                <a16:creationId xmlns:a16="http://schemas.microsoft.com/office/drawing/2014/main" id="{5E592905-6A75-4019-9646-C7AB806D9161}"/>
              </a:ext>
            </a:extLst>
          </p:cNvPr>
          <p:cNvSpPr txBox="1">
            <a:spLocks/>
          </p:cNvSpPr>
          <p:nvPr/>
        </p:nvSpPr>
        <p:spPr>
          <a:xfrm>
            <a:off x="327661" y="2578394"/>
            <a:ext cx="8698373" cy="3370243"/>
          </a:xfrm>
          <a:prstGeom prst="rect">
            <a:avLst/>
          </a:prstGeom>
        </p:spPr>
        <p:txBody>
          <a:bodyPr>
            <a:normAutofit fontScale="7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en-US" sz="24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родителями (законными представителями) ребенка вопросы проведения экзамена:</a:t>
            </a:r>
          </a:p>
          <a:p>
            <a:r>
              <a:rPr lang="ru-RU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-процедура проведения экзамена (время и продолжительность экзамена, количество организаторов ППЭ, использование специального оборудования, в том числе: видеокамер, средств записи и воспроизведения аудиозаписи, компьютерной техники, оборудования для лабораторных работ, копировальной техники);</a:t>
            </a:r>
          </a:p>
          <a:p>
            <a:r>
              <a:rPr lang="ru-RU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в классе (палате) рабочих мест руководителя и организаторов ППЭ;</a:t>
            </a:r>
          </a:p>
          <a:p>
            <a:r>
              <a:rPr lang="ru-RU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недопустимость присутствия в классе или палате, в которой проводится экзамен, посторонних лиц; </a:t>
            </a:r>
          </a:p>
          <a:p>
            <a:r>
              <a:rPr lang="ru-RU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подготовка комнаты (палаты), в которой проводится экзамен, в соответствии с требованиями к аудитории для проведения экзамена (отсутствие стендов, плакатов и иных материалов со справочно-познавательной информацией); </a:t>
            </a:r>
          </a:p>
          <a:p>
            <a:r>
              <a:rPr lang="ru-RU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возникновение ситуаций, связанных с ухудшением состояния ребенка, которые требуют оказания ему медицинской помощи или приема лекарственных препаратов</a:t>
            </a:r>
          </a:p>
        </p:txBody>
      </p:sp>
      <p:sp>
        <p:nvSpPr>
          <p:cNvPr id="13" name="Блок-схема: альтернативный процесс 12">
            <a:extLst>
              <a:ext uri="{FF2B5EF4-FFF2-40B4-BE49-F238E27FC236}">
                <a16:creationId xmlns:a16="http://schemas.microsoft.com/office/drawing/2014/main" id="{C6D29E94-5B5D-4A2D-BAEB-0C1C016B0899}"/>
              </a:ext>
            </a:extLst>
          </p:cNvPr>
          <p:cNvSpPr/>
          <p:nvPr/>
        </p:nvSpPr>
        <p:spPr>
          <a:xfrm>
            <a:off x="1609407" y="1450816"/>
            <a:ext cx="5925185" cy="619125"/>
          </a:xfrm>
          <a:prstGeom prst="flowChartAlternateProcess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место проведения экзамена в больнице </a:t>
            </a:r>
          </a:p>
        </p:txBody>
      </p:sp>
      <p:sp>
        <p:nvSpPr>
          <p:cNvPr id="16" name="Блок-схема: альтернативный процесс 15">
            <a:extLst>
              <a:ext uri="{FF2B5EF4-FFF2-40B4-BE49-F238E27FC236}">
                <a16:creationId xmlns:a16="http://schemas.microsoft.com/office/drawing/2014/main" id="{33A26529-017C-4B63-867A-27D57C3BE1FC}"/>
              </a:ext>
            </a:extLst>
          </p:cNvPr>
          <p:cNvSpPr/>
          <p:nvPr/>
        </p:nvSpPr>
        <p:spPr>
          <a:xfrm>
            <a:off x="582997" y="2177827"/>
            <a:ext cx="2827020" cy="299751"/>
          </a:xfrm>
          <a:prstGeom prst="flowChartAlternateProces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учебный класс</a:t>
            </a:r>
          </a:p>
        </p:txBody>
      </p:sp>
      <p:sp>
        <p:nvSpPr>
          <p:cNvPr id="17" name="Блок-схема: альтернативный процесс 16">
            <a:extLst>
              <a:ext uri="{FF2B5EF4-FFF2-40B4-BE49-F238E27FC236}">
                <a16:creationId xmlns:a16="http://schemas.microsoft.com/office/drawing/2014/main" id="{DC048B7B-7704-4326-A37A-5599FFE13DEE}"/>
              </a:ext>
            </a:extLst>
          </p:cNvPr>
          <p:cNvSpPr/>
          <p:nvPr/>
        </p:nvSpPr>
        <p:spPr>
          <a:xfrm>
            <a:off x="5733985" y="2146297"/>
            <a:ext cx="2966092" cy="342097"/>
          </a:xfrm>
          <a:prstGeom prst="flowChartAlternateProces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больничная палата</a:t>
            </a:r>
          </a:p>
        </p:txBody>
      </p:sp>
      <p:sp>
        <p:nvSpPr>
          <p:cNvPr id="18" name="Стрелка вправо 22">
            <a:extLst>
              <a:ext uri="{FF2B5EF4-FFF2-40B4-BE49-F238E27FC236}">
                <a16:creationId xmlns:a16="http://schemas.microsoft.com/office/drawing/2014/main" id="{B966FD9A-69E2-4ECD-B4DC-62027CFAA6DC}"/>
              </a:ext>
            </a:extLst>
          </p:cNvPr>
          <p:cNvSpPr/>
          <p:nvPr/>
        </p:nvSpPr>
        <p:spPr>
          <a:xfrm rot="8688656">
            <a:off x="3397501" y="2020922"/>
            <a:ext cx="720323" cy="360000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22">
            <a:extLst>
              <a:ext uri="{FF2B5EF4-FFF2-40B4-BE49-F238E27FC236}">
                <a16:creationId xmlns:a16="http://schemas.microsoft.com/office/drawing/2014/main" id="{BFB44E5A-6145-4A75-B819-36D72BEED76C}"/>
              </a:ext>
            </a:extLst>
          </p:cNvPr>
          <p:cNvSpPr/>
          <p:nvPr/>
        </p:nvSpPr>
        <p:spPr>
          <a:xfrm rot="1830672">
            <a:off x="4973761" y="2013499"/>
            <a:ext cx="725581" cy="360000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22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39C46D7-41BF-4B1C-B407-BCB8F20F1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6400799"/>
            <a:ext cx="9144000" cy="457195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5D76C337-3321-41E6-96F8-DB9273480E3F}"/>
              </a:ext>
            </a:extLst>
          </p:cNvPr>
          <p:cNvGrpSpPr/>
          <p:nvPr/>
        </p:nvGrpSpPr>
        <p:grpSpPr>
          <a:xfrm>
            <a:off x="82106" y="86071"/>
            <a:ext cx="6426615" cy="1263929"/>
            <a:chOff x="82106" y="86071"/>
            <a:chExt cx="6426615" cy="1263929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370B83E4-F7B9-4128-9C5C-597ABE2B4A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12" t="3984" b="6059"/>
            <a:stretch/>
          </p:blipFill>
          <p:spPr>
            <a:xfrm>
              <a:off x="1326351" y="86071"/>
              <a:ext cx="1340312" cy="1260000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2ECBA16B-0FE4-4762-A69E-49989DAB87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9" t="3984" r="52933" b="6059"/>
            <a:stretch/>
          </p:blipFill>
          <p:spPr>
            <a:xfrm>
              <a:off x="82106" y="86071"/>
              <a:ext cx="1159669" cy="1260000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82AF0AA9-737B-4C92-8311-868ECE6BE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3071" y="90000"/>
              <a:ext cx="1222388" cy="1260000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4BBE0791-09FC-4416-B346-3154180F1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902" y="90000"/>
              <a:ext cx="670213" cy="1260000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DA10E854-9957-4465-8A81-CECE7523E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5919" y="90000"/>
              <a:ext cx="992802" cy="1260000"/>
            </a:xfrm>
            <a:prstGeom prst="rect">
              <a:avLst/>
            </a:prstGeom>
          </p:spPr>
        </p:pic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C4A55D4-0403-4F3C-9104-BEFD4CB341A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6" r="18802"/>
          <a:stretch/>
        </p:blipFill>
        <p:spPr>
          <a:xfrm>
            <a:off x="5515919" y="0"/>
            <a:ext cx="3510115" cy="197994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8AFFD72-FEAE-462B-8D9B-9AF2E4131FF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1231" b="20178"/>
          <a:stretch/>
        </p:blipFill>
        <p:spPr>
          <a:xfrm>
            <a:off x="4323188" y="4766642"/>
            <a:ext cx="3734675" cy="149417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43BC41-B261-4366-9072-D58140FE1D0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-1633" t="3369" r="11088" b="26988"/>
          <a:stretch/>
        </p:blipFill>
        <p:spPr>
          <a:xfrm>
            <a:off x="1001410" y="4706845"/>
            <a:ext cx="2831817" cy="1553975"/>
          </a:xfrm>
          <a:prstGeom prst="rect">
            <a:avLst/>
          </a:prstGeom>
        </p:spPr>
      </p:pic>
      <p:pic>
        <p:nvPicPr>
          <p:cNvPr id="20" name="Изображение 7">
            <a:extLst>
              <a:ext uri="{FF2B5EF4-FFF2-40B4-BE49-F238E27FC236}">
                <a16:creationId xmlns:a16="http://schemas.microsoft.com/office/drawing/2014/main" id="{9E4575D9-4D2C-4EF1-8C6F-0318741A61F4}"/>
              </a:ext>
            </a:extLst>
          </p:cNvPr>
          <p:cNvPicPr/>
          <p:nvPr/>
        </p:nvPicPr>
        <p:blipFill rotWithShape="1">
          <a:blip r:embed="rId10"/>
          <a:srcRect l="10082" t="15507" r="10797"/>
          <a:stretch/>
        </p:blipFill>
        <p:spPr>
          <a:xfrm>
            <a:off x="5873406" y="1494178"/>
            <a:ext cx="2473273" cy="3132485"/>
          </a:xfrm>
          <a:prstGeom prst="rect">
            <a:avLst/>
          </a:prstGeom>
        </p:spPr>
      </p:pic>
      <p:pic>
        <p:nvPicPr>
          <p:cNvPr id="21" name="Изображение 12">
            <a:extLst>
              <a:ext uri="{FF2B5EF4-FFF2-40B4-BE49-F238E27FC236}">
                <a16:creationId xmlns:a16="http://schemas.microsoft.com/office/drawing/2014/main" id="{5961A37C-CA76-4DA6-A2B5-65E5150A9E25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226553" y="1494180"/>
            <a:ext cx="2440110" cy="3132485"/>
          </a:xfrm>
          <a:prstGeom prst="rect">
            <a:avLst/>
          </a:prstGeom>
        </p:spPr>
      </p:pic>
      <p:pic>
        <p:nvPicPr>
          <p:cNvPr id="22" name="Замещающее содержимое 6">
            <a:extLst>
              <a:ext uri="{FF2B5EF4-FFF2-40B4-BE49-F238E27FC236}">
                <a16:creationId xmlns:a16="http://schemas.microsoft.com/office/drawing/2014/main" id="{CBC44F94-F051-41B8-9880-307A9A29437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5017"/>
          <a:stretch/>
        </p:blipFill>
        <p:spPr>
          <a:xfrm>
            <a:off x="2860215" y="1494179"/>
            <a:ext cx="2473273" cy="313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216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614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Times New Roman</vt:lpstr>
      <vt:lpstr>Calibri Light</vt:lpstr>
      <vt:lpstr>Calibri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31</dc:creator>
  <cp:lastModifiedBy>Соромотина Ольга Михайловна</cp:lastModifiedBy>
  <cp:revision>160</cp:revision>
  <dcterms:created xsi:type="dcterms:W3CDTF">2018-09-19T08:11:00Z</dcterms:created>
  <dcterms:modified xsi:type="dcterms:W3CDTF">2024-11-13T09:52:02Z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FCE0B97B9CC04684BC8DC2BAFB9D6D1D_12</vt:lpwstr>
  </property>
  <property fmtid="{D5CDD505-2E9C-101B-9397-08002B2CF9AE}" pid="3" name="KSOProductBuildVer">
    <vt:lpwstr>1049-12.2.0.13215</vt:lpwstr>
  </property>
</Properties>
</file>