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8" r:id="rId2"/>
    <p:sldId id="259" r:id="rId3"/>
    <p:sldId id="281" r:id="rId4"/>
    <p:sldId id="266" r:id="rId5"/>
    <p:sldId id="264" r:id="rId6"/>
    <p:sldId id="265" r:id="rId7"/>
    <p:sldId id="258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9" r:id="rId25"/>
    <p:sldId id="297" r:id="rId26"/>
    <p:sldId id="298" r:id="rId27"/>
    <p:sldId id="300" r:id="rId28"/>
    <p:sldId id="301" r:id="rId29"/>
    <p:sldId id="269" r:id="rId30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85B"/>
    <a:srgbClr val="DE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7" autoAdjust="0"/>
    <p:restoredTop sz="97000" autoAdjust="0"/>
  </p:normalViewPr>
  <p:slideViewPr>
    <p:cSldViewPr>
      <p:cViewPr varScale="1">
        <p:scale>
          <a:sx n="114" d="100"/>
          <a:sy n="114" d="100"/>
        </p:scale>
        <p:origin x="6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414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4-08-22%20Anketa%20dlia%20setevykh%20ploshchadok%202024%20Universitetskogo%20okruga%20PG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2024-08-22%20Anketa%20dlia%20setevykh%20ploshchadok%202024%20Universitetskogo%20okruga%20PG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 гр'!$A$52</c:f>
              <c:strCache>
                <c:ptCount val="1"/>
                <c:pt idx="0">
                  <c:v>Ответ выбран</c:v>
                </c:pt>
              </c:strCache>
            </c:strRef>
          </c:tx>
          <c:invertIfNegative val="0"/>
          <c:cat>
            <c:strRef>
              <c:f>'4 гр'!$A$1:$Q$1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'4 гр'!$A$49:$Q$49</c:f>
              <c:numCache>
                <c:formatCode>General</c:formatCode>
                <c:ptCount val="17"/>
                <c:pt idx="0">
                  <c:v>35</c:v>
                </c:pt>
                <c:pt idx="1">
                  <c:v>7</c:v>
                </c:pt>
                <c:pt idx="2">
                  <c:v>32</c:v>
                </c:pt>
                <c:pt idx="3">
                  <c:v>31</c:v>
                </c:pt>
                <c:pt idx="4">
                  <c:v>16</c:v>
                </c:pt>
                <c:pt idx="5">
                  <c:v>19</c:v>
                </c:pt>
                <c:pt idx="6">
                  <c:v>21</c:v>
                </c:pt>
                <c:pt idx="7">
                  <c:v>9</c:v>
                </c:pt>
                <c:pt idx="8">
                  <c:v>25</c:v>
                </c:pt>
                <c:pt idx="9">
                  <c:v>20</c:v>
                </c:pt>
                <c:pt idx="10">
                  <c:v>10</c:v>
                </c:pt>
                <c:pt idx="11">
                  <c:v>30</c:v>
                </c:pt>
                <c:pt idx="12">
                  <c:v>16</c:v>
                </c:pt>
                <c:pt idx="13">
                  <c:v>17</c:v>
                </c:pt>
                <c:pt idx="14">
                  <c:v>0</c:v>
                </c:pt>
                <c:pt idx="15">
                  <c:v>23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F3-4B62-9EAB-C3E672B957A8}"/>
            </c:ext>
          </c:extLst>
        </c:ser>
        <c:ser>
          <c:idx val="1"/>
          <c:order val="1"/>
          <c:tx>
            <c:strRef>
              <c:f>'4 гр'!$A$53</c:f>
              <c:strCache>
                <c:ptCount val="1"/>
                <c:pt idx="0">
                  <c:v>Ответ не выбран</c:v>
                </c:pt>
              </c:strCache>
            </c:strRef>
          </c:tx>
          <c:invertIfNegative val="0"/>
          <c:cat>
            <c:strRef>
              <c:f>'4 гр'!$A$1:$Q$1</c:f>
              <c:strCache>
                <c:ptCount val="17"/>
                <c:pt idx="0">
                  <c:v> Технология системно-деятельностного метода</c:v>
                </c:pt>
                <c:pt idx="1">
                  <c:v> Технологии поэтапного формирования умственных действий</c:v>
                </c:pt>
                <c:pt idx="2">
                  <c:v> Технология проблемного обучения</c:v>
                </c:pt>
                <c:pt idx="3">
                  <c:v> Технология организации проектной и исследовательской деятельности</c:v>
                </c:pt>
                <c:pt idx="4">
                  <c:v> Диалоговые образовательные технологии</c:v>
                </c:pt>
                <c:pt idx="5">
                  <c:v> Интерактивные технологии</c:v>
                </c:pt>
                <c:pt idx="6">
                  <c:v> Технология развития критического мышления</c:v>
                </c:pt>
                <c:pt idx="7">
                  <c:v> Технология критериального оценивания</c:v>
                </c:pt>
                <c:pt idx="8">
                  <c:v>Информационно-коммуникационные технологии</c:v>
                </c:pt>
                <c:pt idx="9">
                  <c:v>Дистанционные образовательные технологии</c:v>
                </c:pt>
                <c:pt idx="10">
                  <c:v>Технология смешанного обучения</c:v>
                </c:pt>
                <c:pt idx="11">
                  <c:v>Игровые технологии</c:v>
                </c:pt>
                <c:pt idx="12">
                  <c:v>Технологии развивающего обучения</c:v>
                </c:pt>
                <c:pt idx="13">
                  <c:v>Проектное обучение</c:v>
                </c:pt>
                <c:pt idx="14">
                  <c:v>STEM-технологии</c:v>
                </c:pt>
                <c:pt idx="15">
                  <c:v> цифровые образовательные технологии</c:v>
                </c:pt>
                <c:pt idx="16">
                  <c:v> "другое"</c:v>
                </c:pt>
              </c:strCache>
            </c:strRef>
          </c:cat>
          <c:val>
            <c:numRef>
              <c:f>'4 гр'!$A$50:$Q$50</c:f>
              <c:numCache>
                <c:formatCode>General</c:formatCode>
                <c:ptCount val="17"/>
                <c:pt idx="0">
                  <c:v>12</c:v>
                </c:pt>
                <c:pt idx="1">
                  <c:v>40</c:v>
                </c:pt>
                <c:pt idx="2">
                  <c:v>15</c:v>
                </c:pt>
                <c:pt idx="3">
                  <c:v>16</c:v>
                </c:pt>
                <c:pt idx="4">
                  <c:v>31</c:v>
                </c:pt>
                <c:pt idx="5">
                  <c:v>28</c:v>
                </c:pt>
                <c:pt idx="6">
                  <c:v>26</c:v>
                </c:pt>
                <c:pt idx="7">
                  <c:v>38</c:v>
                </c:pt>
                <c:pt idx="8">
                  <c:v>22</c:v>
                </c:pt>
                <c:pt idx="9">
                  <c:v>27</c:v>
                </c:pt>
                <c:pt idx="10">
                  <c:v>37</c:v>
                </c:pt>
                <c:pt idx="11">
                  <c:v>17</c:v>
                </c:pt>
                <c:pt idx="12">
                  <c:v>31</c:v>
                </c:pt>
                <c:pt idx="13">
                  <c:v>30</c:v>
                </c:pt>
                <c:pt idx="14">
                  <c:v>47</c:v>
                </c:pt>
                <c:pt idx="15">
                  <c:v>24</c:v>
                </c:pt>
                <c:pt idx="1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F3-4B62-9EAB-C3E672B957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952000"/>
        <c:axId val="244776960"/>
      </c:barChart>
      <c:catAx>
        <c:axId val="193952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44776960"/>
        <c:crosses val="autoZero"/>
        <c:auto val="1"/>
        <c:lblAlgn val="ctr"/>
        <c:lblOffset val="100"/>
        <c:noMultiLvlLbl val="0"/>
      </c:catAx>
      <c:valAx>
        <c:axId val="2447769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939520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DE-4840-81E8-97DB353980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DE-4840-81E8-97DB353980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DE-4840-81E8-97DB353980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гр'!$CM$1:$CO$1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'4 гр'!$CM$49:$CO$49</c:f>
              <c:numCache>
                <c:formatCode>General</c:formatCode>
                <c:ptCount val="3"/>
                <c:pt idx="0">
                  <c:v>17</c:v>
                </c:pt>
                <c:pt idx="1">
                  <c:v>6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DE-4840-81E8-97DB35398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0B-4153-B185-448517275A2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0B-4153-B185-448517275A2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0B-4153-B185-448517275A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гр'!$CP$1:$CR$1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'4 гр'!$CP$49:$CR$49</c:f>
              <c:numCache>
                <c:formatCode>General</c:formatCode>
                <c:ptCount val="3"/>
                <c:pt idx="0">
                  <c:v>27</c:v>
                </c:pt>
                <c:pt idx="1">
                  <c:v>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0B-4153-B185-448517275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гр'!$CS$1:$CV$1</c:f>
              <c:strCache>
                <c:ptCount val="4"/>
                <c:pt idx="0">
                  <c:v> материальная (стимулирующая выплата)</c:v>
                </c:pt>
                <c:pt idx="1">
                  <c:v>нематериальная (оказание метод. помощи; дни отдыха и т.д.)</c:v>
                </c:pt>
                <c:pt idx="2">
                  <c:v> другое</c:v>
                </c:pt>
                <c:pt idx="3">
                  <c:v> системы мотивации нет</c:v>
                </c:pt>
              </c:strCache>
            </c:strRef>
          </c:cat>
          <c:val>
            <c:numRef>
              <c:f>'4 гр'!$CS$49:$CV$49</c:f>
              <c:numCache>
                <c:formatCode>General</c:formatCode>
                <c:ptCount val="4"/>
                <c:pt idx="0">
                  <c:v>30</c:v>
                </c:pt>
                <c:pt idx="1">
                  <c:v>9</c:v>
                </c:pt>
                <c:pt idx="2">
                  <c:v>1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1C-4C7C-A7AB-FF04983F5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B6-4D25-BAF7-7B170EBDBC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B6-4D25-BAF7-7B170EBDBC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B6-4D25-BAF7-7B170EBDBC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B6-4D25-BAF7-7B170EBDBC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B6-4D25-BAF7-7B170EBDBC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гр'!$CW$1:$DA$1</c:f>
              <c:strCache>
                <c:ptCount val="5"/>
                <c:pt idx="0">
                  <c:v>ВПР</c:v>
                </c:pt>
                <c:pt idx="1">
                  <c:v> ОГЭ</c:v>
                </c:pt>
                <c:pt idx="2">
                  <c:v> ЕГЭ</c:v>
                </c:pt>
                <c:pt idx="3">
                  <c:v> НИКО</c:v>
                </c:pt>
                <c:pt idx="4">
                  <c:v> другое</c:v>
                </c:pt>
              </c:strCache>
            </c:strRef>
          </c:cat>
          <c:val>
            <c:numRef>
              <c:f>'4 гр'!$CW$49:$DA$49</c:f>
              <c:numCache>
                <c:formatCode>General</c:formatCode>
                <c:ptCount val="5"/>
                <c:pt idx="0">
                  <c:v>34</c:v>
                </c:pt>
                <c:pt idx="1">
                  <c:v>29</c:v>
                </c:pt>
                <c:pt idx="2">
                  <c:v>17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B6-4D25-BAF7-7B170EBDB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гр'!$DB$1:$DD$1</c:f>
              <c:strCache>
                <c:ptCount val="3"/>
                <c:pt idx="0">
                  <c:v>предметные</c:v>
                </c:pt>
                <c:pt idx="1">
                  <c:v>метапредметные</c:v>
                </c:pt>
                <c:pt idx="2">
                  <c:v>никакие</c:v>
                </c:pt>
              </c:strCache>
              <c:extLst/>
            </c:strRef>
          </c:cat>
          <c:val>
            <c:numRef>
              <c:f>'4 гр'!$DB$49:$DE$49</c:f>
              <c:numCache>
                <c:formatCode>General</c:formatCode>
                <c:ptCount val="3"/>
                <c:pt idx="0">
                  <c:v>36</c:v>
                </c:pt>
                <c:pt idx="1">
                  <c:v>25</c:v>
                </c:pt>
                <c:pt idx="2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442-45E7-A44D-7FBBD769D9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94-4D2A-B005-8B4D2C1A92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94-4D2A-B005-8B4D2C1A92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94-4D2A-B005-8B4D2C1A92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гр'!$DE$1:$DG$1</c:f>
              <c:strCache>
                <c:ptCount val="3"/>
                <c:pt idx="0">
                  <c:v>да</c:v>
                </c:pt>
                <c:pt idx="1">
                  <c:v> нет</c:v>
                </c:pt>
                <c:pt idx="2">
                  <c:v> не могу ответить</c:v>
                </c:pt>
              </c:strCache>
            </c:strRef>
          </c:cat>
          <c:val>
            <c:numRef>
              <c:f>'4 гр'!$DE$49:$DG$49</c:f>
              <c:numCache>
                <c:formatCode>General</c:formatCode>
                <c:ptCount val="3"/>
                <c:pt idx="0">
                  <c:v>9</c:v>
                </c:pt>
                <c:pt idx="1">
                  <c:v>9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94-4D2A-B005-8B4D2C1A9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12662538629494"/>
          <c:y val="0.66214808608059716"/>
          <c:w val="0.73215050935383597"/>
          <c:h val="0.199250850947471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61-4003-9DF3-D5E5DEB5E0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61-4003-9DF3-D5E5DEB5E0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61-4003-9DF3-D5E5DEB5E0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гр'!$DH$1:$DJ$1</c:f>
              <c:strCache>
                <c:ptCount val="3"/>
                <c:pt idx="0">
                  <c:v>предметный</c:v>
                </c:pt>
                <c:pt idx="1">
                  <c:v>метапредметный</c:v>
                </c:pt>
                <c:pt idx="2">
                  <c:v> другой</c:v>
                </c:pt>
              </c:strCache>
            </c:strRef>
          </c:cat>
          <c:val>
            <c:numRef>
              <c:f>'4 гр'!$DH$49:$DJ$49</c:f>
              <c:numCache>
                <c:formatCode>General</c:formatCode>
                <c:ptCount val="3"/>
                <c:pt idx="0">
                  <c:v>8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61-4003-9DF3-D5E5DEB5E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C-438B-B4C2-BD16A4A4A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C-438B-B4C2-BD16A4A4A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C-438B-B4C2-BD16A4A4A2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гр'!$DK$1:$DM$1</c:f>
              <c:strCache>
                <c:ptCount val="3"/>
                <c:pt idx="0">
                  <c:v>администрация ОУ</c:v>
                </c:pt>
                <c:pt idx="1">
                  <c:v>родители обучающихся</c:v>
                </c:pt>
                <c:pt idx="2">
                  <c:v> другое</c:v>
                </c:pt>
              </c:strCache>
            </c:strRef>
          </c:cat>
          <c:val>
            <c:numRef>
              <c:f>'4 гр'!$DK$49:$DM$49</c:f>
              <c:numCache>
                <c:formatCode>General</c:formatCode>
                <c:ptCount val="3"/>
                <c:pt idx="0">
                  <c:v>26</c:v>
                </c:pt>
                <c:pt idx="1">
                  <c:v>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3C-438B-B4C2-BD16A4A4A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гр'!$DN$1:$DQ$1</c:f>
              <c:strCache>
                <c:ptCount val="4"/>
                <c:pt idx="0">
                  <c:v>индивидуальный прогресс ученика</c:v>
                </c:pt>
                <c:pt idx="1">
                  <c:v> место класса (школы) в рейтинге среди других классов (школ)</c:v>
                </c:pt>
                <c:pt idx="2">
                  <c:v> другое</c:v>
                </c:pt>
                <c:pt idx="3">
                  <c:v>не отслеживается</c:v>
                </c:pt>
              </c:strCache>
            </c:strRef>
          </c:cat>
          <c:val>
            <c:numRef>
              <c:f>'4 гр'!$DN$49:$DQ$49</c:f>
              <c:numCache>
                <c:formatCode>General</c:formatCode>
                <c:ptCount val="4"/>
                <c:pt idx="0">
                  <c:v>25</c:v>
                </c:pt>
                <c:pt idx="1">
                  <c:v>18</c:v>
                </c:pt>
                <c:pt idx="2">
                  <c:v>5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9-4A6B-A86C-EE79F4100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2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гр'!$DR$1:$DV$1</c:f>
              <c:strCache>
                <c:ptCount val="5"/>
                <c:pt idx="0">
                  <c:v>в муниципальном</c:v>
                </c:pt>
                <c:pt idx="1">
                  <c:v>в региональном</c:v>
                </c:pt>
                <c:pt idx="2">
                  <c:v> в федеральном</c:v>
                </c:pt>
                <c:pt idx="3">
                  <c:v> в школе свой проект</c:v>
                </c:pt>
                <c:pt idx="4">
                  <c:v> не участвует</c:v>
                </c:pt>
              </c:strCache>
            </c:strRef>
          </c:cat>
          <c:val>
            <c:numRef>
              <c:f>'4 гр'!$DR$49:$DV$49</c:f>
              <c:numCache>
                <c:formatCode>General</c:formatCode>
                <c:ptCount val="5"/>
                <c:pt idx="0">
                  <c:v>17</c:v>
                </c:pt>
                <c:pt idx="1">
                  <c:v>6</c:v>
                </c:pt>
                <c:pt idx="2">
                  <c:v>0</c:v>
                </c:pt>
                <c:pt idx="3">
                  <c:v>8</c:v>
                </c:pt>
                <c:pt idx="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C2-4C3F-B3BF-B095A3087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 гр'!$R$54</c:f>
              <c:strCache>
                <c:ptCount val="1"/>
                <c:pt idx="0">
                  <c:v>всегда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'4 гр'!$R$49:$AK$49</c:f>
              <c:numCache>
                <c:formatCode>General</c:formatCode>
                <c:ptCount val="20"/>
                <c:pt idx="0">
                  <c:v>22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</c:v>
                </c:pt>
                <c:pt idx="5">
                  <c:v>3</c:v>
                </c:pt>
                <c:pt idx="6">
                  <c:v>8</c:v>
                </c:pt>
                <c:pt idx="7">
                  <c:v>0</c:v>
                </c:pt>
                <c:pt idx="8">
                  <c:v>26</c:v>
                </c:pt>
                <c:pt idx="9">
                  <c:v>23</c:v>
                </c:pt>
                <c:pt idx="10">
                  <c:v>20</c:v>
                </c:pt>
                <c:pt idx="11">
                  <c:v>24</c:v>
                </c:pt>
                <c:pt idx="12">
                  <c:v>15</c:v>
                </c:pt>
                <c:pt idx="13">
                  <c:v>13</c:v>
                </c:pt>
                <c:pt idx="14">
                  <c:v>3</c:v>
                </c:pt>
                <c:pt idx="15">
                  <c:v>15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7E-4D03-85D2-8C55CE25E34A}"/>
            </c:ext>
          </c:extLst>
        </c:ser>
        <c:ser>
          <c:idx val="1"/>
          <c:order val="1"/>
          <c:tx>
            <c:strRef>
              <c:f>'4 гр'!$R$55</c:f>
              <c:strCache>
                <c:ptCount val="1"/>
                <c:pt idx="0">
                  <c:v>часто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'4 гр'!$R$50:$AK$50</c:f>
              <c:numCache>
                <c:formatCode>General</c:formatCode>
                <c:ptCount val="20"/>
                <c:pt idx="0">
                  <c:v>18</c:v>
                </c:pt>
                <c:pt idx="1">
                  <c:v>15</c:v>
                </c:pt>
                <c:pt idx="2">
                  <c:v>23</c:v>
                </c:pt>
                <c:pt idx="3">
                  <c:v>19</c:v>
                </c:pt>
                <c:pt idx="4">
                  <c:v>13</c:v>
                </c:pt>
                <c:pt idx="5">
                  <c:v>21</c:v>
                </c:pt>
                <c:pt idx="6">
                  <c:v>19</c:v>
                </c:pt>
                <c:pt idx="7">
                  <c:v>19</c:v>
                </c:pt>
                <c:pt idx="8">
                  <c:v>10</c:v>
                </c:pt>
                <c:pt idx="9">
                  <c:v>12</c:v>
                </c:pt>
                <c:pt idx="10">
                  <c:v>9</c:v>
                </c:pt>
                <c:pt idx="11">
                  <c:v>20</c:v>
                </c:pt>
                <c:pt idx="12">
                  <c:v>24</c:v>
                </c:pt>
                <c:pt idx="13">
                  <c:v>22</c:v>
                </c:pt>
                <c:pt idx="14">
                  <c:v>11</c:v>
                </c:pt>
                <c:pt idx="15">
                  <c:v>19</c:v>
                </c:pt>
                <c:pt idx="16">
                  <c:v>31</c:v>
                </c:pt>
                <c:pt idx="17">
                  <c:v>18</c:v>
                </c:pt>
                <c:pt idx="18">
                  <c:v>24</c:v>
                </c:pt>
                <c:pt idx="19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7E-4D03-85D2-8C55CE25E34A}"/>
            </c:ext>
          </c:extLst>
        </c:ser>
        <c:ser>
          <c:idx val="2"/>
          <c:order val="2"/>
          <c:tx>
            <c:strRef>
              <c:f>'4 гр'!$R$56</c:f>
              <c:strCache>
                <c:ptCount val="1"/>
                <c:pt idx="0">
                  <c:v>иногда</c:v>
                </c:pt>
              </c:strCache>
            </c:strRef>
          </c:tx>
          <c:invertIfNegative val="0"/>
          <c:cat>
            <c:strRef>
              <c:f>'4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'4 гр'!$R$51:$AK$51</c:f>
              <c:numCache>
                <c:formatCode>General</c:formatCode>
                <c:ptCount val="20"/>
                <c:pt idx="0">
                  <c:v>7</c:v>
                </c:pt>
                <c:pt idx="1">
                  <c:v>13</c:v>
                </c:pt>
                <c:pt idx="2">
                  <c:v>4</c:v>
                </c:pt>
                <c:pt idx="3">
                  <c:v>9</c:v>
                </c:pt>
                <c:pt idx="4">
                  <c:v>24</c:v>
                </c:pt>
                <c:pt idx="5">
                  <c:v>23</c:v>
                </c:pt>
                <c:pt idx="6">
                  <c:v>19</c:v>
                </c:pt>
                <c:pt idx="7">
                  <c:v>24</c:v>
                </c:pt>
                <c:pt idx="8">
                  <c:v>10</c:v>
                </c:pt>
                <c:pt idx="9">
                  <c:v>8</c:v>
                </c:pt>
                <c:pt idx="10">
                  <c:v>13</c:v>
                </c:pt>
                <c:pt idx="11">
                  <c:v>3</c:v>
                </c:pt>
                <c:pt idx="12">
                  <c:v>8</c:v>
                </c:pt>
                <c:pt idx="13">
                  <c:v>10</c:v>
                </c:pt>
                <c:pt idx="14">
                  <c:v>29</c:v>
                </c:pt>
                <c:pt idx="15">
                  <c:v>12</c:v>
                </c:pt>
                <c:pt idx="16">
                  <c:v>7</c:v>
                </c:pt>
                <c:pt idx="17">
                  <c:v>27</c:v>
                </c:pt>
                <c:pt idx="18">
                  <c:v>17</c:v>
                </c:pt>
                <c:pt idx="1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7E-4D03-85D2-8C55CE25E34A}"/>
            </c:ext>
          </c:extLst>
        </c:ser>
        <c:ser>
          <c:idx val="3"/>
          <c:order val="3"/>
          <c:tx>
            <c:strRef>
              <c:f>'4 гр'!$R$57</c:f>
              <c:strCache>
                <c:ptCount val="1"/>
                <c:pt idx="0">
                  <c:v>никогда</c:v>
                </c:pt>
              </c:strCache>
            </c:strRef>
          </c:tx>
          <c:invertIfNegative val="0"/>
          <c:cat>
            <c:strRef>
              <c:f>'4 гр'!$R$1:$AK$1</c:f>
              <c:strCache>
                <c:ptCount val="20"/>
                <c:pt idx="0">
                  <c:v> 2.1. на каждом уроке есть этап, на котором обобщается содержание изученного материала</c:v>
                </c:pt>
                <c:pt idx="1">
                  <c:v> 2.2. я вместе с учениками ставлю цели в начале урока</c:v>
                </c:pt>
                <c:pt idx="2">
                  <c:v> 2.3. я объясняю, что ожидаю от учащихся  на уроке</c:v>
                </c:pt>
                <c:pt idx="3">
                  <c:v> 2.4. я объясняю, как соотносятся новая и изученная темы</c:v>
                </c:pt>
                <c:pt idx="4">
                  <c:v> 2.5. я предлагаю задачи, для которых нет очевидного решения</c:v>
                </c:pt>
                <c:pt idx="5">
                  <c:v> 2.6. я даю задачи, которые требуют от учащихся критического мышления</c:v>
                </c:pt>
                <c:pt idx="6">
                  <c:v>2.7. я организую работу учащихся в малых группах для того, чтобы они пришли к совместному решению проблемы или задачи (сотрудничество)</c:v>
                </c:pt>
                <c:pt idx="7">
                  <c:v> 2.8. я прошу учащихся самостоятельно принять решение о процедуре для решения экспериментальных задач</c:v>
                </c:pt>
                <c:pt idx="8">
                  <c:v> 2.9. я говорю учащимся о необходимости соблюдения правил поведения в классе</c:v>
                </c:pt>
                <c:pt idx="9">
                  <c:v> 2.10. я говорю учащимся о необходимости слушать то, что я говорю</c:v>
                </c:pt>
                <c:pt idx="10">
                  <c:v>2.11. я успокаиваю учеников, которые нарушают порядок</c:v>
                </c:pt>
                <c:pt idx="11">
                  <c:v> 2.12. я подвожу итоги урока совместно с детьми, организую рефлексию</c:v>
                </c:pt>
                <c:pt idx="12">
                  <c:v> 2.13. я обращаюсь к проблемам из каждодневной жизни или работы, чтобы показать учащимся практическую значимость новых знаний</c:v>
                </c:pt>
                <c:pt idx="13">
                  <c:v> 2.14. я не начинаю новую тему и решение сложных задач до тех пор, пока я не увижу, что учащиеся могут решать типовые задачи и понимают смысл темы</c:v>
                </c:pt>
                <c:pt idx="14">
                  <c:v>2.15. я предлагаю учащимся проекты, которые требуют  на выполнение как минимум одной недели</c:v>
                </c:pt>
                <c:pt idx="15">
                  <c:v> 2.16. я разрешаю учащимся использовать ИКТ (информационные и коммуникационные технологии) для выполнения проектно- исследовательской или лабораторной работы</c:v>
                </c:pt>
                <c:pt idx="16">
                  <c:v>2.17. я организую эффективную коммуникацию учащихся</c:v>
                </c:pt>
                <c:pt idx="17">
                  <c:v>2.18. я организую исследовательскую и проектную  работу</c:v>
                </c:pt>
                <c:pt idx="18">
                  <c:v> 2.19. я помогаю учащимся формировать навыки самоуправления</c:v>
                </c:pt>
                <c:pt idx="19">
                  <c:v> 2.20. я занимаюсь развитием читательской грамотности при работе с различными дидактическими материалами</c:v>
                </c:pt>
              </c:strCache>
            </c:strRef>
          </c:cat>
          <c:val>
            <c:numRef>
              <c:f>'4 гр'!$R$52:$AK$52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7E-4D03-85D2-8C55CE25E3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310080"/>
        <c:axId val="189311616"/>
      </c:barChart>
      <c:catAx>
        <c:axId val="1893100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9311616"/>
        <c:crosses val="autoZero"/>
        <c:auto val="1"/>
        <c:lblAlgn val="ctr"/>
        <c:lblOffset val="100"/>
        <c:noMultiLvlLbl val="0"/>
      </c:catAx>
      <c:valAx>
        <c:axId val="18931161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93100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гр'!$DW$1:$DY$1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могу ответить</c:v>
                </c:pt>
              </c:strCache>
            </c:strRef>
          </c:cat>
          <c:val>
            <c:numRef>
              <c:f>'4 гр'!$DW$49:$DY$49</c:f>
              <c:numCache>
                <c:formatCode>General</c:formatCode>
                <c:ptCount val="3"/>
                <c:pt idx="0">
                  <c:v>1</c:v>
                </c:pt>
                <c:pt idx="1">
                  <c:v>19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98-49BE-83D6-DED701F919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40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 гр'!$AL$53</c:f>
              <c:strCache>
                <c:ptCount val="1"/>
                <c:pt idx="0">
                  <c:v>нуждаюсь в определенной степени</c:v>
                </c:pt>
              </c:strCache>
            </c:strRef>
          </c:tx>
          <c:invertIfNegative val="0"/>
          <c:cat>
            <c:strRef>
              <c:f>'4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'4 гр'!$AL$49:$BA$49</c:f>
              <c:numCache>
                <c:formatCode>General</c:formatCode>
                <c:ptCount val="16"/>
                <c:pt idx="0">
                  <c:v>18</c:v>
                </c:pt>
                <c:pt idx="1">
                  <c:v>14</c:v>
                </c:pt>
                <c:pt idx="2">
                  <c:v>14</c:v>
                </c:pt>
                <c:pt idx="3">
                  <c:v>16</c:v>
                </c:pt>
                <c:pt idx="4">
                  <c:v>13</c:v>
                </c:pt>
                <c:pt idx="5">
                  <c:v>16</c:v>
                </c:pt>
                <c:pt idx="6">
                  <c:v>20</c:v>
                </c:pt>
                <c:pt idx="7">
                  <c:v>15</c:v>
                </c:pt>
                <c:pt idx="8">
                  <c:v>24</c:v>
                </c:pt>
                <c:pt idx="9">
                  <c:v>19</c:v>
                </c:pt>
                <c:pt idx="10">
                  <c:v>16</c:v>
                </c:pt>
                <c:pt idx="11">
                  <c:v>13</c:v>
                </c:pt>
                <c:pt idx="12">
                  <c:v>18</c:v>
                </c:pt>
                <c:pt idx="13">
                  <c:v>19</c:v>
                </c:pt>
                <c:pt idx="14">
                  <c:v>6</c:v>
                </c:pt>
                <c:pt idx="1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D-4FD6-9D0C-26F8E8F8591A}"/>
            </c:ext>
          </c:extLst>
        </c:ser>
        <c:ser>
          <c:idx val="1"/>
          <c:order val="1"/>
          <c:tx>
            <c:strRef>
              <c:f>'4 гр'!$AL$54</c:f>
              <c:strCache>
                <c:ptCount val="1"/>
                <c:pt idx="0">
                  <c:v>не нуждаюсь в настоящее время</c:v>
                </c:pt>
              </c:strCache>
            </c:strRef>
          </c:tx>
          <c:invertIfNegative val="0"/>
          <c:cat>
            <c:strRef>
              <c:f>'4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'4 гр'!$AL$50:$BA$50</c:f>
              <c:numCache>
                <c:formatCode>General</c:formatCode>
                <c:ptCount val="16"/>
                <c:pt idx="0">
                  <c:v>15</c:v>
                </c:pt>
                <c:pt idx="1">
                  <c:v>14</c:v>
                </c:pt>
                <c:pt idx="2">
                  <c:v>16</c:v>
                </c:pt>
                <c:pt idx="3">
                  <c:v>9</c:v>
                </c:pt>
                <c:pt idx="4">
                  <c:v>13</c:v>
                </c:pt>
                <c:pt idx="5">
                  <c:v>9</c:v>
                </c:pt>
                <c:pt idx="6">
                  <c:v>11</c:v>
                </c:pt>
                <c:pt idx="7">
                  <c:v>14</c:v>
                </c:pt>
                <c:pt idx="8">
                  <c:v>8</c:v>
                </c:pt>
                <c:pt idx="9">
                  <c:v>8</c:v>
                </c:pt>
                <c:pt idx="10">
                  <c:v>15</c:v>
                </c:pt>
                <c:pt idx="11">
                  <c:v>25</c:v>
                </c:pt>
                <c:pt idx="12">
                  <c:v>11</c:v>
                </c:pt>
                <c:pt idx="13">
                  <c:v>9</c:v>
                </c:pt>
                <c:pt idx="14">
                  <c:v>29</c:v>
                </c:pt>
                <c:pt idx="1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D-4FD6-9D0C-26F8E8F8591A}"/>
            </c:ext>
          </c:extLst>
        </c:ser>
        <c:ser>
          <c:idx val="2"/>
          <c:order val="2"/>
          <c:tx>
            <c:strRef>
              <c:f>'4 гр'!$AL$55</c:f>
              <c:strCache>
                <c:ptCount val="1"/>
                <c:pt idx="0">
                  <c:v>нуждаюсь в низкой степени</c:v>
                </c:pt>
              </c:strCache>
            </c:strRef>
          </c:tx>
          <c:invertIfNegative val="0"/>
          <c:cat>
            <c:strRef>
              <c:f>'4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'4 гр'!$AL$51:$BA$51</c:f>
              <c:numCache>
                <c:formatCode>General</c:formatCode>
                <c:ptCount val="16"/>
                <c:pt idx="0">
                  <c:v>14</c:v>
                </c:pt>
                <c:pt idx="1">
                  <c:v>19</c:v>
                </c:pt>
                <c:pt idx="2">
                  <c:v>17</c:v>
                </c:pt>
                <c:pt idx="3">
                  <c:v>22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17</c:v>
                </c:pt>
                <c:pt idx="8">
                  <c:v>12</c:v>
                </c:pt>
                <c:pt idx="9">
                  <c:v>18</c:v>
                </c:pt>
                <c:pt idx="10">
                  <c:v>14</c:v>
                </c:pt>
                <c:pt idx="11">
                  <c:v>7</c:v>
                </c:pt>
                <c:pt idx="12">
                  <c:v>15</c:v>
                </c:pt>
                <c:pt idx="13">
                  <c:v>14</c:v>
                </c:pt>
                <c:pt idx="14">
                  <c:v>6</c:v>
                </c:pt>
                <c:pt idx="1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CD-4FD6-9D0C-26F8E8F8591A}"/>
            </c:ext>
          </c:extLst>
        </c:ser>
        <c:ser>
          <c:idx val="3"/>
          <c:order val="3"/>
          <c:tx>
            <c:strRef>
              <c:f>'4 гр'!$AL$56</c:f>
              <c:strCache>
                <c:ptCount val="1"/>
                <c:pt idx="0">
                  <c:v>нуждаюсь в высокой степени</c:v>
                </c:pt>
              </c:strCache>
            </c:strRef>
          </c:tx>
          <c:invertIfNegative val="0"/>
          <c:cat>
            <c:strRef>
              <c:f>'4 гр'!$AL$1:$BA$1</c:f>
              <c:strCache>
                <c:ptCount val="16"/>
                <c:pt idx="0">
                  <c:v> 3.1. знание и понимание преподаваемой предметной области</c:v>
                </c:pt>
                <c:pt idx="1">
                  <c:v>3.2. знание теории и методики обучения предмету</c:v>
                </c:pt>
                <c:pt idx="2">
                  <c:v> 3.3. знание планируемых результатов обучения</c:v>
                </c:pt>
                <c:pt idx="3">
                  <c:v> 3.4. практики достижения планируемых результатов по предмету</c:v>
                </c:pt>
                <c:pt idx="4">
                  <c:v> 3.5. практики оценки достижений учащихся по предмету</c:v>
                </c:pt>
                <c:pt idx="5">
                  <c:v> 3.6. анализ и интерпретация результатов диагностики и мониторинга</c:v>
                </c:pt>
                <c:pt idx="6">
                  <c:v> 3.7. практики развития функциональной (естественнонаучной) грамотности обучающихся</c:v>
                </c:pt>
                <c:pt idx="7">
                  <c:v> 3.8. практики развития функциональной (читательской)  грамотности</c:v>
                </c:pt>
                <c:pt idx="8">
                  <c:v> 3.9. использование новых приемов и способов обучения и взаимодействия с обучающимися</c:v>
                </c:pt>
                <c:pt idx="9">
                  <c:v> 3.10. использование в преподавании ИКТ, повышение цифровой грамотности</c:v>
                </c:pt>
                <c:pt idx="10">
                  <c:v>3.11. управление поведением учащихся</c:v>
                </c:pt>
                <c:pt idx="11">
                  <c:v>3.12. управление школой</c:v>
                </c:pt>
                <c:pt idx="12">
                  <c:v> 3.13. подходы к индивидуализации обучения</c:v>
                </c:pt>
                <c:pt idx="13">
                  <c:v> 3.14. обучение детей со специальными образовательными нуждами</c:v>
                </c:pt>
                <c:pt idx="14">
                  <c:v> 3.15. обучение детей мигрантов или детей,  плохо владеющих русским языком</c:v>
                </c:pt>
                <c:pt idx="15">
                  <c:v> 3.16. исследовательская и проектная деятельность</c:v>
                </c:pt>
              </c:strCache>
            </c:strRef>
          </c:cat>
          <c:val>
            <c:numRef>
              <c:f>'4 гр'!$AL$52:$BA$52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3</c:v>
                </c:pt>
                <c:pt idx="13">
                  <c:v>5</c:v>
                </c:pt>
                <c:pt idx="14">
                  <c:v>6</c:v>
                </c:pt>
                <c:pt idx="1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CD-4FD6-9D0C-26F8E8F85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571072"/>
        <c:axId val="189572608"/>
      </c:barChart>
      <c:catAx>
        <c:axId val="189571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9572608"/>
        <c:crosses val="autoZero"/>
        <c:auto val="1"/>
        <c:lblAlgn val="ctr"/>
        <c:lblOffset val="100"/>
        <c:noMultiLvlLbl val="0"/>
      </c:catAx>
      <c:valAx>
        <c:axId val="1895726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9571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577419619422578"/>
          <c:y val="2.3769531170243611E-2"/>
          <c:w val="0.41344873687664041"/>
          <c:h val="0.9220971906694126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'4 гр'!$BB$54</c:f>
              <c:strCache>
                <c:ptCount val="1"/>
                <c:pt idx="0">
                  <c:v>необходимы умения</c:v>
                </c:pt>
              </c:strCache>
            </c:strRef>
          </c:tx>
          <c:invertIfNegative val="0"/>
          <c:cat>
            <c:strRef>
              <c:f>'4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'4 гр'!$BB$49:$BL$49</c:f>
              <c:numCache>
                <c:formatCode>General</c:formatCode>
                <c:ptCount val="11"/>
                <c:pt idx="0">
                  <c:v>25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13</c:v>
                </c:pt>
                <c:pt idx="5">
                  <c:v>13</c:v>
                </c:pt>
                <c:pt idx="6">
                  <c:v>10</c:v>
                </c:pt>
                <c:pt idx="7">
                  <c:v>10</c:v>
                </c:pt>
                <c:pt idx="8">
                  <c:v>7</c:v>
                </c:pt>
                <c:pt idx="9">
                  <c:v>10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51-41D3-B0E2-E94C745924FC}"/>
            </c:ext>
          </c:extLst>
        </c:ser>
        <c:ser>
          <c:idx val="1"/>
          <c:order val="1"/>
          <c:tx>
            <c:strRef>
              <c:f>'4 гр'!$BB$55</c:f>
              <c:strCache>
                <c:ptCount val="1"/>
                <c:pt idx="0">
                  <c:v>необходимы знания</c:v>
                </c:pt>
              </c:strCache>
            </c:strRef>
          </c:tx>
          <c:invertIfNegative val="0"/>
          <c:cat>
            <c:strRef>
              <c:f>'4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'4 гр'!$BB$50:$BL$50</c:f>
              <c:numCache>
                <c:formatCode>General</c:formatCode>
                <c:ptCount val="11"/>
                <c:pt idx="0">
                  <c:v>5</c:v>
                </c:pt>
                <c:pt idx="1">
                  <c:v>9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9</c:v>
                </c:pt>
                <c:pt idx="6">
                  <c:v>8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51-41D3-B0E2-E94C745924FC}"/>
            </c:ext>
          </c:extLst>
        </c:ser>
        <c:ser>
          <c:idx val="2"/>
          <c:order val="2"/>
          <c:tx>
            <c:strRef>
              <c:f>'4 гр'!$BB$56</c:f>
              <c:strCache>
                <c:ptCount val="1"/>
                <c:pt idx="0">
                  <c:v>нет необходимости, успешно решаю эту задачу</c:v>
                </c:pt>
              </c:strCache>
            </c:strRef>
          </c:tx>
          <c:invertIfNegative val="0"/>
          <c:cat>
            <c:strRef>
              <c:f>'4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'4 гр'!$BB$51:$BL$51</c:f>
              <c:numCache>
                <c:formatCode>General</c:formatCode>
                <c:ptCount val="11"/>
                <c:pt idx="0">
                  <c:v>15</c:v>
                </c:pt>
                <c:pt idx="1">
                  <c:v>21</c:v>
                </c:pt>
                <c:pt idx="2">
                  <c:v>20</c:v>
                </c:pt>
                <c:pt idx="3">
                  <c:v>14</c:v>
                </c:pt>
                <c:pt idx="4">
                  <c:v>18</c:v>
                </c:pt>
                <c:pt idx="5">
                  <c:v>24</c:v>
                </c:pt>
                <c:pt idx="6">
                  <c:v>27</c:v>
                </c:pt>
                <c:pt idx="7">
                  <c:v>20</c:v>
                </c:pt>
                <c:pt idx="8">
                  <c:v>18</c:v>
                </c:pt>
                <c:pt idx="9">
                  <c:v>17</c:v>
                </c:pt>
                <c:pt idx="1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51-41D3-B0E2-E94C745924FC}"/>
            </c:ext>
          </c:extLst>
        </c:ser>
        <c:ser>
          <c:idx val="3"/>
          <c:order val="3"/>
          <c:tx>
            <c:strRef>
              <c:f>'4 гр'!$BB$57</c:f>
              <c:strCache>
                <c:ptCount val="1"/>
                <c:pt idx="0">
                  <c:v>большая необходимость в знаниях и умениях</c:v>
                </c:pt>
              </c:strCache>
            </c:strRef>
          </c:tx>
          <c:invertIfNegative val="0"/>
          <c:cat>
            <c:strRef>
              <c:f>'4 гр'!$BB$1:$BK$1</c:f>
              <c:strCache>
                <c:ptCount val="10"/>
                <c:pt idx="0">
                  <c:v> 4.1. повышение уровня учебной мотивации обучающегося</c:v>
                </c:pt>
                <c:pt idx="1">
                  <c:v>4.2. повышение уровня предметных результатов обучающихся</c:v>
                </c:pt>
                <c:pt idx="2">
                  <c:v>4.3. повышение уровня метапредметных результатов обучающихся</c:v>
                </c:pt>
                <c:pt idx="3">
                  <c:v> 4.4. развитие познавательных процессов, интеллектуальных возможностей обучающихся</c:v>
                </c:pt>
                <c:pt idx="4">
                  <c:v>4.5. формирование навыков саморегуляции и самообладания у обучающихся, управление эмоциональным состоянием обучающихся</c:v>
                </c:pt>
                <c:pt idx="5">
                  <c:v> 4.6. предотвращение и разрешение конфликтов между обучающимися</c:v>
                </c:pt>
                <c:pt idx="6">
                  <c:v> 4.7. учет возрастных психологических особенностей в учебном процессе</c:v>
                </c:pt>
                <c:pt idx="7">
                  <c:v> 4.8. диагностика причин нарушений поведения и трудностей в обучении</c:v>
                </c:pt>
                <c:pt idx="8">
                  <c:v> 4.9. обучение детей со специальными образовательными нуждами</c:v>
                </c:pt>
                <c:pt idx="9">
                  <c:v> 4.10. проектирование ИОМ, ИОТ, программы,  уч. плана в соотв. с потребностями и возможностями обуч-ся</c:v>
                </c:pt>
              </c:strCache>
            </c:strRef>
          </c:cat>
          <c:val>
            <c:numRef>
              <c:f>'4 гр'!$BB$52:$BL$52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4</c:v>
                </c:pt>
                <c:pt idx="8">
                  <c:v>8</c:v>
                </c:pt>
                <c:pt idx="9">
                  <c:v>7</c:v>
                </c:pt>
                <c:pt idx="1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51-41D3-B0E2-E94C74592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215488"/>
        <c:axId val="193258240"/>
      </c:barChart>
      <c:catAx>
        <c:axId val="1932154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93258240"/>
        <c:crosses val="autoZero"/>
        <c:auto val="1"/>
        <c:lblAlgn val="ctr"/>
        <c:lblOffset val="100"/>
        <c:noMultiLvlLbl val="0"/>
      </c:catAx>
      <c:valAx>
        <c:axId val="19325824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9321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11876640419947"/>
          <c:y val="8.5463800212071214E-2"/>
          <c:w val="0.16288123359580048"/>
          <c:h val="0.7102247437246396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 гр'!$BM$54</c:f>
              <c:strCache>
                <c:ptCount val="1"/>
                <c:pt idx="0">
                  <c:v>Ответ выбран</c:v>
                </c:pt>
              </c:strCache>
            </c:strRef>
          </c:tx>
          <c:invertIfNegative val="0"/>
          <c:cat>
            <c:strRef>
              <c:f>'4 гр'!$BM$1:$BU$1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'4 гр'!$BM$49:$BU$49</c:f>
              <c:numCache>
                <c:formatCode>General</c:formatCode>
                <c:ptCount val="9"/>
                <c:pt idx="0">
                  <c:v>42</c:v>
                </c:pt>
                <c:pt idx="1">
                  <c:v>9</c:v>
                </c:pt>
                <c:pt idx="2">
                  <c:v>10</c:v>
                </c:pt>
                <c:pt idx="3">
                  <c:v>37</c:v>
                </c:pt>
                <c:pt idx="4">
                  <c:v>10</c:v>
                </c:pt>
                <c:pt idx="5">
                  <c:v>15</c:v>
                </c:pt>
                <c:pt idx="6">
                  <c:v>7</c:v>
                </c:pt>
                <c:pt idx="7">
                  <c:v>9</c:v>
                </c:pt>
                <c:pt idx="8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7-4D1F-85DF-DD65DEF42143}"/>
            </c:ext>
          </c:extLst>
        </c:ser>
        <c:ser>
          <c:idx val="1"/>
          <c:order val="1"/>
          <c:tx>
            <c:strRef>
              <c:f>'4 гр'!$BM$55</c:f>
              <c:strCache>
                <c:ptCount val="1"/>
                <c:pt idx="0">
                  <c:v>Ответ не выбран</c:v>
                </c:pt>
              </c:strCache>
            </c:strRef>
          </c:tx>
          <c:invertIfNegative val="0"/>
          <c:cat>
            <c:strRef>
              <c:f>'4 гр'!$BM$1:$BU$1</c:f>
              <c:strCache>
                <c:ptCount val="9"/>
                <c:pt idx="0">
                  <c:v> Низкая мотивацию к обучению</c:v>
                </c:pt>
                <c:pt idx="1">
                  <c:v> Недостаточное количество часов по предмету</c:v>
                </c:pt>
                <c:pt idx="2">
                  <c:v> Слабая математическая подготовка обучающихся</c:v>
                </c:pt>
                <c:pt idx="3">
                  <c:v> Недостаточная самоорганизация обучающихся</c:v>
                </c:pt>
                <c:pt idx="4">
                  <c:v> Отсутствие возможности реализации индивидуального подхода</c:v>
                </c:pt>
                <c:pt idx="5">
                  <c:v> Недостаточная материально-техническая оснащенность учреждения</c:v>
                </c:pt>
                <c:pt idx="6">
                  <c:v> Высокая сложность диагностических материалов</c:v>
                </c:pt>
                <c:pt idx="7">
                  <c:v> Высокая вариативность заданий второй части (ОГЭ, ЕГЭ по предмету)</c:v>
                </c:pt>
                <c:pt idx="8">
                  <c:v> Отсутствие адекватных учебников, учебных пособий</c:v>
                </c:pt>
              </c:strCache>
            </c:strRef>
          </c:cat>
          <c:val>
            <c:numRef>
              <c:f>'4 гр'!$BM$50:$BU$50</c:f>
              <c:numCache>
                <c:formatCode>General</c:formatCode>
                <c:ptCount val="9"/>
                <c:pt idx="0">
                  <c:v>5</c:v>
                </c:pt>
                <c:pt idx="1">
                  <c:v>38</c:v>
                </c:pt>
                <c:pt idx="2">
                  <c:v>37</c:v>
                </c:pt>
                <c:pt idx="3">
                  <c:v>10</c:v>
                </c:pt>
                <c:pt idx="4">
                  <c:v>37</c:v>
                </c:pt>
                <c:pt idx="5">
                  <c:v>32</c:v>
                </c:pt>
                <c:pt idx="6">
                  <c:v>40</c:v>
                </c:pt>
                <c:pt idx="7">
                  <c:v>38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47-4D1F-85DF-DD65DEF42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469440"/>
        <c:axId val="189470976"/>
      </c:barChart>
      <c:catAx>
        <c:axId val="189469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89470976"/>
        <c:crosses val="autoZero"/>
        <c:auto val="1"/>
        <c:lblAlgn val="ctr"/>
        <c:lblOffset val="100"/>
        <c:noMultiLvlLbl val="0"/>
      </c:catAx>
      <c:valAx>
        <c:axId val="1894709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894694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'4 гр'!$BV$54</c:f>
              <c:strCache>
                <c:ptCount val="1"/>
                <c:pt idx="0">
                  <c:v>Ответ выбран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'4 гр'!$BV$1:$BY$1</c:f>
              <c:strCache>
                <c:ptCount val="4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 Методику обучения решению задач по предмету</c:v>
                </c:pt>
              </c:strCache>
            </c:strRef>
          </c:cat>
          <c:val>
            <c:numRef>
              <c:f>'4 гр'!$BV$49:$BY$49</c:f>
              <c:numCache>
                <c:formatCode>General</c:formatCode>
                <c:ptCount val="4"/>
                <c:pt idx="0">
                  <c:v>30</c:v>
                </c:pt>
                <c:pt idx="1">
                  <c:v>14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42-4D28-AC62-FBE42BCAC677}"/>
            </c:ext>
          </c:extLst>
        </c:ser>
        <c:ser>
          <c:idx val="1"/>
          <c:order val="1"/>
          <c:tx>
            <c:strRef>
              <c:f>'4 гр'!$BV$55</c:f>
              <c:strCache>
                <c:ptCount val="1"/>
                <c:pt idx="0">
                  <c:v>Ответ не выбран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'4 гр'!$BV$1:$BY$1</c:f>
              <c:strCache>
                <c:ptCount val="4"/>
                <c:pt idx="0">
                  <c:v> Теоретическое обсуждение наиболее трудных для понимания и объяснения процессов и явлений</c:v>
                </c:pt>
                <c:pt idx="1">
                  <c:v> Методику изучения отдельных тем курса предмета</c:v>
                </c:pt>
                <c:pt idx="2">
                  <c:v> Алгоритмы решения задач повышенной сложности по предмету</c:v>
                </c:pt>
                <c:pt idx="3">
                  <c:v> Методику обучения решению задач по предмету</c:v>
                </c:pt>
              </c:strCache>
            </c:strRef>
          </c:cat>
          <c:val>
            <c:numRef>
              <c:f>'4 гр'!$BV$50:$BY$50</c:f>
              <c:numCache>
                <c:formatCode>General</c:formatCode>
                <c:ptCount val="4"/>
                <c:pt idx="0">
                  <c:v>17</c:v>
                </c:pt>
                <c:pt idx="1">
                  <c:v>33</c:v>
                </c:pt>
                <c:pt idx="2">
                  <c:v>26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42-4D28-AC62-FBE42BCAC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49184511"/>
        <c:axId val="2138314911"/>
      </c:barChart>
      <c:catAx>
        <c:axId val="17491845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8314911"/>
        <c:crosses val="autoZero"/>
        <c:auto val="1"/>
        <c:lblAlgn val="ctr"/>
        <c:lblOffset val="100"/>
        <c:noMultiLvlLbl val="0"/>
      </c:catAx>
      <c:valAx>
        <c:axId val="21383149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918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3-42CC-8A39-DFD502E198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3-42CC-8A39-DFD502E198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3-42CC-8A39-DFD502E198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 гр'!$BZ$1:$CB$1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'4 гр'!$BZ$49:$CB$49</c:f>
              <c:numCache>
                <c:formatCode>General</c:formatCode>
                <c:ptCount val="3"/>
                <c:pt idx="0">
                  <c:v>41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53-42CC-8A39-DFD502E198DF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DC53-42CC-8A39-DFD502E198D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DC53-42CC-8A39-DFD502E198D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DC53-42CC-8A39-DFD502E198DF}"/>
              </c:ext>
            </c:extLst>
          </c:dPt>
          <c:cat>
            <c:strRef>
              <c:f>'4 гр'!$BZ$1:$CB$1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'4 гр'!$BZ$50:$CB$50</c:f>
              <c:numCache>
                <c:formatCode>General</c:formatCode>
                <c:ptCount val="3"/>
                <c:pt idx="0">
                  <c:v>6</c:v>
                </c:pt>
                <c:pt idx="1">
                  <c:v>47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53-42CC-8A39-DFD502E19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3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гр'!$CC$1:$CE$1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не могу ответить</c:v>
                </c:pt>
              </c:strCache>
            </c:strRef>
          </c:cat>
          <c:val>
            <c:numRef>
              <c:f>'4 гр'!$CC$49:$CE$49</c:f>
              <c:numCache>
                <c:formatCode>General</c:formatCode>
                <c:ptCount val="3"/>
                <c:pt idx="0">
                  <c:v>42</c:v>
                </c:pt>
                <c:pt idx="1">
                  <c:v>1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1C-4970-805F-AD31923CE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3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'4 гр'!$CI$1:$CL$1</c:f>
              <c:strCache>
                <c:ptCount val="4"/>
                <c:pt idx="0">
                  <c:v>1 раз в год</c:v>
                </c:pt>
                <c:pt idx="1">
                  <c:v> 1 раз в четверть</c:v>
                </c:pt>
                <c:pt idx="2">
                  <c:v> 1 раз в полугодие</c:v>
                </c:pt>
                <c:pt idx="3">
                  <c:v> другое</c:v>
                </c:pt>
              </c:strCache>
            </c:strRef>
          </c:cat>
          <c:val>
            <c:numRef>
              <c:f>'4 гр'!$CI$49:$CL$49</c:f>
              <c:numCache>
                <c:formatCode>General</c:formatCode>
                <c:ptCount val="4"/>
                <c:pt idx="0">
                  <c:v>7</c:v>
                </c:pt>
                <c:pt idx="1">
                  <c:v>20</c:v>
                </c:pt>
                <c:pt idx="2">
                  <c:v>19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6B-44C1-877F-66BA06D3A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 rtl="0">
            <a:defRPr sz="3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7D2A2-CF5F-4E2F-A2C7-75108D42F18C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F0915-2E87-4BCC-9E57-DAF740CD50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009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19C8F0-A855-425F-9B68-94EAD3EF2AB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029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88F86E9-370D-4951-B364-1D15CA2F8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293096"/>
            <a:ext cx="8534400" cy="18722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623392" y="2358007"/>
            <a:ext cx="10945216" cy="1744037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052736"/>
            <a:ext cx="10945216" cy="1152128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849296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04864"/>
            <a:ext cx="5384800" cy="3921305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3" y="764707"/>
            <a:ext cx="11041227" cy="1070992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396" y="1916836"/>
            <a:ext cx="5386917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4" y="2564908"/>
            <a:ext cx="5386917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022" y="1916836"/>
            <a:ext cx="5389033" cy="56775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7" y="2564908"/>
            <a:ext cx="5389033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447" y="1042813"/>
            <a:ext cx="10561173" cy="946027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42" y="2060848"/>
            <a:ext cx="6815668" cy="406531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10" y="2060848"/>
            <a:ext cx="4011084" cy="406532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F37FA-8518-4AE6-B463-18B8F8B8392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 flipV="1">
            <a:off x="0" y="908721"/>
            <a:ext cx="12192000" cy="1008112"/>
          </a:xfrm>
          <a:prstGeom prst="rect">
            <a:avLst/>
          </a:prstGeom>
          <a:noFill/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1052741"/>
            <a:ext cx="73152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DAB1D4-9D11-4A0A-803F-BD2443E7A8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7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989856"/>
            <a:ext cx="10945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276872"/>
            <a:ext cx="10972800" cy="3849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DE7C0-4C83-4F55-B80D-765FCA0C860E}" type="datetimeFigureOut">
              <a:rPr lang="ru-RU" smtClean="0"/>
              <a:pPr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F37FA-8518-4AE6-B463-18B8F8B839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5440" y="2966334"/>
            <a:ext cx="9997440" cy="1337857"/>
          </a:xfrm>
        </p:spPr>
        <p:txBody>
          <a:bodyPr>
            <a:normAutofit fontScale="90000"/>
          </a:bodyPr>
          <a:lstStyle/>
          <a:p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Проектный семинар </a:t>
            </a:r>
            <a:b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сетевой рабочей группы </a:t>
            </a:r>
            <a:b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«Современные образовательные технологии»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353" y="5005968"/>
            <a:ext cx="7287526" cy="151929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Канцур Анна Германовна,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dirty="0" err="1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к.п.н</a:t>
            </a: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., доцент кафедры методики преподавания иностранных языков ПГГПУ</a:t>
            </a:r>
            <a:b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endParaRPr lang="ru-RU" sz="2000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EAEE8-8C93-4812-8E62-596F93B05038}"/>
              </a:ext>
            </a:extLst>
          </p:cNvPr>
          <p:cNvSpPr txBox="1"/>
          <p:nvPr/>
        </p:nvSpPr>
        <p:spPr>
          <a:xfrm>
            <a:off x="3348990" y="202455"/>
            <a:ext cx="859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- </a:t>
            </a:r>
            <a:r>
              <a:rPr lang="ru-RU" sz="3200" dirty="0" err="1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стажировочные</a:t>
            </a:r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 маршруты педагогов на базе центров инновационного опыта Пермского края» в 2024 г.</a:t>
            </a:r>
          </a:p>
        </p:txBody>
      </p:sp>
    </p:spTree>
    <p:extLst>
      <p:ext uri="{BB962C8B-B14F-4D97-AF65-F5344CB8AC3E}">
        <p14:creationId xmlns:p14="http://schemas.microsoft.com/office/powerpoint/2010/main" val="341700886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4. Испытываете ли Вы необходимость в приобретении знаний и освоении методов/технологий/приемов в следующих областях: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61066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5. В чем Вы видите основную проблему низких показателей обучающихся по предмету?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849336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214290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6. Проводите ли Вы дополнительные занятия с обучающимися по подготовке к ОГЭ,  ЕГЭ?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280788"/>
              </p:ext>
            </p:extLst>
          </p:nvPr>
        </p:nvGraphicFramePr>
        <p:xfrm>
          <a:off x="119336" y="908720"/>
          <a:ext cx="1207266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7. Проводится ли в Вашей образовательной организации  </a:t>
            </a:r>
            <a:r>
              <a:rPr lang="ru-RU" b="1" dirty="0" err="1"/>
              <a:t>внутришкольный</a:t>
            </a:r>
            <a:r>
              <a:rPr lang="ru-RU" b="1" dirty="0"/>
              <a:t> мониторинг качества образования?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2554517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953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8. Знакомы ли Вы с положением о формах, порядке, периодичности текущего контроля и промежуточной аттестации в Вашей школе?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358790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66646" y="1214422"/>
            <a:ext cx="1181104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Качество знаний,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обученность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предмету.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уровня достижения предметных результатов,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метапредметных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результатов;оценка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уровня профессионального мастерства учителя; результаты олимпиад и конкурсов, ГИА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динамика развития ребенка, смысловое чтение, вычислительные навыки, сдача нормативов, степень адаптации, успеваемость, качество, предметные,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личностные результаты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ВПР. контр работы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Текущая успеваемость, промежуточная успеваемость по итогам года, результат внешнего мониторинга, входная диагностика.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 успеваемости  по предмету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личностные,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метапредметные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предметные результаты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Итоги четверти, итоги года, ВПР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Успеваемость, качество обучения</a:t>
            </a:r>
            <a:endParaRPr kumimoji="0" 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24166" y="428604"/>
            <a:ext cx="5812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9.1. Виды контроля в 1-4 классах: 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5929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9.2. Виды контроля в 5-9 классах: 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522" y="1071546"/>
            <a:ext cx="118824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Качество знаний, </a:t>
            </a:r>
            <a:r>
              <a:rPr lang="ru-RU" sz="2000" dirty="0" err="1"/>
              <a:t>обученность</a:t>
            </a:r>
            <a:r>
              <a:rPr lang="ru-RU" sz="2000" dirty="0"/>
              <a:t> по предмету.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Оценка уровня достижения предметных результатов,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результатов;</a:t>
            </a:r>
            <a:br>
              <a:rPr lang="ru-RU" sz="2000" dirty="0"/>
            </a:br>
            <a:r>
              <a:rPr lang="ru-RU" sz="2000" dirty="0"/>
              <a:t>оценка уровня профессионального мастерства учителя; результаты олимпиад и конкурсов,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err="1"/>
              <a:t>сформированность</a:t>
            </a:r>
            <a:r>
              <a:rPr lang="ru-RU" sz="2000" dirty="0"/>
              <a:t> УУД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смысловое чтение, вычислительные навыки,  базовые предметные навыки, сдача нормативов, успеваемость, качество, переводной экзамен, успеваемость, качество, предметные,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личностные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ВПР,  ОГЭ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 Средний балл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контрольные работы, </a:t>
            </a:r>
            <a:r>
              <a:rPr lang="ru-RU" sz="2000" dirty="0" err="1"/>
              <a:t>впр</a:t>
            </a:r>
            <a:endParaRPr lang="ru-RU" sz="2000" dirty="0"/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успеваемость, входная диагностика, промежуточная аттестация, итоговые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успеваемость, </a:t>
            </a:r>
            <a:r>
              <a:rPr lang="ru-RU" sz="2000" dirty="0" err="1"/>
              <a:t>промежуточная,результаты</a:t>
            </a:r>
            <a:r>
              <a:rPr lang="ru-RU" sz="2000" dirty="0"/>
              <a:t> внешнего мониторинга (ВПР),входная диагностика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личностные,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Итоговые оценки, четвертые оценки, ВПР, ОГЭ, ГИА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Успеваемость, качество обучения</a:t>
            </a:r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24166" y="428604"/>
            <a:ext cx="616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9.3. Виды контроля в 10-11 классах: 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2398" y="1214422"/>
            <a:ext cx="11739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/>
              <a:t>Качество знаний.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Оценка уровня достижения предметных результатов, </a:t>
            </a:r>
            <a:r>
              <a:rPr lang="ru-RU" sz="2000" dirty="0" err="1"/>
              <a:t>метапредметных</a:t>
            </a:r>
            <a:r>
              <a:rPr lang="ru-RU" sz="2000" dirty="0"/>
              <a:t> результатов;</a:t>
            </a:r>
            <a:br>
              <a:rPr lang="ru-RU" sz="2000" dirty="0"/>
            </a:br>
            <a:r>
              <a:rPr lang="ru-RU" sz="2000" dirty="0"/>
              <a:t>оценка уровня профессионального мастерства учителя; результаты олимпиад и конкурсов, 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предметные знания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сдача нормативов, успеваемость, качество,  успеваемость, качество, предметные,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личностные результаты, проф. компетентность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ВПР, ЕГЭ контр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контрольные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успеваемость, входная диагностика, промежуточная </a:t>
            </a:r>
            <a:r>
              <a:rPr lang="ru-RU" sz="2000" dirty="0" err="1"/>
              <a:t>аттестация,итоговые</a:t>
            </a:r>
            <a:r>
              <a:rPr lang="ru-RU" sz="2000" dirty="0"/>
              <a:t> оценки за четверть, итоговые годовые оценки, контрольные работы.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Текущая </a:t>
            </a:r>
            <a:r>
              <a:rPr lang="ru-RU" sz="2000" dirty="0" err="1"/>
              <a:t>успеваемость,промежуточная,результаты</a:t>
            </a:r>
            <a:r>
              <a:rPr lang="ru-RU" sz="2000" dirty="0"/>
              <a:t> внешнего мониторинга (ВПР),входная </a:t>
            </a:r>
            <a:r>
              <a:rPr lang="ru-RU" sz="2000" dirty="0" err="1"/>
              <a:t>диагностика,итоговая</a:t>
            </a:r>
            <a:r>
              <a:rPr lang="ru-RU" sz="2000" dirty="0"/>
              <a:t> аттестация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успеваемость, качество  успеваемости  по предмету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личностные, </a:t>
            </a:r>
            <a:r>
              <a:rPr lang="ru-RU" sz="2000" dirty="0" err="1"/>
              <a:t>метапредметные</a:t>
            </a:r>
            <a:r>
              <a:rPr lang="ru-RU" sz="2000" dirty="0"/>
              <a:t>, предметные результаты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ЕГЭ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/>
              <a:t>Нет 10 и 11 классов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356" y="357166"/>
            <a:ext cx="7924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10.С какой периодичностью проводится  мониторинг?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(В среднем по группе)</a:t>
            </a:r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72259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1290" y="142852"/>
            <a:ext cx="90726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11.Существует ли в Вашей образовательной организации  система сбалансированных показателей </a:t>
            </a:r>
            <a:r>
              <a:rPr lang="ru-RU" b="1" dirty="0" err="1"/>
              <a:t>внутришкольного</a:t>
            </a:r>
            <a:r>
              <a:rPr lang="ru-RU" b="1" dirty="0"/>
              <a:t> мониторинга?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/>
          </a:p>
          <a:p>
            <a:r>
              <a:rPr lang="ru-RU" b="1" dirty="0"/>
              <a:t> 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490695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3739" y="1376363"/>
            <a:ext cx="4087399" cy="4077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Современные образовательные технологии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3895690" y="307751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Содержательное направление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14" name="Номер слайда 9">
            <a:extLst>
              <a:ext uri="{FF2B5EF4-FFF2-40B4-BE49-F238E27FC236}">
                <a16:creationId xmlns:a16="http://schemas.microsoft.com/office/drawing/2014/main" id="{2D926CA8-4C87-2564-61CB-F1D0BDC17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7960" y="6308725"/>
            <a:ext cx="1293178" cy="366395"/>
          </a:xfrm>
        </p:spPr>
        <p:txBody>
          <a:bodyPr/>
          <a:lstStyle/>
          <a:p>
            <a:fld id="{9263D04A-7E89-402A-874E-77D553104BF5}" type="slidenum">
              <a:rPr lang="ru-RU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</a:rPr>
              <a:t>2</a:t>
            </a:fld>
            <a:endParaRPr lang="ru-RU" sz="2400">
              <a:solidFill>
                <a:schemeClr val="tx1">
                  <a:lumMod val="75000"/>
                  <a:lumOff val="2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6950" y="1647731"/>
            <a:ext cx="5241957" cy="430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9376" y="1892174"/>
            <a:ext cx="6620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/>
              <a:t>МАОУ «Гимназия 5» г. Перми</a:t>
            </a: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dirty="0"/>
              <a:t>МАОУ «СОШ 7» г. Чайковского</a:t>
            </a:r>
          </a:p>
          <a:p>
            <a:r>
              <a:rPr lang="ru-RU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5814491"/>
      </p:ext>
    </p:extLst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14285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12.Установлены ли в Вашем образовательном учреждении показатели результативности деятельности педагогов?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4449173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13.Существует ли система мотивации кадров к повышению результативности? Какая?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841346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2794" y="21429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14. Какие результаты федеральной системы мониторинга учитываются при оценке Вашей работы.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375593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85728"/>
            <a:ext cx="8882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15.Какие региональные (муниципальные) системы мониторинга системы образования  учитываются при оценке Вашей работы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690960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9918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16. Проводится ли в Вашей школе дополнительный внешний мониторинг (независимая оценка) образования?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95802" y="185736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16.1. Если Вы выбрали вариант "да", то какой: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45398"/>
              </p:ext>
            </p:extLst>
          </p:nvPr>
        </p:nvGraphicFramePr>
        <p:xfrm>
          <a:off x="119336" y="0"/>
          <a:ext cx="352839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779624"/>
              </p:ext>
            </p:extLst>
          </p:nvPr>
        </p:nvGraphicFramePr>
        <p:xfrm>
          <a:off x="4079776" y="2468920"/>
          <a:ext cx="8112224" cy="438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480" y="214290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17. Кто заказывает и оплачивает  дополнительный внешний мониторинг (независимую оценку качества образования)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476173"/>
              </p:ext>
            </p:extLst>
          </p:nvPr>
        </p:nvGraphicFramePr>
        <p:xfrm>
          <a:off x="0" y="908720"/>
          <a:ext cx="12191999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18. Как отслеживается динамика результатов в Вашей образовательной организации?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13055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2728" y="0"/>
            <a:ext cx="885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19. Участвует ли Ваша образовательная организация в каком-либо проекте, направленном на развитие системы менеджмента качества образования?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655778"/>
              </p:ext>
            </p:extLst>
          </p:nvPr>
        </p:nvGraphicFramePr>
        <p:xfrm>
          <a:off x="0" y="908720"/>
          <a:ext cx="12192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7042" y="0"/>
            <a:ext cx="9024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20. Является ли Ваша образовательная организация участником проекта «Кластер качества ПГГПУ» (педагогическая диагностика учебных достижений учащихся)? </a:t>
            </a:r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(В среднем по группе)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282803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9456" y="2760071"/>
            <a:ext cx="9997440" cy="1337857"/>
          </a:xfrm>
        </p:spPr>
        <p:txBody>
          <a:bodyPr>
            <a:normAutofit fontScale="90000"/>
          </a:bodyPr>
          <a:lstStyle/>
          <a:p>
            <a:br>
              <a:rPr lang="ru-RU" sz="4400" dirty="0">
                <a:solidFill>
                  <a:schemeClr val="bg1"/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Проектный семинар </a:t>
            </a:r>
            <a:b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</a:br>
            <a:r>
              <a:rPr lang="ru-RU" sz="4400" dirty="0">
                <a:solidFill>
                  <a:schemeClr val="bg1"/>
                </a:solidFill>
                <a:latin typeface="Golos Text Black" panose="020B0903020202020204" pitchFamily="34" charset="-52"/>
                <a:cs typeface="Golos Text Black" panose="020B0903020202020204" pitchFamily="34" charset="-52"/>
              </a:rPr>
              <a:t>сетевой рабочей группы «Современные образовательные технологии 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353" y="5005968"/>
            <a:ext cx="7287526" cy="151929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Научный консультант:</a:t>
            </a:r>
          </a:p>
          <a:p>
            <a:pPr algn="r">
              <a:lnSpc>
                <a:spcPct val="120000"/>
              </a:lnSpc>
            </a:pP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Канцур Анна Германовна,</a:t>
            </a:r>
            <a:b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r>
              <a:rPr lang="ru-RU" sz="2000" dirty="0" err="1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к.п.н</a:t>
            </a:r>
            <a:r>
              <a:rPr lang="ru-RU" sz="2000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  <a:t>., доцент кафедры методики преподавания иностранных языков ПГГПУ</a:t>
            </a:r>
            <a:br>
              <a:rPr lang="ru-RU" sz="2000" i="1" dirty="0">
                <a:solidFill>
                  <a:schemeClr val="bg1"/>
                </a:solidFill>
                <a:latin typeface="Golos Text" panose="020B0503020202020204" pitchFamily="34" charset="-52"/>
                <a:cs typeface="Golos Text" panose="020B0503020202020204" pitchFamily="34" charset="-52"/>
              </a:rPr>
            </a:br>
            <a:endParaRPr lang="ru-RU" sz="2000" i="1" dirty="0">
              <a:solidFill>
                <a:schemeClr val="bg1"/>
              </a:solidFill>
              <a:latin typeface="Golos Text" panose="020B0503020202020204" pitchFamily="34" charset="-52"/>
              <a:cs typeface="Golos Text" panose="020B0503020202020204" pitchFamily="34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EAEE8-8C93-4812-8E62-596F93B05038}"/>
              </a:ext>
            </a:extLst>
          </p:cNvPr>
          <p:cNvSpPr txBox="1"/>
          <p:nvPr/>
        </p:nvSpPr>
        <p:spPr>
          <a:xfrm>
            <a:off x="3348990" y="202455"/>
            <a:ext cx="8591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Университетский округ - </a:t>
            </a:r>
            <a:r>
              <a:rPr lang="ru-RU" sz="3200" dirty="0" err="1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стажировочные</a:t>
            </a:r>
            <a:r>
              <a:rPr lang="ru-RU" sz="3200" dirty="0">
                <a:solidFill>
                  <a:schemeClr val="bg1"/>
                </a:solidFill>
                <a:latin typeface="Golos Text DemiBold" panose="020B0703020202020204" pitchFamily="34" charset="-52"/>
                <a:ea typeface="+mj-ea"/>
              </a:rPr>
              <a:t> маршруты педагогов на базе центров инновационного опыта Пермского края» в 2024 г.</a:t>
            </a:r>
          </a:p>
        </p:txBody>
      </p:sp>
    </p:spTree>
    <p:extLst>
      <p:ext uri="{BB962C8B-B14F-4D97-AF65-F5344CB8AC3E}">
        <p14:creationId xmlns:p14="http://schemas.microsoft.com/office/powerpoint/2010/main" val="1147476908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241" y="5450545"/>
            <a:ext cx="4718226" cy="694463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28663"/>
            <a:ext cx="757237" cy="4313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47A0F3-8016-42BC-8E0C-4B3C65A2F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78" y="944336"/>
            <a:ext cx="451627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Участники -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сетевые школы:</a:t>
            </a:r>
            <a:r>
              <a:rPr lang="ru-RU" dirty="0"/>
              <a:t> 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2C9DBE9-46BD-4D84-8981-42EFEE20F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1554" y="1428736"/>
            <a:ext cx="6715172" cy="4357718"/>
          </a:xfrm>
        </p:spPr>
        <p:txBody>
          <a:bodyPr>
            <a:normAutofit/>
          </a:bodyPr>
          <a:lstStyle/>
          <a:p>
            <a:r>
              <a:rPr lang="ru-RU" sz="3200" dirty="0"/>
              <a:t>МАОУ "СОШ № 120" г.Перми</a:t>
            </a:r>
          </a:p>
          <a:p>
            <a:r>
              <a:rPr lang="ru-RU" sz="3200" dirty="0"/>
              <a:t>МБОУ "</a:t>
            </a:r>
            <a:r>
              <a:rPr lang="ru-RU" sz="3200" dirty="0" err="1"/>
              <a:t>Госконзаводская</a:t>
            </a:r>
            <a:r>
              <a:rPr lang="ru-RU" sz="3200" dirty="0"/>
              <a:t> ООШ"</a:t>
            </a:r>
          </a:p>
          <a:p>
            <a:r>
              <a:rPr lang="ru-RU" sz="3200" dirty="0"/>
              <a:t>МАОУ "ООШ №4" Соликамска</a:t>
            </a:r>
          </a:p>
          <a:p>
            <a:r>
              <a:rPr lang="ru-RU" sz="3200" dirty="0"/>
              <a:t>МАОУ "Дуплекс" г. Перми</a:t>
            </a:r>
          </a:p>
          <a:p>
            <a:r>
              <a:rPr lang="ru-RU" sz="3200" dirty="0"/>
              <a:t>МБОУ "</a:t>
            </a:r>
            <a:r>
              <a:rPr lang="ru-RU" sz="3200" dirty="0" err="1"/>
              <a:t>Бродовская</a:t>
            </a:r>
            <a:r>
              <a:rPr lang="ru-RU" sz="3200" dirty="0"/>
              <a:t> ООШ"</a:t>
            </a:r>
          </a:p>
          <a:p>
            <a:r>
              <a:rPr lang="ru-RU" sz="3200" dirty="0"/>
              <a:t>МБОУ "</a:t>
            </a:r>
            <a:r>
              <a:rPr lang="ru-RU" sz="3200" dirty="0" err="1"/>
              <a:t>Пожвинская</a:t>
            </a:r>
            <a:r>
              <a:rPr lang="ru-RU" sz="3200" dirty="0"/>
              <a:t> СОШ №1"</a:t>
            </a:r>
          </a:p>
          <a:p>
            <a:r>
              <a:rPr lang="ru-RU" sz="3200" dirty="0"/>
              <a:t>МАОУ "</a:t>
            </a:r>
            <a:r>
              <a:rPr lang="ru-RU" sz="3200" dirty="0" err="1"/>
              <a:t>Рябининская</a:t>
            </a:r>
            <a:r>
              <a:rPr lang="ru-RU" sz="3200"/>
              <a:t> СОШ"</a:t>
            </a:r>
            <a:endParaRPr lang="ru-RU" sz="32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6F1F7-8FC9-4F44-8821-DBEB3B411275}"/>
              </a:ext>
            </a:extLst>
          </p:cNvPr>
          <p:cNvSpPr txBox="1"/>
          <p:nvPr/>
        </p:nvSpPr>
        <p:spPr>
          <a:xfrm>
            <a:off x="-113718" y="5867930"/>
            <a:ext cx="9926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</a:rPr>
              <a:t>ПГГПУ</a:t>
            </a:r>
          </a:p>
        </p:txBody>
      </p:sp>
      <p:sp>
        <p:nvSpPr>
          <p:cNvPr id="13" name="Правая фигурная скобка 12">
            <a:extLst>
              <a:ext uri="{FF2B5EF4-FFF2-40B4-BE49-F238E27FC236}">
                <a16:creationId xmlns:a16="http://schemas.microsoft.com/office/drawing/2014/main" id="{5AC3A564-3B95-4526-963F-649505720728}"/>
              </a:ext>
            </a:extLst>
          </p:cNvPr>
          <p:cNvSpPr/>
          <p:nvPr/>
        </p:nvSpPr>
        <p:spPr>
          <a:xfrm rot="5400000">
            <a:off x="5784915" y="-12690"/>
            <a:ext cx="622169" cy="11775443"/>
          </a:xfrm>
          <a:prstGeom prst="righ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94695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FA8BD91-4A5A-432C-9DB5-86F9998BA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BE08FC2B-8408-40F3-85E4-1BBF3E199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" y="1253197"/>
            <a:ext cx="11214784" cy="501675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Проектный семинар сетевой рабочей группы по повышению качества образования – 28 августа 2024 г.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 повышение профессиональной компетентности управленческих команд и педагогов в области управления качеством образования 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Задачи семинара: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Разработка сетевого проекта по преодолению дефицитов, связанных с управлением качеством образования в основной и старшей школе по направлению «Современные образовательные технологии».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Формирование предложений в общий план деятельности университетского округа ПГГПУ (сетевых мероприятий).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Совершенствование экспертной и методической компетентности управленческих команд и педагогов пилотных школ (ЦИО).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Содержание: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ходе семинара обсуждаются следующие вопросы: проектирование деятельности пилотной и сетевой площадки (в режиме мозгового штурма):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 цели проекта;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 планируемых результатов проекта;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 задач проекта;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определение ключевой идеи проекта;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предложение мероприятий проекта;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согласование мероприятий проекта;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ресурсного обеспечения проекта.</a:t>
            </a:r>
          </a:p>
          <a:p>
            <a:pPr marR="0" lvl="0" indent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рамках семинара подготовлен проект повышения качества образования с указанием - цели и задач проекта.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14700" y="303014"/>
            <a:ext cx="85382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altLang="ru-RU" b="1" dirty="0">
                <a:solidFill>
                  <a:srgbClr val="4D2E5E"/>
                </a:solidFill>
              </a:rPr>
              <a:t>Модуль 1. Проектировочный</a:t>
            </a:r>
          </a:p>
          <a:p>
            <a:pPr algn="r"/>
            <a:endParaRPr lang="ru-RU" dirty="0">
              <a:solidFill>
                <a:srgbClr val="4D2E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9785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862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EFCA11E-EADE-55E1-D447-ED1209D3A49B}"/>
              </a:ext>
            </a:extLst>
          </p:cNvPr>
          <p:cNvSpPr txBox="1">
            <a:spLocks/>
          </p:cNvSpPr>
          <p:nvPr/>
        </p:nvSpPr>
        <p:spPr>
          <a:xfrm>
            <a:off x="4079776" y="306569"/>
            <a:ext cx="5701748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2.</a:t>
            </a:r>
            <a:r>
              <a:rPr lang="ru-RU" sz="2800" dirty="0">
                <a:latin typeface="Golos Text DemiBold" panose="020B0703020202020204" pitchFamily="34" charset="-52"/>
                <a:cs typeface="Golos Text DemiBold" panose="020B0703020202020204" pitchFamily="34" charset="-52"/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cs typeface="Golos Text DemiBold" panose="020B0703020202020204" pitchFamily="34" charset="-52"/>
              </a:rPr>
              <a:t>Тематические модули 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A574126-8E3D-A9CD-7593-2937C854EA1B}"/>
              </a:ext>
            </a:extLst>
          </p:cNvPr>
          <p:cNvSpPr txBox="1">
            <a:spLocks/>
          </p:cNvSpPr>
          <p:nvPr/>
        </p:nvSpPr>
        <p:spPr>
          <a:xfrm>
            <a:off x="550863" y="733289"/>
            <a:ext cx="757237" cy="4267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latin typeface="Golos Text DemiBold" panose="020B0703020202020204" pitchFamily="34" charset="-52"/>
              <a:cs typeface="Golos Text DemiBold" panose="020B0703020202020204" pitchFamily="34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74B61-9408-26AA-B593-F06C02572BCD}"/>
              </a:ext>
            </a:extLst>
          </p:cNvPr>
          <p:cNvSpPr txBox="1"/>
          <p:nvPr/>
        </p:nvSpPr>
        <p:spPr>
          <a:xfrm>
            <a:off x="367982" y="881038"/>
            <a:ext cx="11090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Golos Text DemiBold" panose="020B0703020202020204" pitchFamily="34" charset="-52"/>
                <a:ea typeface="+mj-ea"/>
              </a:rPr>
              <a:t>Цель: повышение профессиональной компетентности управленческих команд и педагогов в области управления качеством образования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B14C76D0-D0B8-F123-C2AF-B351B49293B7}"/>
              </a:ext>
            </a:extLst>
          </p:cNvPr>
          <p:cNvCxnSpPr/>
          <p:nvPr/>
        </p:nvCxnSpPr>
        <p:spPr>
          <a:xfrm>
            <a:off x="929481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57C48DF-37C5-8AB0-5C3F-BFCAF4BEC2F6}"/>
              </a:ext>
            </a:extLst>
          </p:cNvPr>
          <p:cNvSpPr/>
          <p:nvPr/>
        </p:nvSpPr>
        <p:spPr>
          <a:xfrm>
            <a:off x="8221137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B22AACF-971E-2174-3A67-C187F4FA799C}"/>
              </a:ext>
            </a:extLst>
          </p:cNvPr>
          <p:cNvCxnSpPr/>
          <p:nvPr/>
        </p:nvCxnSpPr>
        <p:spPr>
          <a:xfrm>
            <a:off x="8599756" y="3046184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98F5C91-1544-5FCD-BE84-7290A032215B}"/>
              </a:ext>
            </a:extLst>
          </p:cNvPr>
          <p:cNvSpPr/>
          <p:nvPr/>
        </p:nvSpPr>
        <p:spPr>
          <a:xfrm>
            <a:off x="4349481" y="2365634"/>
            <a:ext cx="3420000" cy="4309486"/>
          </a:xfrm>
          <a:prstGeom prst="rect">
            <a:avLst/>
          </a:prstGeom>
          <a:noFill/>
          <a:ln w="9525">
            <a:solidFill>
              <a:srgbClr val="7154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algn="ctr"/>
            <a:endParaRPr lang="ru-RU" dirty="0">
              <a:solidFill>
                <a:srgbClr val="FF7E00"/>
              </a:solidFill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D5F09AE3-E4B4-605A-5E46-6413B29DD76F}"/>
              </a:ext>
            </a:extLst>
          </p:cNvPr>
          <p:cNvCxnSpPr/>
          <p:nvPr/>
        </p:nvCxnSpPr>
        <p:spPr>
          <a:xfrm>
            <a:off x="4718673" y="3049869"/>
            <a:ext cx="710476" cy="0"/>
          </a:xfrm>
          <a:prstGeom prst="line">
            <a:avLst/>
          </a:prstGeom>
          <a:ln w="28575">
            <a:solidFill>
              <a:srgbClr val="FF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A73CD4-9CA9-9424-7436-363A4218B8EB}"/>
              </a:ext>
            </a:extLst>
          </p:cNvPr>
          <p:cNvSpPr txBox="1"/>
          <p:nvPr/>
        </p:nvSpPr>
        <p:spPr>
          <a:xfrm>
            <a:off x="830090" y="2606613"/>
            <a:ext cx="2566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1) проектировочный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00727D-3F23-F78B-A2EA-B561EF7E72D0}"/>
              </a:ext>
            </a:extLst>
          </p:cNvPr>
          <p:cNvSpPr txBox="1"/>
          <p:nvPr/>
        </p:nvSpPr>
        <p:spPr>
          <a:xfrm>
            <a:off x="4605441" y="2647035"/>
            <a:ext cx="221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2) обучающий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9F6AD1-7808-CC7B-BEE2-4B2E4F085DB7}"/>
              </a:ext>
            </a:extLst>
          </p:cNvPr>
          <p:cNvSpPr txBox="1"/>
          <p:nvPr/>
        </p:nvSpPr>
        <p:spPr>
          <a:xfrm>
            <a:off x="8494953" y="2647035"/>
            <a:ext cx="2866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3) рефлексивн</a:t>
            </a:r>
            <a:r>
              <a:rPr lang="ru-RU" dirty="0">
                <a:latin typeface="Golos Text Medium" panose="020B0603020202020204" pitchFamily="34" charset="0"/>
                <a:ea typeface="Golos Text Medium" panose="020B0603020202020204" pitchFamily="34" charset="0"/>
              </a:rPr>
              <a:t>ый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20E685-1D41-44FE-8EB5-AE815C7392D4}"/>
              </a:ext>
            </a:extLst>
          </p:cNvPr>
          <p:cNvSpPr txBox="1"/>
          <p:nvPr/>
        </p:nvSpPr>
        <p:spPr>
          <a:xfrm>
            <a:off x="567463" y="3101145"/>
            <a:ext cx="326790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1.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Проанализируйте результаты ВПР в 4 классах, ОГЭ в 9-х классах и ЕГЭ в 11 классах. 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Проранжируйте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каждый вид результатов по убыванию: от самых высоких к самым низким. Сравните результаты обучающихся Вашего образовательного учреждения со средним результатом по муниципальному образованию, со средним результатом по Пермскому краю. </a:t>
            </a:r>
          </a:p>
          <a:p>
            <a:pPr marL="19050"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август-сентябрь 2024 г.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68D2AD-F496-4672-B055-6B7BA2C9258E}"/>
              </a:ext>
            </a:extLst>
          </p:cNvPr>
          <p:cNvSpPr txBox="1"/>
          <p:nvPr/>
        </p:nvSpPr>
        <p:spPr>
          <a:xfrm>
            <a:off x="8317483" y="3133384"/>
            <a:ext cx="314077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3.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 Выберите лучшие практики в рамках содержательного направления для презентации лучших практик на рефлексивном семинаре, который состоится на базе ПГГПУ. Это должны быть практики в рамках содержательного направления, которые будут интересны образовательным организациям, работающим в рамках других содержательных направлений.</a:t>
            </a:r>
          </a:p>
          <a:p>
            <a:pPr marL="19050" algn="just"/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октябрь –ноябрь</a:t>
            </a:r>
          </a:p>
          <a:p>
            <a:pPr marL="19050" algn="just"/>
            <a:endParaRPr lang="ru-RU" sz="14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E513F7-95DC-44F2-B75D-908C39253C1F}"/>
              </a:ext>
            </a:extLst>
          </p:cNvPr>
          <p:cNvSpPr txBox="1"/>
          <p:nvPr/>
        </p:nvSpPr>
        <p:spPr>
          <a:xfrm>
            <a:off x="4422517" y="3217033"/>
            <a:ext cx="3203767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Задание 2.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Проведите отбор приемов, методов, технологий в рамках содержательного направления, направленных на повышение качества образования.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Golos Text Medium" panose="020B0603020202020204" pitchFamily="34" charset="0"/>
                <a:ea typeface="Golos Text Medium" panose="020B0603020202020204" pitchFamily="34" charset="0"/>
              </a:rPr>
              <a:t>Срок выполнения: сентябрь – октябрь 2024 г. </a:t>
            </a:r>
          </a:p>
          <a:p>
            <a:pPr marL="19050" marR="165735" algn="just">
              <a:spcBef>
                <a:spcPts val="600"/>
              </a:spcBef>
              <a:spcAft>
                <a:spcPts val="600"/>
              </a:spcAft>
            </a:pPr>
            <a:endParaRPr lang="ru-RU" sz="1400" dirty="0">
              <a:latin typeface="Golos Text Medium" panose="020B0603020202020204" pitchFamily="34" charset="0"/>
              <a:ea typeface="Golos Text Medium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616029"/>
      </p:ext>
    </p:extLst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25F9547-738D-4FFD-B81E-CA54AD81EFE7}"/>
              </a:ext>
            </a:extLst>
          </p:cNvPr>
          <p:cNvGraphicFramePr>
            <a:graphicFrameLocks noGrp="1"/>
          </p:cNvGraphicFramePr>
          <p:nvPr/>
        </p:nvGraphicFramePr>
        <p:xfrm>
          <a:off x="751840" y="2253006"/>
          <a:ext cx="10688320" cy="42226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907746">
                  <a:extLst>
                    <a:ext uri="{9D8B030D-6E8A-4147-A177-3AD203B41FA5}">
                      <a16:colId xmlns:a16="http://schemas.microsoft.com/office/drawing/2014/main" val="1301134895"/>
                    </a:ext>
                  </a:extLst>
                </a:gridCol>
                <a:gridCol w="3699580">
                  <a:extLst>
                    <a:ext uri="{9D8B030D-6E8A-4147-A177-3AD203B41FA5}">
                      <a16:colId xmlns:a16="http://schemas.microsoft.com/office/drawing/2014/main" val="3106770534"/>
                    </a:ext>
                  </a:extLst>
                </a:gridCol>
                <a:gridCol w="4080994">
                  <a:extLst>
                    <a:ext uri="{9D8B030D-6E8A-4147-A177-3AD203B41FA5}">
                      <a16:colId xmlns:a16="http://schemas.microsoft.com/office/drawing/2014/main" val="1947741457"/>
                    </a:ext>
                  </a:extLst>
                </a:gridCol>
              </a:tblGrid>
              <a:tr h="321406"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СП</a:t>
                      </a:r>
                      <a:endParaRPr lang="ru-RU" sz="24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ПП (ЦИО)</a:t>
                      </a:r>
                      <a:endParaRPr lang="ru-RU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4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ПГГПУ</a:t>
                      </a:r>
                      <a:endParaRPr lang="ru-RU" sz="240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05113455"/>
                  </a:ext>
                </a:extLst>
              </a:tr>
              <a:tr h="3856868"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Анализ результатов итоговой аттестации</a:t>
                      </a:r>
                      <a:b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 (ОГЭ - 9, ЕГЭ - 11, ВПР-4) :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преимуществ и дефицитов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Экспертная оценка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результатов итоговой аттестации </a:t>
                      </a:r>
                      <a:b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</a:br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(ОГЭ - 9, ЕГЭ - 11, ВПР-4) :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преимуществ и дефицитов. </a:t>
                      </a:r>
                    </a:p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Выявление причин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0" algn="ctr"/>
                      <a:r>
                        <a:rPr lang="ru-RU" sz="22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Научно-методический анализ причин низких результатов итоговой аттестации</a:t>
                      </a:r>
                      <a:endParaRPr lang="ru-RU" sz="22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790492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3781B3B-B2BE-4FEE-AD89-AE19FB1AF2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848942"/>
              </p:ext>
            </p:extLst>
          </p:nvPr>
        </p:nvGraphicFramePr>
        <p:xfrm>
          <a:off x="756548" y="692696"/>
          <a:ext cx="10789920" cy="1371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89920">
                  <a:extLst>
                    <a:ext uri="{9D8B030D-6E8A-4147-A177-3AD203B41FA5}">
                      <a16:colId xmlns:a16="http://schemas.microsoft.com/office/drawing/2014/main" val="1245198016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just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Модуль 1. Проектировочный</a:t>
                      </a: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Задание 1. </a:t>
                      </a:r>
                    </a:p>
                    <a:p>
                      <a:pPr algn="just"/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Цель: приобретение опыта решения профессиональных задач, связанных с выявлением причин низких результатов по отдельным предметам, экспертная оценка и научно-методический анализ причин</a:t>
                      </a:r>
                    </a:p>
                    <a:p>
                      <a:pPr algn="just"/>
                      <a:endParaRPr lang="ru-RU" sz="18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49651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305352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95604" y="214290"/>
            <a:ext cx="9096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1.	Какими образовательными технологиями Вы пользуетесь в своей профессиональной деятельности? (В среднем по группе 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5532951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4166" y="142852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2. Как часто в процессе преподавания Вы делаете следующее:</a:t>
            </a:r>
          </a:p>
          <a:p>
            <a:pPr algn="ctr"/>
            <a:r>
              <a:rPr lang="ru-RU" sz="2000" b="1" dirty="0"/>
              <a:t>(В среднем по группе )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728403"/>
              </p:ext>
            </p:extLst>
          </p:nvPr>
        </p:nvGraphicFramePr>
        <p:xfrm>
          <a:off x="0" y="980728"/>
          <a:ext cx="1219200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4099121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5604" y="214290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3. Для каждой строки ниже укажите, насколько Вы нуждаетесь в профессиональном развитии по данному направлению (В среднем по группе )</a:t>
            </a:r>
          </a:p>
          <a:p>
            <a:endParaRPr lang="ru-RU" b="1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178538"/>
              </p:ext>
            </p:extLst>
          </p:nvPr>
        </p:nvGraphicFramePr>
        <p:xfrm>
          <a:off x="0" y="980728"/>
          <a:ext cx="12192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2522</TotalTime>
  <Words>1429</Words>
  <Application>Microsoft Office PowerPoint</Application>
  <PresentationFormat>Широкоэкранный</PresentationFormat>
  <Paragraphs>131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Calibri</vt:lpstr>
      <vt:lpstr>Golos Text</vt:lpstr>
      <vt:lpstr>Golos Text Black</vt:lpstr>
      <vt:lpstr>Golos Text DemiBold</vt:lpstr>
      <vt:lpstr>Golos Text Medium</vt:lpstr>
      <vt:lpstr>Times New Roman</vt:lpstr>
      <vt:lpstr>Wingdings</vt:lpstr>
      <vt:lpstr>Тема Office</vt:lpstr>
      <vt:lpstr> Проектный семинар  сетевой рабочей группы  «Современные образовательные технологии» </vt:lpstr>
      <vt:lpstr>Презентация PowerPoint</vt:lpstr>
      <vt:lpstr>1. Участники - сетевые школы: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Проектный семинар  сетевой рабочей группы «Современные образовательные технологии » 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ankantsur ankantsur</cp:lastModifiedBy>
  <cp:revision>242</cp:revision>
  <dcterms:created xsi:type="dcterms:W3CDTF">2013-10-16T06:54:36Z</dcterms:created>
  <dcterms:modified xsi:type="dcterms:W3CDTF">2024-08-28T06:57:36Z</dcterms:modified>
</cp:coreProperties>
</file>