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2" r:id="rId2"/>
    <p:sldId id="281" r:id="rId3"/>
    <p:sldId id="258" r:id="rId4"/>
    <p:sldId id="279" r:id="rId5"/>
    <p:sldId id="282" r:id="rId6"/>
    <p:sldId id="283" r:id="rId7"/>
    <p:sldId id="284" r:id="rId8"/>
    <p:sldId id="285" r:id="rId9"/>
    <p:sldId id="286" r:id="rId10"/>
    <p:sldId id="287" r:id="rId11"/>
    <p:sldId id="289" r:id="rId12"/>
    <p:sldId id="288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9" r:id="rId21"/>
    <p:sldId id="297" r:id="rId22"/>
    <p:sldId id="298" r:id="rId23"/>
    <p:sldId id="300" r:id="rId24"/>
    <p:sldId id="301" r:id="rId25"/>
    <p:sldId id="303" r:id="rId26"/>
    <p:sldId id="304" r:id="rId27"/>
    <p:sldId id="305" r:id="rId28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85B"/>
    <a:srgbClr val="DED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7" autoAdjust="0"/>
    <p:restoredTop sz="97000" autoAdjust="0"/>
  </p:normalViewPr>
  <p:slideViewPr>
    <p:cSldViewPr>
      <p:cViewPr>
        <p:scale>
          <a:sx n="68" d="100"/>
          <a:sy n="68" d="100"/>
        </p:scale>
        <p:origin x="-132" y="-9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414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s\Downloads\2024-08-22%20Anketa%20dlia%20setevykh%20ploshchadok%202024%20Universitetskogo%20okruga%20PGG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s\Downloads\2024-08-22%20Anketa%20dlia%20setevykh%20ploshchadok%202024%20Universitetskogo%20okruga%20PGG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s\Downloads\2024-08-22%20Anketa%20dlia%20setevykh%20ploshchadok%202024%20Universitetskogo%20okruga%20PGG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s\Downloads\2024-08-22%20Anketa%20dlia%20setevykh%20ploshchadok%202024%20Universitetskogo%20okruga%20PGG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s\Downloads\2024-08-22%20Anketa%20dlia%20setevykh%20ploshchadok%202024%20Universitetskogo%20okruga%20PGG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s\Downloads\2024-08-22%20Anketa%20dlia%20setevykh%20ploshchadok%202024%20Universitetskogo%20okruga%20PGG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s\Downloads\2024-08-22%20Anketa%20dlia%20setevykh%20ploshchadok%202024%20Universitetskogo%20okruga%20PGG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s\Downloads\2024-08-22%20Anketa%20dlia%20setevykh%20ploshchadok%202024%20Universitetskogo%20okruga%20PGG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s\Downloads\2024-08-22%20Anketa%20dlia%20setevykh%20ploshchadok%202024%20Universitetskogo%20okruga%20PGG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s\Downloads\2024-08-22%20Anketa%20dlia%20setevykh%20ploshchadok%202024%20Universitetskogo%20okruga%20PGG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s\Downloads\2024-08-22%20Anketa%20dlia%20setevykh%20ploshchadok%202024%20Universitetskogo%20okruga%20PG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s\Downloads\2024-08-22%20Anketa%20dlia%20setevykh%20ploshchadok%202024%20Universitetskogo%20okruga%20PGG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s\Downloads\2024-08-22%20Anketa%20dlia%20setevykh%20ploshchadok%202024%20Universitetskogo%20okruga%20PG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s\Downloads\2024-08-22%20Anketa%20dlia%20setevykh%20ploshchadok%202024%20Universitetskogo%20okruga%20PG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s\Downloads\2024-08-22%20Anketa%20dlia%20setevykh%20ploshchadok%202024%20Universitetskogo%20okruga%20PGG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s\Downloads\2024-08-22%20Anketa%20dlia%20setevykh%20ploshchadok%202024%20Universitetskogo%20okruga%20PGG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s\Downloads\2024-08-22%20Anketa%20dlia%20setevykh%20ploshchadok%202024%20Universitetskogo%20okruga%20PGG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s\Downloads\2024-08-22%20Anketa%20dlia%20setevykh%20ploshchadok%202024%20Universitetskogo%20okruga%20PGG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s\Downloads\2024-08-22%20Anketa%20dlia%20setevykh%20ploshchadok%202024%20Universitetskogo%20okruga%20PGG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s\Downloads\2024-08-22%20Anketa%20dlia%20setevykh%20ploshchadok%202024%20Universitetskogo%20okruga%20PG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v>Ответ дан</c:v>
          </c:tx>
          <c:invertIfNegative val="0"/>
          <c:cat>
            <c:strRef>
              <c:f>'3 гр'!$A$1:$Q$1</c:f>
              <c:strCache>
                <c:ptCount val="17"/>
                <c:pt idx="0">
                  <c:v> Технология системно-деятельностного метода</c:v>
                </c:pt>
                <c:pt idx="1">
                  <c:v> Технологии поэтапного формирования умственных действий</c:v>
                </c:pt>
                <c:pt idx="2">
                  <c:v> Технология проблемного обучения</c:v>
                </c:pt>
                <c:pt idx="3">
                  <c:v> Технология организации проектной и исследовательской деятельности</c:v>
                </c:pt>
                <c:pt idx="4">
                  <c:v> Диалоговые образовательные технологии</c:v>
                </c:pt>
                <c:pt idx="5">
                  <c:v> Интерактивные технологии</c:v>
                </c:pt>
                <c:pt idx="6">
                  <c:v> Технология развития критического мышления</c:v>
                </c:pt>
                <c:pt idx="7">
                  <c:v> Технология критериального оценивания</c:v>
                </c:pt>
                <c:pt idx="8">
                  <c:v>Информационно-коммуникационные технологии</c:v>
                </c:pt>
                <c:pt idx="9">
                  <c:v>Дистанционные образовательные технологии</c:v>
                </c:pt>
                <c:pt idx="10">
                  <c:v>Технология смешанного обучения</c:v>
                </c:pt>
                <c:pt idx="11">
                  <c:v>Игровые технологии</c:v>
                </c:pt>
                <c:pt idx="12">
                  <c:v>Технологии развивающего обучения</c:v>
                </c:pt>
                <c:pt idx="13">
                  <c:v>Проектное обучение</c:v>
                </c:pt>
                <c:pt idx="14">
                  <c:v>STEM-технологии</c:v>
                </c:pt>
                <c:pt idx="15">
                  <c:v> цифровые образовательные технологии</c:v>
                </c:pt>
                <c:pt idx="16">
                  <c:v> "другое"</c:v>
                </c:pt>
              </c:strCache>
            </c:strRef>
          </c:cat>
          <c:val>
            <c:numRef>
              <c:f>'3 гр'!$A$45:$Q$45</c:f>
              <c:numCache>
                <c:formatCode>General</c:formatCode>
                <c:ptCount val="17"/>
                <c:pt idx="0">
                  <c:v>29</c:v>
                </c:pt>
                <c:pt idx="1">
                  <c:v>7</c:v>
                </c:pt>
                <c:pt idx="2">
                  <c:v>26</c:v>
                </c:pt>
                <c:pt idx="3">
                  <c:v>23</c:v>
                </c:pt>
                <c:pt idx="4">
                  <c:v>9</c:v>
                </c:pt>
                <c:pt idx="5">
                  <c:v>18</c:v>
                </c:pt>
                <c:pt idx="6">
                  <c:v>18</c:v>
                </c:pt>
                <c:pt idx="7">
                  <c:v>6</c:v>
                </c:pt>
                <c:pt idx="8">
                  <c:v>25</c:v>
                </c:pt>
                <c:pt idx="9">
                  <c:v>18</c:v>
                </c:pt>
                <c:pt idx="10">
                  <c:v>8</c:v>
                </c:pt>
                <c:pt idx="11">
                  <c:v>31</c:v>
                </c:pt>
                <c:pt idx="12">
                  <c:v>13</c:v>
                </c:pt>
                <c:pt idx="13">
                  <c:v>9</c:v>
                </c:pt>
                <c:pt idx="14">
                  <c:v>0</c:v>
                </c:pt>
                <c:pt idx="15">
                  <c:v>18</c:v>
                </c:pt>
                <c:pt idx="1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48-421D-AF25-A9B2C7309F64}"/>
            </c:ext>
          </c:extLst>
        </c:ser>
        <c:ser>
          <c:idx val="1"/>
          <c:order val="1"/>
          <c:tx>
            <c:v>Ответ не дан</c:v>
          </c:tx>
          <c:invertIfNegative val="0"/>
          <c:cat>
            <c:strRef>
              <c:f>'3 гр'!$A$1:$Q$1</c:f>
              <c:strCache>
                <c:ptCount val="17"/>
                <c:pt idx="0">
                  <c:v> Технология системно-деятельностного метода</c:v>
                </c:pt>
                <c:pt idx="1">
                  <c:v> Технологии поэтапного формирования умственных действий</c:v>
                </c:pt>
                <c:pt idx="2">
                  <c:v> Технология проблемного обучения</c:v>
                </c:pt>
                <c:pt idx="3">
                  <c:v> Технология организации проектной и исследовательской деятельности</c:v>
                </c:pt>
                <c:pt idx="4">
                  <c:v> Диалоговые образовательные технологии</c:v>
                </c:pt>
                <c:pt idx="5">
                  <c:v> Интерактивные технологии</c:v>
                </c:pt>
                <c:pt idx="6">
                  <c:v> Технология развития критического мышления</c:v>
                </c:pt>
                <c:pt idx="7">
                  <c:v> Технология критериального оценивания</c:v>
                </c:pt>
                <c:pt idx="8">
                  <c:v>Информационно-коммуникационные технологии</c:v>
                </c:pt>
                <c:pt idx="9">
                  <c:v>Дистанционные образовательные технологии</c:v>
                </c:pt>
                <c:pt idx="10">
                  <c:v>Технология смешанного обучения</c:v>
                </c:pt>
                <c:pt idx="11">
                  <c:v>Игровые технологии</c:v>
                </c:pt>
                <c:pt idx="12">
                  <c:v>Технологии развивающего обучения</c:v>
                </c:pt>
                <c:pt idx="13">
                  <c:v>Проектное обучение</c:v>
                </c:pt>
                <c:pt idx="14">
                  <c:v>STEM-технологии</c:v>
                </c:pt>
                <c:pt idx="15">
                  <c:v> цифровые образовательные технологии</c:v>
                </c:pt>
                <c:pt idx="16">
                  <c:v> "другое"</c:v>
                </c:pt>
              </c:strCache>
            </c:strRef>
          </c:cat>
          <c:val>
            <c:numRef>
              <c:f>'3 гр'!$A$46:$Q$46</c:f>
              <c:numCache>
                <c:formatCode>General</c:formatCode>
                <c:ptCount val="17"/>
                <c:pt idx="0">
                  <c:v>14</c:v>
                </c:pt>
                <c:pt idx="1">
                  <c:v>36</c:v>
                </c:pt>
                <c:pt idx="2">
                  <c:v>17</c:v>
                </c:pt>
                <c:pt idx="3">
                  <c:v>20</c:v>
                </c:pt>
                <c:pt idx="4">
                  <c:v>34</c:v>
                </c:pt>
                <c:pt idx="5">
                  <c:v>25</c:v>
                </c:pt>
                <c:pt idx="6">
                  <c:v>25</c:v>
                </c:pt>
                <c:pt idx="7">
                  <c:v>37</c:v>
                </c:pt>
                <c:pt idx="8">
                  <c:v>18</c:v>
                </c:pt>
                <c:pt idx="9">
                  <c:v>25</c:v>
                </c:pt>
                <c:pt idx="10">
                  <c:v>35</c:v>
                </c:pt>
                <c:pt idx="11">
                  <c:v>12</c:v>
                </c:pt>
                <c:pt idx="12">
                  <c:v>30</c:v>
                </c:pt>
                <c:pt idx="13">
                  <c:v>34</c:v>
                </c:pt>
                <c:pt idx="14">
                  <c:v>43</c:v>
                </c:pt>
                <c:pt idx="15">
                  <c:v>25</c:v>
                </c:pt>
                <c:pt idx="16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C48-421D-AF25-A9B2C7309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269248"/>
        <c:axId val="79271040"/>
      </c:barChart>
      <c:catAx>
        <c:axId val="792692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9271040"/>
        <c:crosses val="autoZero"/>
        <c:auto val="1"/>
        <c:lblAlgn val="ctr"/>
        <c:lblOffset val="100"/>
        <c:noMultiLvlLbl val="0"/>
      </c:catAx>
      <c:valAx>
        <c:axId val="7927104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792692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'3 гр'!$CQ$1:$CS$1</c:f>
              <c:strCache>
                <c:ptCount val="3"/>
                <c:pt idx="0">
                  <c:v>да</c:v>
                </c:pt>
                <c:pt idx="1">
                  <c:v> нет</c:v>
                </c:pt>
                <c:pt idx="2">
                  <c:v> не могу ответить</c:v>
                </c:pt>
              </c:strCache>
            </c:strRef>
          </c:cat>
          <c:val>
            <c:numRef>
              <c:f>'3 гр'!$CQ$45:$CS$45</c:f>
              <c:numCache>
                <c:formatCode>General</c:formatCode>
                <c:ptCount val="3"/>
                <c:pt idx="0">
                  <c:v>16</c:v>
                </c:pt>
                <c:pt idx="1">
                  <c:v>4</c:v>
                </c:pt>
                <c:pt idx="2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60-4BE5-8517-C95D04A7E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 sz="3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'3 гр'!$CT$1:$CV$1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могу ответить</c:v>
                </c:pt>
              </c:strCache>
            </c:strRef>
          </c:cat>
          <c:val>
            <c:numRef>
              <c:f>'3 гр'!$CT$45:$CV$45</c:f>
              <c:numCache>
                <c:formatCode>General</c:formatCode>
                <c:ptCount val="3"/>
                <c:pt idx="0">
                  <c:v>28</c:v>
                </c:pt>
                <c:pt idx="1">
                  <c:v>2</c:v>
                </c:pt>
                <c:pt idx="2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27-492D-AF5A-3C92EFDAF7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 sz="3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'3 гр'!$CW$1:$CZ$1</c:f>
              <c:strCache>
                <c:ptCount val="4"/>
                <c:pt idx="0">
                  <c:v> материальная (стимулирующая выплата)</c:v>
                </c:pt>
                <c:pt idx="1">
                  <c:v>нематериальная (оказание метод. помощи; дни отдыха и т.д.)</c:v>
                </c:pt>
                <c:pt idx="2">
                  <c:v> другое</c:v>
                </c:pt>
                <c:pt idx="3">
                  <c:v> системы мотивации нет</c:v>
                </c:pt>
              </c:strCache>
            </c:strRef>
          </c:cat>
          <c:val>
            <c:numRef>
              <c:f>'3 гр'!$CW$45:$CZ$45</c:f>
              <c:numCache>
                <c:formatCode>General</c:formatCode>
                <c:ptCount val="4"/>
                <c:pt idx="0">
                  <c:v>35</c:v>
                </c:pt>
                <c:pt idx="1">
                  <c:v>11</c:v>
                </c:pt>
                <c:pt idx="2">
                  <c:v>0</c:v>
                </c:pt>
                <c:pt idx="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7E-45E3-9800-BDE1C3C879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 sz="2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'3 гр'!$DA$1:$DE$1</c:f>
              <c:strCache>
                <c:ptCount val="5"/>
                <c:pt idx="0">
                  <c:v>ВПР</c:v>
                </c:pt>
                <c:pt idx="1">
                  <c:v> ОГЭ</c:v>
                </c:pt>
                <c:pt idx="2">
                  <c:v> ЕГЭ</c:v>
                </c:pt>
                <c:pt idx="3">
                  <c:v> НИКО</c:v>
                </c:pt>
                <c:pt idx="4">
                  <c:v> другое</c:v>
                </c:pt>
              </c:strCache>
            </c:strRef>
          </c:cat>
          <c:val>
            <c:numRef>
              <c:f>'3 гр'!$DA$45:$DE$45</c:f>
              <c:numCache>
                <c:formatCode>General</c:formatCode>
                <c:ptCount val="5"/>
                <c:pt idx="0">
                  <c:v>31</c:v>
                </c:pt>
                <c:pt idx="1">
                  <c:v>36</c:v>
                </c:pt>
                <c:pt idx="2">
                  <c:v>20</c:v>
                </c:pt>
                <c:pt idx="3">
                  <c:v>2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BC-4B3F-8AC0-F1491705CE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717445866141727"/>
          <c:y val="0.15996419872541182"/>
          <c:w val="0.18178387467191601"/>
          <c:h val="0.58901478552352959"/>
        </c:manualLayout>
      </c:layout>
      <c:overlay val="0"/>
      <c:txPr>
        <a:bodyPr/>
        <a:lstStyle/>
        <a:p>
          <a:pPr rtl="0">
            <a:defRPr sz="4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'3 гр'!$DF$1:$DH$1</c:f>
              <c:strCache>
                <c:ptCount val="3"/>
                <c:pt idx="0">
                  <c:v>предметные</c:v>
                </c:pt>
                <c:pt idx="1">
                  <c:v>метапредметные</c:v>
                </c:pt>
                <c:pt idx="2">
                  <c:v>никакие</c:v>
                </c:pt>
              </c:strCache>
            </c:strRef>
          </c:cat>
          <c:val>
            <c:numRef>
              <c:f>'3 гр'!$DF$45:$DH$45</c:f>
              <c:numCache>
                <c:formatCode>General</c:formatCode>
                <c:ptCount val="3"/>
                <c:pt idx="0">
                  <c:v>30</c:v>
                </c:pt>
                <c:pt idx="1">
                  <c:v>20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DD-4263-8151-FE7A9B014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 sz="3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'3 гр'!$DI$1:$DJ$1</c:f>
              <c:strCache>
                <c:ptCount val="2"/>
                <c:pt idx="0">
                  <c:v>да</c:v>
                </c:pt>
                <c:pt idx="1">
                  <c:v> нет</c:v>
                </c:pt>
              </c:strCache>
            </c:strRef>
          </c:cat>
          <c:val>
            <c:numRef>
              <c:f>'3 гр'!$DI$45:$DJ$45</c:f>
              <c:numCache>
                <c:formatCode>General</c:formatCode>
                <c:ptCount val="2"/>
                <c:pt idx="0">
                  <c:v>8</c:v>
                </c:pt>
                <c:pt idx="1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C0-4729-8E01-7FE2A8F8D7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8.1322524853245107E-2"/>
          <c:y val="0.77283957653420365"/>
          <c:w val="0.5144294065125854"/>
          <c:h val="0.14849865883833535"/>
        </c:manualLayout>
      </c:layout>
      <c:overlay val="0"/>
      <c:txPr>
        <a:bodyPr/>
        <a:lstStyle/>
        <a:p>
          <a:pPr rtl="0">
            <a:defRPr sz="2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'3 гр'!$DK$1:$DN$1</c:f>
              <c:strCache>
                <c:ptCount val="4"/>
                <c:pt idx="0">
                  <c:v> не могу ответить</c:v>
                </c:pt>
                <c:pt idx="1">
                  <c:v>предметный</c:v>
                </c:pt>
                <c:pt idx="2">
                  <c:v>метапредметный</c:v>
                </c:pt>
                <c:pt idx="3">
                  <c:v> другой</c:v>
                </c:pt>
              </c:strCache>
            </c:strRef>
          </c:cat>
          <c:val>
            <c:numRef>
              <c:f>'3 гр'!$DK$45:$DN$45</c:f>
              <c:numCache>
                <c:formatCode>General</c:formatCode>
                <c:ptCount val="4"/>
                <c:pt idx="0">
                  <c:v>21</c:v>
                </c:pt>
                <c:pt idx="1">
                  <c:v>6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4C-40A9-9929-759C07E7E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'3 гр'!$DO$1:$DQ$1</c:f>
              <c:strCache>
                <c:ptCount val="3"/>
                <c:pt idx="0">
                  <c:v>администрация ОУ</c:v>
                </c:pt>
                <c:pt idx="1">
                  <c:v>родители обучающихся</c:v>
                </c:pt>
                <c:pt idx="2">
                  <c:v> другое</c:v>
                </c:pt>
              </c:strCache>
            </c:strRef>
          </c:cat>
          <c:val>
            <c:numRef>
              <c:f>'3 гр'!$DO$45:$DQ$45</c:f>
              <c:numCache>
                <c:formatCode>General</c:formatCode>
                <c:ptCount val="3"/>
                <c:pt idx="0">
                  <c:v>19</c:v>
                </c:pt>
                <c:pt idx="1">
                  <c:v>1</c:v>
                </c:pt>
                <c:pt idx="2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17-4D3E-821D-4D90BB17B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 sz="3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'3 гр'!$DR$1:$DU$1</c:f>
              <c:strCache>
                <c:ptCount val="4"/>
                <c:pt idx="0">
                  <c:v>индивидуальный прогресс ученика</c:v>
                </c:pt>
                <c:pt idx="1">
                  <c:v> место класса (школы) в рейтинге среди других классов (школ)</c:v>
                </c:pt>
                <c:pt idx="2">
                  <c:v> другое</c:v>
                </c:pt>
                <c:pt idx="3">
                  <c:v>не отслеживается</c:v>
                </c:pt>
              </c:strCache>
            </c:strRef>
          </c:cat>
          <c:val>
            <c:numRef>
              <c:f>'3 гр'!$DR$45:$DU$45</c:f>
              <c:numCache>
                <c:formatCode>General</c:formatCode>
                <c:ptCount val="4"/>
                <c:pt idx="0">
                  <c:v>11</c:v>
                </c:pt>
                <c:pt idx="1">
                  <c:v>22</c:v>
                </c:pt>
                <c:pt idx="2">
                  <c:v>8</c:v>
                </c:pt>
                <c:pt idx="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79-409E-82DB-F1BBBDA70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 sz="2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'3 гр'!$DV$1:$DZ$1</c:f>
              <c:strCache>
                <c:ptCount val="5"/>
                <c:pt idx="0">
                  <c:v>в муниципальном</c:v>
                </c:pt>
                <c:pt idx="1">
                  <c:v>в региональном</c:v>
                </c:pt>
                <c:pt idx="2">
                  <c:v> в федеральном</c:v>
                </c:pt>
                <c:pt idx="3">
                  <c:v> в школе свой проект</c:v>
                </c:pt>
                <c:pt idx="4">
                  <c:v> не участвует</c:v>
                </c:pt>
              </c:strCache>
            </c:strRef>
          </c:cat>
          <c:val>
            <c:numRef>
              <c:f>'3 гр'!$DV$45:$DZ$45</c:f>
              <c:numCache>
                <c:formatCode>General</c:formatCode>
                <c:ptCount val="5"/>
                <c:pt idx="0">
                  <c:v>11</c:v>
                </c:pt>
                <c:pt idx="1">
                  <c:v>7</c:v>
                </c:pt>
                <c:pt idx="2">
                  <c:v>1</c:v>
                </c:pt>
                <c:pt idx="3">
                  <c:v>6</c:v>
                </c:pt>
                <c:pt idx="4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B6-42B8-8F79-D5509B877B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 sz="3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'3 гр'!$R$50</c:f>
              <c:strCache>
                <c:ptCount val="1"/>
                <c:pt idx="0">
                  <c:v>всегда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 гр'!$R$1:$AK$1</c:f>
              <c:strCache>
                <c:ptCount val="20"/>
                <c:pt idx="0">
                  <c:v> 2.1. на каждом уроке есть этап, на котором обобщается содержание изученного материала</c:v>
                </c:pt>
                <c:pt idx="1">
                  <c:v> 2.2. я вместе с учениками ставлю цели в начале урока</c:v>
                </c:pt>
                <c:pt idx="2">
                  <c:v> 2.3. я объясняю, что ожидаю от учащихся  на уроке</c:v>
                </c:pt>
                <c:pt idx="3">
                  <c:v> 2.4. я объясняю, как соотносятся новая и изученная темы</c:v>
                </c:pt>
                <c:pt idx="4">
                  <c:v> 2.5. я предлагаю задачи, для которых нет очевидного решения</c:v>
                </c:pt>
                <c:pt idx="5">
                  <c:v> 2.6. я даю задачи, которые требуют от учащихся критического мышления</c:v>
                </c:pt>
                <c:pt idx="6">
                  <c:v>2.7. я организую работу учащихся в малых группах для того, чтобы они пришли к совместному решению проблемы или задачи (сотрудничество)</c:v>
                </c:pt>
                <c:pt idx="7">
                  <c:v> 2.8. я прошу учащихся самостоятельно принять решение о процедуре для решения экспериментальных задач</c:v>
                </c:pt>
                <c:pt idx="8">
                  <c:v> 2.9. я говорю учащимся о необходимости соблюдения правил поведения в классе</c:v>
                </c:pt>
                <c:pt idx="9">
                  <c:v> 2.10. я говорю учащимся о необходимости слушать то, что я говорю</c:v>
                </c:pt>
                <c:pt idx="10">
                  <c:v>2.11. я успокаиваю учеников, которые нарушают порядок</c:v>
                </c:pt>
                <c:pt idx="11">
                  <c:v> 2.12. я подвожу итоги урока совместно с детьми, организую рефлексию</c:v>
                </c:pt>
                <c:pt idx="12">
                  <c:v> 2.13. я обращаюсь к проблемам из каждодневной жизни или работы, чтобы показать учащимся практическую значимость новых знаний</c:v>
                </c:pt>
                <c:pt idx="13">
                  <c:v> 2.14. я не начинаю новую тему и решение сложных задач до тех пор, пока я не увижу, что учащиеся могут решать типовые задачи и понимают смысл темы</c:v>
                </c:pt>
                <c:pt idx="14">
                  <c:v>2.15. я предлагаю учащимся проекты, которые требуют  на выполнение как минимум одной недели</c:v>
                </c:pt>
                <c:pt idx="15">
                  <c:v> 2.16. я разрешаю учащимся использовать ИКТ (информационные и коммуникационные технологии) для выполнения проектно- исследовательской или лабораторной работы</c:v>
                </c:pt>
                <c:pt idx="16">
                  <c:v>2.17. я организую эффективную коммуникацию учащихся</c:v>
                </c:pt>
                <c:pt idx="17">
                  <c:v>2.18. я организую исследовательскую и проектную  работу</c:v>
                </c:pt>
                <c:pt idx="18">
                  <c:v> 2.19. я помогаю учащимся формировать навыки самоуправления</c:v>
                </c:pt>
                <c:pt idx="19">
                  <c:v> 2.20. я занимаюсь развитием читательской грамотности при работе с различными дидактическими материалами</c:v>
                </c:pt>
              </c:strCache>
            </c:strRef>
          </c:cat>
          <c:val>
            <c:numRef>
              <c:f>'3 гр'!$R$45:$AK$45</c:f>
              <c:numCache>
                <c:formatCode>General</c:formatCode>
                <c:ptCount val="20"/>
                <c:pt idx="0">
                  <c:v>16</c:v>
                </c:pt>
                <c:pt idx="1">
                  <c:v>11</c:v>
                </c:pt>
                <c:pt idx="2">
                  <c:v>13</c:v>
                </c:pt>
                <c:pt idx="3">
                  <c:v>10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18</c:v>
                </c:pt>
                <c:pt idx="9">
                  <c:v>13</c:v>
                </c:pt>
                <c:pt idx="10">
                  <c:v>14</c:v>
                </c:pt>
                <c:pt idx="11">
                  <c:v>11</c:v>
                </c:pt>
                <c:pt idx="12">
                  <c:v>7</c:v>
                </c:pt>
                <c:pt idx="13">
                  <c:v>9</c:v>
                </c:pt>
                <c:pt idx="14">
                  <c:v>0</c:v>
                </c:pt>
                <c:pt idx="15">
                  <c:v>8</c:v>
                </c:pt>
                <c:pt idx="16">
                  <c:v>7</c:v>
                </c:pt>
                <c:pt idx="17">
                  <c:v>0</c:v>
                </c:pt>
                <c:pt idx="18">
                  <c:v>1</c:v>
                </c:pt>
                <c:pt idx="19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F6-497B-8985-1F97CA7C6C66}"/>
            </c:ext>
          </c:extLst>
        </c:ser>
        <c:ser>
          <c:idx val="1"/>
          <c:order val="1"/>
          <c:tx>
            <c:strRef>
              <c:f>'3 гр'!$R$51</c:f>
              <c:strCache>
                <c:ptCount val="1"/>
                <c:pt idx="0">
                  <c:v>часто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 гр'!$R$1:$AK$1</c:f>
              <c:strCache>
                <c:ptCount val="20"/>
                <c:pt idx="0">
                  <c:v> 2.1. на каждом уроке есть этап, на котором обобщается содержание изученного материала</c:v>
                </c:pt>
                <c:pt idx="1">
                  <c:v> 2.2. я вместе с учениками ставлю цели в начале урока</c:v>
                </c:pt>
                <c:pt idx="2">
                  <c:v> 2.3. я объясняю, что ожидаю от учащихся  на уроке</c:v>
                </c:pt>
                <c:pt idx="3">
                  <c:v> 2.4. я объясняю, как соотносятся новая и изученная темы</c:v>
                </c:pt>
                <c:pt idx="4">
                  <c:v> 2.5. я предлагаю задачи, для которых нет очевидного решения</c:v>
                </c:pt>
                <c:pt idx="5">
                  <c:v> 2.6. я даю задачи, которые требуют от учащихся критического мышления</c:v>
                </c:pt>
                <c:pt idx="6">
                  <c:v>2.7. я организую работу учащихся в малых группах для того, чтобы они пришли к совместному решению проблемы или задачи (сотрудничество)</c:v>
                </c:pt>
                <c:pt idx="7">
                  <c:v> 2.8. я прошу учащихся самостоятельно принять решение о процедуре для решения экспериментальных задач</c:v>
                </c:pt>
                <c:pt idx="8">
                  <c:v> 2.9. я говорю учащимся о необходимости соблюдения правил поведения в классе</c:v>
                </c:pt>
                <c:pt idx="9">
                  <c:v> 2.10. я говорю учащимся о необходимости слушать то, что я говорю</c:v>
                </c:pt>
                <c:pt idx="10">
                  <c:v>2.11. я успокаиваю учеников, которые нарушают порядок</c:v>
                </c:pt>
                <c:pt idx="11">
                  <c:v> 2.12. я подвожу итоги урока совместно с детьми, организую рефлексию</c:v>
                </c:pt>
                <c:pt idx="12">
                  <c:v> 2.13. я обращаюсь к проблемам из каждодневной жизни или работы, чтобы показать учащимся практическую значимость новых знаний</c:v>
                </c:pt>
                <c:pt idx="13">
                  <c:v> 2.14. я не начинаю новую тему и решение сложных задач до тех пор, пока я не увижу, что учащиеся могут решать типовые задачи и понимают смысл темы</c:v>
                </c:pt>
                <c:pt idx="14">
                  <c:v>2.15. я предлагаю учащимся проекты, которые требуют  на выполнение как минимум одной недели</c:v>
                </c:pt>
                <c:pt idx="15">
                  <c:v> 2.16. я разрешаю учащимся использовать ИКТ (информационные и коммуникационные технологии) для выполнения проектно- исследовательской или лабораторной работы</c:v>
                </c:pt>
                <c:pt idx="16">
                  <c:v>2.17. я организую эффективную коммуникацию учащихся</c:v>
                </c:pt>
                <c:pt idx="17">
                  <c:v>2.18. я организую исследовательскую и проектную  работу</c:v>
                </c:pt>
                <c:pt idx="18">
                  <c:v> 2.19. я помогаю учащимся формировать навыки самоуправления</c:v>
                </c:pt>
                <c:pt idx="19">
                  <c:v> 2.20. я занимаюсь развитием читательской грамотности при работе с различными дидактическими материалами</c:v>
                </c:pt>
              </c:strCache>
            </c:strRef>
          </c:cat>
          <c:val>
            <c:numRef>
              <c:f>'3 гр'!$R$46:$AK$46</c:f>
              <c:numCache>
                <c:formatCode>General</c:formatCode>
                <c:ptCount val="20"/>
                <c:pt idx="0">
                  <c:v>21</c:v>
                </c:pt>
                <c:pt idx="1">
                  <c:v>21</c:v>
                </c:pt>
                <c:pt idx="2">
                  <c:v>23</c:v>
                </c:pt>
                <c:pt idx="3">
                  <c:v>26</c:v>
                </c:pt>
                <c:pt idx="4">
                  <c:v>11</c:v>
                </c:pt>
                <c:pt idx="5">
                  <c:v>18</c:v>
                </c:pt>
                <c:pt idx="6">
                  <c:v>18</c:v>
                </c:pt>
                <c:pt idx="7">
                  <c:v>10</c:v>
                </c:pt>
                <c:pt idx="8">
                  <c:v>12</c:v>
                </c:pt>
                <c:pt idx="9">
                  <c:v>18</c:v>
                </c:pt>
                <c:pt idx="10">
                  <c:v>13</c:v>
                </c:pt>
                <c:pt idx="11">
                  <c:v>27</c:v>
                </c:pt>
                <c:pt idx="12">
                  <c:v>31</c:v>
                </c:pt>
                <c:pt idx="13">
                  <c:v>23</c:v>
                </c:pt>
                <c:pt idx="14">
                  <c:v>5</c:v>
                </c:pt>
                <c:pt idx="15">
                  <c:v>18</c:v>
                </c:pt>
                <c:pt idx="16">
                  <c:v>29</c:v>
                </c:pt>
                <c:pt idx="17">
                  <c:v>14</c:v>
                </c:pt>
                <c:pt idx="18">
                  <c:v>22</c:v>
                </c:pt>
                <c:pt idx="19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F6-497B-8985-1F97CA7C6C66}"/>
            </c:ext>
          </c:extLst>
        </c:ser>
        <c:ser>
          <c:idx val="2"/>
          <c:order val="2"/>
          <c:tx>
            <c:strRef>
              <c:f>'3 гр'!$R$52</c:f>
              <c:strCache>
                <c:ptCount val="1"/>
                <c:pt idx="0">
                  <c:v>иногда</c:v>
                </c:pt>
              </c:strCache>
            </c:strRef>
          </c:tx>
          <c:invertIfNegative val="0"/>
          <c:cat>
            <c:strRef>
              <c:f>'3 гр'!$R$1:$AK$1</c:f>
              <c:strCache>
                <c:ptCount val="20"/>
                <c:pt idx="0">
                  <c:v> 2.1. на каждом уроке есть этап, на котором обобщается содержание изученного материала</c:v>
                </c:pt>
                <c:pt idx="1">
                  <c:v> 2.2. я вместе с учениками ставлю цели в начале урока</c:v>
                </c:pt>
                <c:pt idx="2">
                  <c:v> 2.3. я объясняю, что ожидаю от учащихся  на уроке</c:v>
                </c:pt>
                <c:pt idx="3">
                  <c:v> 2.4. я объясняю, как соотносятся новая и изученная темы</c:v>
                </c:pt>
                <c:pt idx="4">
                  <c:v> 2.5. я предлагаю задачи, для которых нет очевидного решения</c:v>
                </c:pt>
                <c:pt idx="5">
                  <c:v> 2.6. я даю задачи, которые требуют от учащихся критического мышления</c:v>
                </c:pt>
                <c:pt idx="6">
                  <c:v>2.7. я организую работу учащихся в малых группах для того, чтобы они пришли к совместному решению проблемы или задачи (сотрудничество)</c:v>
                </c:pt>
                <c:pt idx="7">
                  <c:v> 2.8. я прошу учащихся самостоятельно принять решение о процедуре для решения экспериментальных задач</c:v>
                </c:pt>
                <c:pt idx="8">
                  <c:v> 2.9. я говорю учащимся о необходимости соблюдения правил поведения в классе</c:v>
                </c:pt>
                <c:pt idx="9">
                  <c:v> 2.10. я говорю учащимся о необходимости слушать то, что я говорю</c:v>
                </c:pt>
                <c:pt idx="10">
                  <c:v>2.11. я успокаиваю учеников, которые нарушают порядок</c:v>
                </c:pt>
                <c:pt idx="11">
                  <c:v> 2.12. я подвожу итоги урока совместно с детьми, организую рефлексию</c:v>
                </c:pt>
                <c:pt idx="12">
                  <c:v> 2.13. я обращаюсь к проблемам из каждодневной жизни или работы, чтобы показать учащимся практическую значимость новых знаний</c:v>
                </c:pt>
                <c:pt idx="13">
                  <c:v> 2.14. я не начинаю новую тему и решение сложных задач до тех пор, пока я не увижу, что учащиеся могут решать типовые задачи и понимают смысл темы</c:v>
                </c:pt>
                <c:pt idx="14">
                  <c:v>2.15. я предлагаю учащимся проекты, которые требуют  на выполнение как минимум одной недели</c:v>
                </c:pt>
                <c:pt idx="15">
                  <c:v> 2.16. я разрешаю учащимся использовать ИКТ (информационные и коммуникационные технологии) для выполнения проектно- исследовательской или лабораторной работы</c:v>
                </c:pt>
                <c:pt idx="16">
                  <c:v>2.17. я организую эффективную коммуникацию учащихся</c:v>
                </c:pt>
                <c:pt idx="17">
                  <c:v>2.18. я организую исследовательскую и проектную  работу</c:v>
                </c:pt>
                <c:pt idx="18">
                  <c:v> 2.19. я помогаю учащимся формировать навыки самоуправления</c:v>
                </c:pt>
                <c:pt idx="19">
                  <c:v> 2.20. я занимаюсь развитием читательской грамотности при работе с различными дидактическими материалами</c:v>
                </c:pt>
              </c:strCache>
            </c:strRef>
          </c:cat>
          <c:val>
            <c:numRef>
              <c:f>'3 гр'!$R$47:$AK$47</c:f>
              <c:numCache>
                <c:formatCode>General</c:formatCode>
                <c:ptCount val="20"/>
                <c:pt idx="0">
                  <c:v>5</c:v>
                </c:pt>
                <c:pt idx="1">
                  <c:v>11</c:v>
                </c:pt>
                <c:pt idx="2">
                  <c:v>6</c:v>
                </c:pt>
                <c:pt idx="3">
                  <c:v>7</c:v>
                </c:pt>
                <c:pt idx="4">
                  <c:v>28</c:v>
                </c:pt>
                <c:pt idx="5">
                  <c:v>23</c:v>
                </c:pt>
                <c:pt idx="6">
                  <c:v>21</c:v>
                </c:pt>
                <c:pt idx="7">
                  <c:v>28</c:v>
                </c:pt>
                <c:pt idx="8">
                  <c:v>10</c:v>
                </c:pt>
                <c:pt idx="9">
                  <c:v>8</c:v>
                </c:pt>
                <c:pt idx="10">
                  <c:v>11</c:v>
                </c:pt>
                <c:pt idx="11">
                  <c:v>3</c:v>
                </c:pt>
                <c:pt idx="12">
                  <c:v>5</c:v>
                </c:pt>
                <c:pt idx="13">
                  <c:v>11</c:v>
                </c:pt>
                <c:pt idx="14">
                  <c:v>28</c:v>
                </c:pt>
                <c:pt idx="15">
                  <c:v>14</c:v>
                </c:pt>
                <c:pt idx="16">
                  <c:v>7</c:v>
                </c:pt>
                <c:pt idx="17">
                  <c:v>24</c:v>
                </c:pt>
                <c:pt idx="18">
                  <c:v>16</c:v>
                </c:pt>
                <c:pt idx="19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DF6-497B-8985-1F97CA7C6C66}"/>
            </c:ext>
          </c:extLst>
        </c:ser>
        <c:ser>
          <c:idx val="3"/>
          <c:order val="3"/>
          <c:tx>
            <c:strRef>
              <c:f>'3 гр'!$R$53</c:f>
              <c:strCache>
                <c:ptCount val="1"/>
                <c:pt idx="0">
                  <c:v>никогда</c:v>
                </c:pt>
              </c:strCache>
            </c:strRef>
          </c:tx>
          <c:invertIfNegative val="0"/>
          <c:cat>
            <c:strRef>
              <c:f>'3 гр'!$R$1:$AK$1</c:f>
              <c:strCache>
                <c:ptCount val="20"/>
                <c:pt idx="0">
                  <c:v> 2.1. на каждом уроке есть этап, на котором обобщается содержание изученного материала</c:v>
                </c:pt>
                <c:pt idx="1">
                  <c:v> 2.2. я вместе с учениками ставлю цели в начале урока</c:v>
                </c:pt>
                <c:pt idx="2">
                  <c:v> 2.3. я объясняю, что ожидаю от учащихся  на уроке</c:v>
                </c:pt>
                <c:pt idx="3">
                  <c:v> 2.4. я объясняю, как соотносятся новая и изученная темы</c:v>
                </c:pt>
                <c:pt idx="4">
                  <c:v> 2.5. я предлагаю задачи, для которых нет очевидного решения</c:v>
                </c:pt>
                <c:pt idx="5">
                  <c:v> 2.6. я даю задачи, которые требуют от учащихся критического мышления</c:v>
                </c:pt>
                <c:pt idx="6">
                  <c:v>2.7. я организую работу учащихся в малых группах для того, чтобы они пришли к совместному решению проблемы или задачи (сотрудничество)</c:v>
                </c:pt>
                <c:pt idx="7">
                  <c:v> 2.8. я прошу учащихся самостоятельно принять решение о процедуре для решения экспериментальных задач</c:v>
                </c:pt>
                <c:pt idx="8">
                  <c:v> 2.9. я говорю учащимся о необходимости соблюдения правил поведения в классе</c:v>
                </c:pt>
                <c:pt idx="9">
                  <c:v> 2.10. я говорю учащимся о необходимости слушать то, что я говорю</c:v>
                </c:pt>
                <c:pt idx="10">
                  <c:v>2.11. я успокаиваю учеников, которые нарушают порядок</c:v>
                </c:pt>
                <c:pt idx="11">
                  <c:v> 2.12. я подвожу итоги урока совместно с детьми, организую рефлексию</c:v>
                </c:pt>
                <c:pt idx="12">
                  <c:v> 2.13. я обращаюсь к проблемам из каждодневной жизни или работы, чтобы показать учащимся практическую значимость новых знаний</c:v>
                </c:pt>
                <c:pt idx="13">
                  <c:v> 2.14. я не начинаю новую тему и решение сложных задач до тех пор, пока я не увижу, что учащиеся могут решать типовые задачи и понимают смысл темы</c:v>
                </c:pt>
                <c:pt idx="14">
                  <c:v>2.15. я предлагаю учащимся проекты, которые требуют  на выполнение как минимум одной недели</c:v>
                </c:pt>
                <c:pt idx="15">
                  <c:v> 2.16. я разрешаю учащимся использовать ИКТ (информационные и коммуникационные технологии) для выполнения проектно- исследовательской или лабораторной работы</c:v>
                </c:pt>
                <c:pt idx="16">
                  <c:v>2.17. я организую эффективную коммуникацию учащихся</c:v>
                </c:pt>
                <c:pt idx="17">
                  <c:v>2.18. я организую исследовательскую и проектную  работу</c:v>
                </c:pt>
                <c:pt idx="18">
                  <c:v> 2.19. я помогаю учащимся формировать навыки самоуправления</c:v>
                </c:pt>
                <c:pt idx="19">
                  <c:v> 2.20. я занимаюсь развитием читательской грамотности при работе с различными дидактическими материалами</c:v>
                </c:pt>
              </c:strCache>
            </c:strRef>
          </c:cat>
          <c:val>
            <c:numRef>
              <c:f>'3 гр'!$R$48:$AK$48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DF6-497B-8985-1F97CA7C6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202560"/>
        <c:axId val="79216640"/>
      </c:barChart>
      <c:catAx>
        <c:axId val="792025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9216640"/>
        <c:crosses val="autoZero"/>
        <c:auto val="1"/>
        <c:lblAlgn val="ctr"/>
        <c:lblOffset val="100"/>
        <c:noMultiLvlLbl val="0"/>
      </c:catAx>
      <c:valAx>
        <c:axId val="7921664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792025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'3 гр'!$EA$1:$EC$1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могу ответить</c:v>
                </c:pt>
              </c:strCache>
            </c:strRef>
          </c:cat>
          <c:val>
            <c:numRef>
              <c:f>'3 гр'!$EA$45:$EC$45</c:f>
              <c:numCache>
                <c:formatCode>General</c:formatCode>
                <c:ptCount val="3"/>
                <c:pt idx="0">
                  <c:v>4</c:v>
                </c:pt>
                <c:pt idx="1">
                  <c:v>15</c:v>
                </c:pt>
                <c:pt idx="2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E6-4AE4-A13B-5CA6CAB43F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 sz="3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6502419619422571"/>
          <c:y val="2.3560840769530453E-2"/>
          <c:w val="0.4567742782152231"/>
          <c:h val="0.9068685669375797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'3 гр'!$AL$49</c:f>
              <c:strCache>
                <c:ptCount val="1"/>
                <c:pt idx="0">
                  <c:v>нуждаюсь в определенной степени</c:v>
                </c:pt>
              </c:strCache>
            </c:strRef>
          </c:tx>
          <c:invertIfNegative val="0"/>
          <c:cat>
            <c:strRef>
              <c:f>'3 гр'!$AL$1:$BA$1</c:f>
              <c:strCache>
                <c:ptCount val="16"/>
                <c:pt idx="0">
                  <c:v> 3.1. знание и понимание преподаваемой предметной области</c:v>
                </c:pt>
                <c:pt idx="1">
                  <c:v>3.2. знание теории и методики обучения предмету</c:v>
                </c:pt>
                <c:pt idx="2">
                  <c:v> 3.3. знание планируемых результатов обучения</c:v>
                </c:pt>
                <c:pt idx="3">
                  <c:v> 3.4. практики достижения планируемых результатов по предмету</c:v>
                </c:pt>
                <c:pt idx="4">
                  <c:v> 3.5. практики оценки достижений учащихся по предмету</c:v>
                </c:pt>
                <c:pt idx="5">
                  <c:v> 3.6. анализ и интерпретация результатов диагностики и мониторинга</c:v>
                </c:pt>
                <c:pt idx="6">
                  <c:v> 3.7. практики развития функциональной (естественнонаучной) грамотности обучающихся</c:v>
                </c:pt>
                <c:pt idx="7">
                  <c:v> 3.8. практики развития функциональной (читательской)  грамотности</c:v>
                </c:pt>
                <c:pt idx="8">
                  <c:v> 3.9. использование новых приемов и способов обучения и взаимодействия с обучающимися</c:v>
                </c:pt>
                <c:pt idx="9">
                  <c:v> 3.10. использование в преподавании ИКТ, повышение цифровой грамотности</c:v>
                </c:pt>
                <c:pt idx="10">
                  <c:v>3.11. управление поведением учащихся</c:v>
                </c:pt>
                <c:pt idx="11">
                  <c:v>3.12. управление школой</c:v>
                </c:pt>
                <c:pt idx="12">
                  <c:v> 3.13. подходы к индивидуализации обучения</c:v>
                </c:pt>
                <c:pt idx="13">
                  <c:v> 3.14. обучение детей со специальными образовательными нуждами</c:v>
                </c:pt>
                <c:pt idx="14">
                  <c:v> 3.15. обучение детей мигрантов или детей,  плохо владеющих русским языком</c:v>
                </c:pt>
                <c:pt idx="15">
                  <c:v> 3.16. исследовательская и проектная деятельность</c:v>
                </c:pt>
              </c:strCache>
            </c:strRef>
          </c:cat>
          <c:val>
            <c:numRef>
              <c:f>'3 гр'!$AL$45:$BA$45</c:f>
              <c:numCache>
                <c:formatCode>General</c:formatCode>
                <c:ptCount val="16"/>
                <c:pt idx="0">
                  <c:v>19</c:v>
                </c:pt>
                <c:pt idx="1">
                  <c:v>21</c:v>
                </c:pt>
                <c:pt idx="2">
                  <c:v>15</c:v>
                </c:pt>
                <c:pt idx="3">
                  <c:v>24</c:v>
                </c:pt>
                <c:pt idx="4">
                  <c:v>24</c:v>
                </c:pt>
                <c:pt idx="5">
                  <c:v>25</c:v>
                </c:pt>
                <c:pt idx="6">
                  <c:v>19</c:v>
                </c:pt>
                <c:pt idx="7">
                  <c:v>23</c:v>
                </c:pt>
                <c:pt idx="8">
                  <c:v>24</c:v>
                </c:pt>
                <c:pt idx="9">
                  <c:v>18</c:v>
                </c:pt>
                <c:pt idx="10">
                  <c:v>14</c:v>
                </c:pt>
                <c:pt idx="11">
                  <c:v>14</c:v>
                </c:pt>
                <c:pt idx="12">
                  <c:v>20</c:v>
                </c:pt>
                <c:pt idx="13">
                  <c:v>18</c:v>
                </c:pt>
                <c:pt idx="14">
                  <c:v>4</c:v>
                </c:pt>
                <c:pt idx="15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08-4EEA-956A-0A69DEECC0AD}"/>
            </c:ext>
          </c:extLst>
        </c:ser>
        <c:ser>
          <c:idx val="1"/>
          <c:order val="1"/>
          <c:tx>
            <c:strRef>
              <c:f>'3 гр'!$AL$50</c:f>
              <c:strCache>
                <c:ptCount val="1"/>
                <c:pt idx="0">
                  <c:v>не нуждаюсь в настоящее время</c:v>
                </c:pt>
              </c:strCache>
            </c:strRef>
          </c:tx>
          <c:invertIfNegative val="0"/>
          <c:cat>
            <c:strRef>
              <c:f>'3 гр'!$AL$1:$BA$1</c:f>
              <c:strCache>
                <c:ptCount val="16"/>
                <c:pt idx="0">
                  <c:v> 3.1. знание и понимание преподаваемой предметной области</c:v>
                </c:pt>
                <c:pt idx="1">
                  <c:v>3.2. знание теории и методики обучения предмету</c:v>
                </c:pt>
                <c:pt idx="2">
                  <c:v> 3.3. знание планируемых результатов обучения</c:v>
                </c:pt>
                <c:pt idx="3">
                  <c:v> 3.4. практики достижения планируемых результатов по предмету</c:v>
                </c:pt>
                <c:pt idx="4">
                  <c:v> 3.5. практики оценки достижений учащихся по предмету</c:v>
                </c:pt>
                <c:pt idx="5">
                  <c:v> 3.6. анализ и интерпретация результатов диагностики и мониторинга</c:v>
                </c:pt>
                <c:pt idx="6">
                  <c:v> 3.7. практики развития функциональной (естественнонаучной) грамотности обучающихся</c:v>
                </c:pt>
                <c:pt idx="7">
                  <c:v> 3.8. практики развития функциональной (читательской)  грамотности</c:v>
                </c:pt>
                <c:pt idx="8">
                  <c:v> 3.9. использование новых приемов и способов обучения и взаимодействия с обучающимися</c:v>
                </c:pt>
                <c:pt idx="9">
                  <c:v> 3.10. использование в преподавании ИКТ, повышение цифровой грамотности</c:v>
                </c:pt>
                <c:pt idx="10">
                  <c:v>3.11. управление поведением учащихся</c:v>
                </c:pt>
                <c:pt idx="11">
                  <c:v>3.12. управление школой</c:v>
                </c:pt>
                <c:pt idx="12">
                  <c:v> 3.13. подходы к индивидуализации обучения</c:v>
                </c:pt>
                <c:pt idx="13">
                  <c:v> 3.14. обучение детей со специальными образовательными нуждами</c:v>
                </c:pt>
                <c:pt idx="14">
                  <c:v> 3.15. обучение детей мигрантов или детей,  плохо владеющих русским языком</c:v>
                </c:pt>
                <c:pt idx="15">
                  <c:v> 3.16. исследовательская и проектная деятельность</c:v>
                </c:pt>
              </c:strCache>
            </c:strRef>
          </c:cat>
          <c:val>
            <c:numRef>
              <c:f>'3 гр'!$AL$46:$BA$46</c:f>
              <c:numCache>
                <c:formatCode>General</c:formatCode>
                <c:ptCount val="16"/>
                <c:pt idx="0">
                  <c:v>11</c:v>
                </c:pt>
                <c:pt idx="1">
                  <c:v>7</c:v>
                </c:pt>
                <c:pt idx="2">
                  <c:v>6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6</c:v>
                </c:pt>
                <c:pt idx="7">
                  <c:v>3</c:v>
                </c:pt>
                <c:pt idx="8">
                  <c:v>2</c:v>
                </c:pt>
                <c:pt idx="9">
                  <c:v>6</c:v>
                </c:pt>
                <c:pt idx="10">
                  <c:v>13</c:v>
                </c:pt>
                <c:pt idx="11">
                  <c:v>19</c:v>
                </c:pt>
                <c:pt idx="12">
                  <c:v>6</c:v>
                </c:pt>
                <c:pt idx="13">
                  <c:v>6</c:v>
                </c:pt>
                <c:pt idx="14">
                  <c:v>24</c:v>
                </c:pt>
                <c:pt idx="15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008-4EEA-956A-0A69DEECC0AD}"/>
            </c:ext>
          </c:extLst>
        </c:ser>
        <c:ser>
          <c:idx val="2"/>
          <c:order val="2"/>
          <c:tx>
            <c:strRef>
              <c:f>'3 гр'!$AL$51</c:f>
              <c:strCache>
                <c:ptCount val="1"/>
                <c:pt idx="0">
                  <c:v>нуждаюсь в низкой степени</c:v>
                </c:pt>
              </c:strCache>
            </c:strRef>
          </c:tx>
          <c:invertIfNegative val="0"/>
          <c:cat>
            <c:strRef>
              <c:f>'3 гр'!$AL$1:$BA$1</c:f>
              <c:strCache>
                <c:ptCount val="16"/>
                <c:pt idx="0">
                  <c:v> 3.1. знание и понимание преподаваемой предметной области</c:v>
                </c:pt>
                <c:pt idx="1">
                  <c:v>3.2. знание теории и методики обучения предмету</c:v>
                </c:pt>
                <c:pt idx="2">
                  <c:v> 3.3. знание планируемых результатов обучения</c:v>
                </c:pt>
                <c:pt idx="3">
                  <c:v> 3.4. практики достижения планируемых результатов по предмету</c:v>
                </c:pt>
                <c:pt idx="4">
                  <c:v> 3.5. практики оценки достижений учащихся по предмету</c:v>
                </c:pt>
                <c:pt idx="5">
                  <c:v> 3.6. анализ и интерпретация результатов диагностики и мониторинга</c:v>
                </c:pt>
                <c:pt idx="6">
                  <c:v> 3.7. практики развития функциональной (естественнонаучной) грамотности обучающихся</c:v>
                </c:pt>
                <c:pt idx="7">
                  <c:v> 3.8. практики развития функциональной (читательской)  грамотности</c:v>
                </c:pt>
                <c:pt idx="8">
                  <c:v> 3.9. использование новых приемов и способов обучения и взаимодействия с обучающимися</c:v>
                </c:pt>
                <c:pt idx="9">
                  <c:v> 3.10. использование в преподавании ИКТ, повышение цифровой грамотности</c:v>
                </c:pt>
                <c:pt idx="10">
                  <c:v>3.11. управление поведением учащихся</c:v>
                </c:pt>
                <c:pt idx="11">
                  <c:v>3.12. управление школой</c:v>
                </c:pt>
                <c:pt idx="12">
                  <c:v> 3.13. подходы к индивидуализации обучения</c:v>
                </c:pt>
                <c:pt idx="13">
                  <c:v> 3.14. обучение детей со специальными образовательными нуждами</c:v>
                </c:pt>
                <c:pt idx="14">
                  <c:v> 3.15. обучение детей мигрантов или детей,  плохо владеющих русским языком</c:v>
                </c:pt>
                <c:pt idx="15">
                  <c:v> 3.16. исследовательская и проектная деятельность</c:v>
                </c:pt>
              </c:strCache>
            </c:strRef>
          </c:cat>
          <c:val>
            <c:numRef>
              <c:f>'3 гр'!$AL$47:$BA$47</c:f>
              <c:numCache>
                <c:formatCode>General</c:formatCode>
                <c:ptCount val="16"/>
                <c:pt idx="0">
                  <c:v>12</c:v>
                </c:pt>
                <c:pt idx="1">
                  <c:v>14</c:v>
                </c:pt>
                <c:pt idx="2">
                  <c:v>21</c:v>
                </c:pt>
                <c:pt idx="3">
                  <c:v>16</c:v>
                </c:pt>
                <c:pt idx="4">
                  <c:v>16</c:v>
                </c:pt>
                <c:pt idx="5">
                  <c:v>12</c:v>
                </c:pt>
                <c:pt idx="6">
                  <c:v>13</c:v>
                </c:pt>
                <c:pt idx="7">
                  <c:v>13</c:v>
                </c:pt>
                <c:pt idx="8">
                  <c:v>9</c:v>
                </c:pt>
                <c:pt idx="9">
                  <c:v>16</c:v>
                </c:pt>
                <c:pt idx="10">
                  <c:v>13</c:v>
                </c:pt>
                <c:pt idx="11">
                  <c:v>8</c:v>
                </c:pt>
                <c:pt idx="12">
                  <c:v>17</c:v>
                </c:pt>
                <c:pt idx="13">
                  <c:v>15</c:v>
                </c:pt>
                <c:pt idx="14">
                  <c:v>5</c:v>
                </c:pt>
                <c:pt idx="15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008-4EEA-956A-0A69DEECC0AD}"/>
            </c:ext>
          </c:extLst>
        </c:ser>
        <c:ser>
          <c:idx val="3"/>
          <c:order val="3"/>
          <c:tx>
            <c:strRef>
              <c:f>'3 гр'!$AL$52</c:f>
              <c:strCache>
                <c:ptCount val="1"/>
                <c:pt idx="0">
                  <c:v>нуждаюсь в высокой степени</c:v>
                </c:pt>
              </c:strCache>
            </c:strRef>
          </c:tx>
          <c:invertIfNegative val="0"/>
          <c:cat>
            <c:strRef>
              <c:f>'3 гр'!$AL$1:$BA$1</c:f>
              <c:strCache>
                <c:ptCount val="16"/>
                <c:pt idx="0">
                  <c:v> 3.1. знание и понимание преподаваемой предметной области</c:v>
                </c:pt>
                <c:pt idx="1">
                  <c:v>3.2. знание теории и методики обучения предмету</c:v>
                </c:pt>
                <c:pt idx="2">
                  <c:v> 3.3. знание планируемых результатов обучения</c:v>
                </c:pt>
                <c:pt idx="3">
                  <c:v> 3.4. практики достижения планируемых результатов по предмету</c:v>
                </c:pt>
                <c:pt idx="4">
                  <c:v> 3.5. практики оценки достижений учащихся по предмету</c:v>
                </c:pt>
                <c:pt idx="5">
                  <c:v> 3.6. анализ и интерпретация результатов диагностики и мониторинга</c:v>
                </c:pt>
                <c:pt idx="6">
                  <c:v> 3.7. практики развития функциональной (естественнонаучной) грамотности обучающихся</c:v>
                </c:pt>
                <c:pt idx="7">
                  <c:v> 3.8. практики развития функциональной (читательской)  грамотности</c:v>
                </c:pt>
                <c:pt idx="8">
                  <c:v> 3.9. использование новых приемов и способов обучения и взаимодействия с обучающимися</c:v>
                </c:pt>
                <c:pt idx="9">
                  <c:v> 3.10. использование в преподавании ИКТ, повышение цифровой грамотности</c:v>
                </c:pt>
                <c:pt idx="10">
                  <c:v>3.11. управление поведением учащихся</c:v>
                </c:pt>
                <c:pt idx="11">
                  <c:v>3.12. управление школой</c:v>
                </c:pt>
                <c:pt idx="12">
                  <c:v> 3.13. подходы к индивидуализации обучения</c:v>
                </c:pt>
                <c:pt idx="13">
                  <c:v> 3.14. обучение детей со специальными образовательными нуждами</c:v>
                </c:pt>
                <c:pt idx="14">
                  <c:v> 3.15. обучение детей мигрантов или детей,  плохо владеющих русским языком</c:v>
                </c:pt>
                <c:pt idx="15">
                  <c:v> 3.16. исследовательская и проектная деятельность</c:v>
                </c:pt>
              </c:strCache>
            </c:strRef>
          </c:cat>
          <c:val>
            <c:numRef>
              <c:f>'3 гр'!$AL$48:$BA$48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3</c:v>
                </c:pt>
                <c:pt idx="6">
                  <c:v>5</c:v>
                </c:pt>
                <c:pt idx="7">
                  <c:v>4</c:v>
                </c:pt>
                <c:pt idx="8">
                  <c:v>8</c:v>
                </c:pt>
                <c:pt idx="9">
                  <c:v>3</c:v>
                </c:pt>
                <c:pt idx="10">
                  <c:v>3</c:v>
                </c:pt>
                <c:pt idx="11">
                  <c:v>2</c:v>
                </c:pt>
                <c:pt idx="12">
                  <c:v>0</c:v>
                </c:pt>
                <c:pt idx="13">
                  <c:v>4</c:v>
                </c:pt>
                <c:pt idx="14">
                  <c:v>10</c:v>
                </c:pt>
                <c:pt idx="1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008-4EEA-956A-0A69DEECC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724928"/>
        <c:axId val="79726464"/>
      </c:barChart>
      <c:catAx>
        <c:axId val="797249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9726464"/>
        <c:crosses val="autoZero"/>
        <c:auto val="1"/>
        <c:lblAlgn val="ctr"/>
        <c:lblOffset val="100"/>
        <c:noMultiLvlLbl val="0"/>
      </c:catAx>
      <c:valAx>
        <c:axId val="7972646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79724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490001640419943"/>
          <c:y val="0.21761699888520292"/>
          <c:w val="0.14884998359580054"/>
          <c:h val="0.6611512599231279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650336286089239"/>
          <c:y val="2.3560840769530453E-2"/>
          <c:w val="0.47959719488188979"/>
          <c:h val="0.9068685669375797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'3 гр'!$BB$50</c:f>
              <c:strCache>
                <c:ptCount val="1"/>
                <c:pt idx="0">
                  <c:v>необходимы умения</c:v>
                </c:pt>
              </c:strCache>
            </c:strRef>
          </c:tx>
          <c:invertIfNegative val="0"/>
          <c:cat>
            <c:strRef>
              <c:f>'3 гр'!$BB$1:$BK$1</c:f>
              <c:strCache>
                <c:ptCount val="10"/>
                <c:pt idx="0">
                  <c:v> 4.1. повышение уровня учебной мотивации обучающегося</c:v>
                </c:pt>
                <c:pt idx="1">
                  <c:v>4.2. повышение уровня предметных результатов обучающихся</c:v>
                </c:pt>
                <c:pt idx="2">
                  <c:v>4.3. повышение уровня метапредметных результатов обучающихся</c:v>
                </c:pt>
                <c:pt idx="3">
                  <c:v> 4.4. развитие познавательных процессов, интеллектуальных возможностей обучающихся</c:v>
                </c:pt>
                <c:pt idx="4">
                  <c:v>4.5. формирование навыков саморегуляции и самообладания у обучающихся, управление эмоциональным состоянием обучающихся</c:v>
                </c:pt>
                <c:pt idx="5">
                  <c:v> 4.6. предотвращение и разрешение конфликтов между обучающимися</c:v>
                </c:pt>
                <c:pt idx="6">
                  <c:v> 4.7. учет возрастных психологических особенностей в учебном процессе</c:v>
                </c:pt>
                <c:pt idx="7">
                  <c:v> 4.8. диагностика причин нарушений поведения и трудностей в обучении</c:v>
                </c:pt>
                <c:pt idx="8">
                  <c:v> 4.9. обучение детей со специальными образовательными нуждами</c:v>
                </c:pt>
                <c:pt idx="9">
                  <c:v> 4.10. проектирование ИОМ, ИОТ, программы,  уч. плана в соотв. с потребностями и возможностями обуч-ся</c:v>
                </c:pt>
              </c:strCache>
            </c:strRef>
          </c:cat>
          <c:val>
            <c:numRef>
              <c:f>'3 гр'!$BB$45:$BK$45</c:f>
              <c:numCache>
                <c:formatCode>General</c:formatCode>
                <c:ptCount val="10"/>
                <c:pt idx="0">
                  <c:v>15</c:v>
                </c:pt>
                <c:pt idx="1">
                  <c:v>17</c:v>
                </c:pt>
                <c:pt idx="2">
                  <c:v>20</c:v>
                </c:pt>
                <c:pt idx="3">
                  <c:v>18</c:v>
                </c:pt>
                <c:pt idx="4">
                  <c:v>12</c:v>
                </c:pt>
                <c:pt idx="5">
                  <c:v>13</c:v>
                </c:pt>
                <c:pt idx="6">
                  <c:v>10</c:v>
                </c:pt>
                <c:pt idx="7">
                  <c:v>12</c:v>
                </c:pt>
                <c:pt idx="8">
                  <c:v>14</c:v>
                </c:pt>
                <c:pt idx="9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2A-4446-A261-75F052F45068}"/>
            </c:ext>
          </c:extLst>
        </c:ser>
        <c:ser>
          <c:idx val="1"/>
          <c:order val="1"/>
          <c:tx>
            <c:strRef>
              <c:f>'3 гр'!$BB$51</c:f>
              <c:strCache>
                <c:ptCount val="1"/>
                <c:pt idx="0">
                  <c:v>необходимы знания</c:v>
                </c:pt>
              </c:strCache>
            </c:strRef>
          </c:tx>
          <c:invertIfNegative val="0"/>
          <c:cat>
            <c:strRef>
              <c:f>'3 гр'!$BB$1:$BK$1</c:f>
              <c:strCache>
                <c:ptCount val="10"/>
                <c:pt idx="0">
                  <c:v> 4.1. повышение уровня учебной мотивации обучающегося</c:v>
                </c:pt>
                <c:pt idx="1">
                  <c:v>4.2. повышение уровня предметных результатов обучающихся</c:v>
                </c:pt>
                <c:pt idx="2">
                  <c:v>4.3. повышение уровня метапредметных результатов обучающихся</c:v>
                </c:pt>
                <c:pt idx="3">
                  <c:v> 4.4. развитие познавательных процессов, интеллектуальных возможностей обучающихся</c:v>
                </c:pt>
                <c:pt idx="4">
                  <c:v>4.5. формирование навыков саморегуляции и самообладания у обучающихся, управление эмоциональным состоянием обучающихся</c:v>
                </c:pt>
                <c:pt idx="5">
                  <c:v> 4.6. предотвращение и разрешение конфликтов между обучающимися</c:v>
                </c:pt>
                <c:pt idx="6">
                  <c:v> 4.7. учет возрастных психологических особенностей в учебном процессе</c:v>
                </c:pt>
                <c:pt idx="7">
                  <c:v> 4.8. диагностика причин нарушений поведения и трудностей в обучении</c:v>
                </c:pt>
                <c:pt idx="8">
                  <c:v> 4.9. обучение детей со специальными образовательными нуждами</c:v>
                </c:pt>
                <c:pt idx="9">
                  <c:v> 4.10. проектирование ИОМ, ИОТ, программы,  уч. плана в соотв. с потребностями и возможностями обуч-ся</c:v>
                </c:pt>
              </c:strCache>
            </c:strRef>
          </c:cat>
          <c:val>
            <c:numRef>
              <c:f>'3 гр'!$BB$46:$BK$46</c:f>
              <c:numCache>
                <c:formatCode>General</c:formatCode>
                <c:ptCount val="10"/>
                <c:pt idx="0">
                  <c:v>11</c:v>
                </c:pt>
                <c:pt idx="1">
                  <c:v>9</c:v>
                </c:pt>
                <c:pt idx="2">
                  <c:v>9</c:v>
                </c:pt>
                <c:pt idx="3">
                  <c:v>12</c:v>
                </c:pt>
                <c:pt idx="4">
                  <c:v>13</c:v>
                </c:pt>
                <c:pt idx="5">
                  <c:v>8</c:v>
                </c:pt>
                <c:pt idx="6">
                  <c:v>6</c:v>
                </c:pt>
                <c:pt idx="7">
                  <c:v>11</c:v>
                </c:pt>
                <c:pt idx="8">
                  <c:v>13</c:v>
                </c:pt>
                <c:pt idx="9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2A-4446-A261-75F052F45068}"/>
            </c:ext>
          </c:extLst>
        </c:ser>
        <c:ser>
          <c:idx val="2"/>
          <c:order val="2"/>
          <c:tx>
            <c:strRef>
              <c:f>'3 гр'!$BB$52</c:f>
              <c:strCache>
                <c:ptCount val="1"/>
                <c:pt idx="0">
                  <c:v>нет необходимости, успешно решаю эту задачу</c:v>
                </c:pt>
              </c:strCache>
            </c:strRef>
          </c:tx>
          <c:invertIfNegative val="0"/>
          <c:cat>
            <c:strRef>
              <c:f>'3 гр'!$BB$1:$BK$1</c:f>
              <c:strCache>
                <c:ptCount val="10"/>
                <c:pt idx="0">
                  <c:v> 4.1. повышение уровня учебной мотивации обучающегося</c:v>
                </c:pt>
                <c:pt idx="1">
                  <c:v>4.2. повышение уровня предметных результатов обучающихся</c:v>
                </c:pt>
                <c:pt idx="2">
                  <c:v>4.3. повышение уровня метапредметных результатов обучающихся</c:v>
                </c:pt>
                <c:pt idx="3">
                  <c:v> 4.4. развитие познавательных процессов, интеллектуальных возможностей обучающихся</c:v>
                </c:pt>
                <c:pt idx="4">
                  <c:v>4.5. формирование навыков саморегуляции и самообладания у обучающихся, управление эмоциональным состоянием обучающихся</c:v>
                </c:pt>
                <c:pt idx="5">
                  <c:v> 4.6. предотвращение и разрешение конфликтов между обучающимися</c:v>
                </c:pt>
                <c:pt idx="6">
                  <c:v> 4.7. учет возрастных психологических особенностей в учебном процессе</c:v>
                </c:pt>
                <c:pt idx="7">
                  <c:v> 4.8. диагностика причин нарушений поведения и трудностей в обучении</c:v>
                </c:pt>
                <c:pt idx="8">
                  <c:v> 4.9. обучение детей со специальными образовательными нуждами</c:v>
                </c:pt>
                <c:pt idx="9">
                  <c:v> 4.10. проектирование ИОМ, ИОТ, программы,  уч. плана в соотв. с потребностями и возможностями обуч-ся</c:v>
                </c:pt>
              </c:strCache>
            </c:strRef>
          </c:cat>
          <c:val>
            <c:numRef>
              <c:f>'3 гр'!$BB$47:$BK$47</c:f>
              <c:numCache>
                <c:formatCode>General</c:formatCode>
                <c:ptCount val="10"/>
                <c:pt idx="0">
                  <c:v>8</c:v>
                </c:pt>
                <c:pt idx="1">
                  <c:v>11</c:v>
                </c:pt>
                <c:pt idx="2">
                  <c:v>6</c:v>
                </c:pt>
                <c:pt idx="3">
                  <c:v>6</c:v>
                </c:pt>
                <c:pt idx="4">
                  <c:v>10</c:v>
                </c:pt>
                <c:pt idx="5">
                  <c:v>17</c:v>
                </c:pt>
                <c:pt idx="6">
                  <c:v>25</c:v>
                </c:pt>
                <c:pt idx="7">
                  <c:v>13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A2A-4446-A261-75F052F45068}"/>
            </c:ext>
          </c:extLst>
        </c:ser>
        <c:ser>
          <c:idx val="3"/>
          <c:order val="3"/>
          <c:tx>
            <c:strRef>
              <c:f>'3 гр'!$BB$53</c:f>
              <c:strCache>
                <c:ptCount val="1"/>
                <c:pt idx="0">
                  <c:v>большая необходимость в знаниях и умениях</c:v>
                </c:pt>
              </c:strCache>
            </c:strRef>
          </c:tx>
          <c:invertIfNegative val="0"/>
          <c:cat>
            <c:strRef>
              <c:f>'3 гр'!$BB$1:$BK$1</c:f>
              <c:strCache>
                <c:ptCount val="10"/>
                <c:pt idx="0">
                  <c:v> 4.1. повышение уровня учебной мотивации обучающегося</c:v>
                </c:pt>
                <c:pt idx="1">
                  <c:v>4.2. повышение уровня предметных результатов обучающихся</c:v>
                </c:pt>
                <c:pt idx="2">
                  <c:v>4.3. повышение уровня метапредметных результатов обучающихся</c:v>
                </c:pt>
                <c:pt idx="3">
                  <c:v> 4.4. развитие познавательных процессов, интеллектуальных возможностей обучающихся</c:v>
                </c:pt>
                <c:pt idx="4">
                  <c:v>4.5. формирование навыков саморегуляции и самообладания у обучающихся, управление эмоциональным состоянием обучающихся</c:v>
                </c:pt>
                <c:pt idx="5">
                  <c:v> 4.6. предотвращение и разрешение конфликтов между обучающимися</c:v>
                </c:pt>
                <c:pt idx="6">
                  <c:v> 4.7. учет возрастных психологических особенностей в учебном процессе</c:v>
                </c:pt>
                <c:pt idx="7">
                  <c:v> 4.8. диагностика причин нарушений поведения и трудностей в обучении</c:v>
                </c:pt>
                <c:pt idx="8">
                  <c:v> 4.9. обучение детей со специальными образовательными нуждами</c:v>
                </c:pt>
                <c:pt idx="9">
                  <c:v> 4.10. проектирование ИОМ, ИОТ, программы,  уч. плана в соотв. с потребностями и возможностями обуч-ся</c:v>
                </c:pt>
              </c:strCache>
            </c:strRef>
          </c:cat>
          <c:val>
            <c:numRef>
              <c:f>'3 гр'!$BB$48:$BK$48</c:f>
              <c:numCache>
                <c:formatCode>General</c:formatCode>
                <c:ptCount val="10"/>
                <c:pt idx="0">
                  <c:v>9</c:v>
                </c:pt>
                <c:pt idx="1">
                  <c:v>6</c:v>
                </c:pt>
                <c:pt idx="2">
                  <c:v>8</c:v>
                </c:pt>
                <c:pt idx="3">
                  <c:v>7</c:v>
                </c:pt>
                <c:pt idx="4">
                  <c:v>8</c:v>
                </c:pt>
                <c:pt idx="5">
                  <c:v>5</c:v>
                </c:pt>
                <c:pt idx="6">
                  <c:v>2</c:v>
                </c:pt>
                <c:pt idx="7">
                  <c:v>7</c:v>
                </c:pt>
                <c:pt idx="8">
                  <c:v>6</c:v>
                </c:pt>
                <c:pt idx="9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A2A-4446-A261-75F052F450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759616"/>
        <c:axId val="79761408"/>
      </c:barChart>
      <c:catAx>
        <c:axId val="797596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9761408"/>
        <c:crosses val="autoZero"/>
        <c:auto val="1"/>
        <c:lblAlgn val="ctr"/>
        <c:lblOffset val="100"/>
        <c:noMultiLvlLbl val="0"/>
      </c:catAx>
      <c:valAx>
        <c:axId val="7976140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79759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99376640419942"/>
          <c:y val="8.4819532729667635E-2"/>
          <c:w val="0.15975623359580052"/>
          <c:h val="0.6611512599231279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'3 гр'!$BM$50</c:f>
              <c:strCache>
                <c:ptCount val="1"/>
                <c:pt idx="0">
                  <c:v>Ответ выбран</c:v>
                </c:pt>
              </c:strCache>
            </c:strRef>
          </c:tx>
          <c:invertIfNegative val="0"/>
          <c:cat>
            <c:strRef>
              <c:f>'3 гр'!$BM$1:$BU$1</c:f>
              <c:strCache>
                <c:ptCount val="9"/>
                <c:pt idx="0">
                  <c:v> Низкая мотивацию к обучению</c:v>
                </c:pt>
                <c:pt idx="1">
                  <c:v> Недостаточное количество часов по предмету</c:v>
                </c:pt>
                <c:pt idx="2">
                  <c:v> Слабая математическая подготовка обучающихся</c:v>
                </c:pt>
                <c:pt idx="3">
                  <c:v> Недостаточная самоорганизация обучающихся</c:v>
                </c:pt>
                <c:pt idx="4">
                  <c:v> Отсутствие возможности реализации индивидуального подхода</c:v>
                </c:pt>
                <c:pt idx="5">
                  <c:v> Недостаточная материально-техническая оснащенность учреждения</c:v>
                </c:pt>
                <c:pt idx="6">
                  <c:v> Высокая сложность диагностических материалов</c:v>
                </c:pt>
                <c:pt idx="7">
                  <c:v> Высокая вариативность заданий второй части (ОГЭ, ЕГЭ по предмету)</c:v>
                </c:pt>
                <c:pt idx="8">
                  <c:v> Отсутствие адекватных учебников, учебных пособий</c:v>
                </c:pt>
              </c:strCache>
            </c:strRef>
          </c:cat>
          <c:val>
            <c:numRef>
              <c:f>'3 гр'!$BM$45:$BU$45</c:f>
              <c:numCache>
                <c:formatCode>General</c:formatCode>
                <c:ptCount val="9"/>
                <c:pt idx="0">
                  <c:v>42</c:v>
                </c:pt>
                <c:pt idx="1">
                  <c:v>4</c:v>
                </c:pt>
                <c:pt idx="2">
                  <c:v>8</c:v>
                </c:pt>
                <c:pt idx="3">
                  <c:v>36</c:v>
                </c:pt>
                <c:pt idx="4">
                  <c:v>3</c:v>
                </c:pt>
                <c:pt idx="5">
                  <c:v>11</c:v>
                </c:pt>
                <c:pt idx="6">
                  <c:v>6</c:v>
                </c:pt>
                <c:pt idx="7">
                  <c:v>11</c:v>
                </c:pt>
                <c:pt idx="8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F1-40F3-B485-D86E44005D7B}"/>
            </c:ext>
          </c:extLst>
        </c:ser>
        <c:ser>
          <c:idx val="1"/>
          <c:order val="1"/>
          <c:tx>
            <c:strRef>
              <c:f>'3 гр'!$BM$51</c:f>
              <c:strCache>
                <c:ptCount val="1"/>
                <c:pt idx="0">
                  <c:v>Ответ не выбран</c:v>
                </c:pt>
              </c:strCache>
            </c:strRef>
          </c:tx>
          <c:invertIfNegative val="0"/>
          <c:cat>
            <c:strRef>
              <c:f>'3 гр'!$BM$1:$BU$1</c:f>
              <c:strCache>
                <c:ptCount val="9"/>
                <c:pt idx="0">
                  <c:v> Низкая мотивацию к обучению</c:v>
                </c:pt>
                <c:pt idx="1">
                  <c:v> Недостаточное количество часов по предмету</c:v>
                </c:pt>
                <c:pt idx="2">
                  <c:v> Слабая математическая подготовка обучающихся</c:v>
                </c:pt>
                <c:pt idx="3">
                  <c:v> Недостаточная самоорганизация обучающихся</c:v>
                </c:pt>
                <c:pt idx="4">
                  <c:v> Отсутствие возможности реализации индивидуального подхода</c:v>
                </c:pt>
                <c:pt idx="5">
                  <c:v> Недостаточная материально-техническая оснащенность учреждения</c:v>
                </c:pt>
                <c:pt idx="6">
                  <c:v> Высокая сложность диагностических материалов</c:v>
                </c:pt>
                <c:pt idx="7">
                  <c:v> Высокая вариативность заданий второй части (ОГЭ, ЕГЭ по предмету)</c:v>
                </c:pt>
                <c:pt idx="8">
                  <c:v> Отсутствие адекватных учебников, учебных пособий</c:v>
                </c:pt>
              </c:strCache>
            </c:strRef>
          </c:cat>
          <c:val>
            <c:numRef>
              <c:f>'3 гр'!$BM$46:$BU$46</c:f>
              <c:numCache>
                <c:formatCode>General</c:formatCode>
                <c:ptCount val="9"/>
                <c:pt idx="0">
                  <c:v>1</c:v>
                </c:pt>
                <c:pt idx="1">
                  <c:v>39</c:v>
                </c:pt>
                <c:pt idx="2">
                  <c:v>35</c:v>
                </c:pt>
                <c:pt idx="3">
                  <c:v>7</c:v>
                </c:pt>
                <c:pt idx="4">
                  <c:v>40</c:v>
                </c:pt>
                <c:pt idx="5">
                  <c:v>32</c:v>
                </c:pt>
                <c:pt idx="6">
                  <c:v>37</c:v>
                </c:pt>
                <c:pt idx="7">
                  <c:v>32</c:v>
                </c:pt>
                <c:pt idx="8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0F1-40F3-B485-D86E44005D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796096"/>
        <c:axId val="79797632"/>
      </c:barChart>
      <c:catAx>
        <c:axId val="797960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9797632"/>
        <c:crosses val="autoZero"/>
        <c:auto val="1"/>
        <c:lblAlgn val="ctr"/>
        <c:lblOffset val="100"/>
        <c:noMultiLvlLbl val="0"/>
      </c:catAx>
      <c:valAx>
        <c:axId val="7979763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797960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'3 гр'!$BM$50</c:f>
              <c:strCache>
                <c:ptCount val="1"/>
                <c:pt idx="0">
                  <c:v>Ответ выбран</c:v>
                </c:pt>
              </c:strCache>
            </c:strRef>
          </c:tx>
          <c:invertIfNegative val="0"/>
          <c:cat>
            <c:strRef>
              <c:f>'3 гр'!$BV$1:$CE$1</c:f>
              <c:strCache>
                <c:ptCount val="10"/>
                <c:pt idx="0">
                  <c:v> Теоретическое обсуждение наиболее трудных для понимания и объяснения процессов и явлений</c:v>
                </c:pt>
                <c:pt idx="1">
                  <c:v>Методику изучения отдельных тем курса предмета</c:v>
                </c:pt>
                <c:pt idx="2">
                  <c:v> Теоретическое обсуждение наиболее трудных для понимания и объяснения процессов и явлений</c:v>
                </c:pt>
                <c:pt idx="3">
                  <c:v> Методику изучения отдельных тем курса предмета</c:v>
                </c:pt>
                <c:pt idx="4">
                  <c:v> Алгоритмы решения задач повышенной сложности по предмету</c:v>
                </c:pt>
                <c:pt idx="5">
                  <c:v> Методику обучения решению задач по предмету</c:v>
                </c:pt>
                <c:pt idx="6">
                  <c:v> Другое</c:v>
                </c:pt>
                <c:pt idx="7">
                  <c:v>6.1. Если Вы выбрали Вариант «Другое» в вопросе № 7, укажите, что именно</c:v>
                </c:pt>
                <c:pt idx="8">
                  <c:v>да</c:v>
                </c:pt>
                <c:pt idx="9">
                  <c:v>нет </c:v>
                </c:pt>
              </c:strCache>
            </c:strRef>
          </c:cat>
          <c:val>
            <c:numRef>
              <c:f>'3 гр'!$BV$45:$CE$45</c:f>
              <c:numCache>
                <c:formatCode>General</c:formatCode>
                <c:ptCount val="10"/>
                <c:pt idx="0">
                  <c:v>30</c:v>
                </c:pt>
                <c:pt idx="1">
                  <c:v>13</c:v>
                </c:pt>
                <c:pt idx="2">
                  <c:v>28</c:v>
                </c:pt>
                <c:pt idx="3">
                  <c:v>17</c:v>
                </c:pt>
                <c:pt idx="4">
                  <c:v>5</c:v>
                </c:pt>
                <c:pt idx="5">
                  <c:v>5</c:v>
                </c:pt>
                <c:pt idx="8">
                  <c:v>39</c:v>
                </c:pt>
                <c:pt idx="9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F5-44E1-BA6D-3E6344C64CC3}"/>
            </c:ext>
          </c:extLst>
        </c:ser>
        <c:ser>
          <c:idx val="1"/>
          <c:order val="1"/>
          <c:tx>
            <c:strRef>
              <c:f>'3 гр'!$BM$51</c:f>
              <c:strCache>
                <c:ptCount val="1"/>
                <c:pt idx="0">
                  <c:v>Ответ не выбран</c:v>
                </c:pt>
              </c:strCache>
            </c:strRef>
          </c:tx>
          <c:invertIfNegative val="0"/>
          <c:cat>
            <c:strRef>
              <c:f>'3 гр'!$BV$1:$CE$1</c:f>
              <c:strCache>
                <c:ptCount val="10"/>
                <c:pt idx="0">
                  <c:v> Теоретическое обсуждение наиболее трудных для понимания и объяснения процессов и явлений</c:v>
                </c:pt>
                <c:pt idx="1">
                  <c:v>Методику изучения отдельных тем курса предмета</c:v>
                </c:pt>
                <c:pt idx="2">
                  <c:v> Теоретическое обсуждение наиболее трудных для понимания и объяснения процессов и явлений</c:v>
                </c:pt>
                <c:pt idx="3">
                  <c:v> Методику изучения отдельных тем курса предмета</c:v>
                </c:pt>
                <c:pt idx="4">
                  <c:v> Алгоритмы решения задач повышенной сложности по предмету</c:v>
                </c:pt>
                <c:pt idx="5">
                  <c:v> Методику обучения решению задач по предмету</c:v>
                </c:pt>
                <c:pt idx="6">
                  <c:v> Другое</c:v>
                </c:pt>
                <c:pt idx="7">
                  <c:v>6.1. Если Вы выбрали Вариант «Другое» в вопросе № 7, укажите, что именно</c:v>
                </c:pt>
                <c:pt idx="8">
                  <c:v>да</c:v>
                </c:pt>
                <c:pt idx="9">
                  <c:v>нет </c:v>
                </c:pt>
              </c:strCache>
            </c:strRef>
          </c:cat>
          <c:val>
            <c:numRef>
              <c:f>'3 гр'!$BV$46:$CE$46</c:f>
              <c:numCache>
                <c:formatCode>General</c:formatCode>
                <c:ptCount val="10"/>
                <c:pt idx="0">
                  <c:v>13</c:v>
                </c:pt>
                <c:pt idx="1">
                  <c:v>30</c:v>
                </c:pt>
                <c:pt idx="2">
                  <c:v>15</c:v>
                </c:pt>
                <c:pt idx="3">
                  <c:v>26</c:v>
                </c:pt>
                <c:pt idx="4">
                  <c:v>38</c:v>
                </c:pt>
                <c:pt idx="5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F5-44E1-BA6D-3E6344C64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449408"/>
        <c:axId val="90450944"/>
      </c:barChart>
      <c:catAx>
        <c:axId val="904494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0450944"/>
        <c:crosses val="autoZero"/>
        <c:auto val="1"/>
        <c:lblAlgn val="ctr"/>
        <c:lblOffset val="100"/>
        <c:noMultiLvlLbl val="0"/>
      </c:catAx>
      <c:valAx>
        <c:axId val="9045094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904494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'3 гр'!$CD$1:$CF$1</c:f>
              <c:strCache>
                <c:ptCount val="3"/>
                <c:pt idx="0">
                  <c:v>да</c:v>
                </c:pt>
                <c:pt idx="1">
                  <c:v>нет </c:v>
                </c:pt>
                <c:pt idx="2">
                  <c:v>не могу ответить</c:v>
                </c:pt>
              </c:strCache>
            </c:strRef>
          </c:cat>
          <c:val>
            <c:numRef>
              <c:f>'3 гр'!$CD$45:$CF$45</c:f>
              <c:numCache>
                <c:formatCode>General</c:formatCode>
                <c:ptCount val="3"/>
                <c:pt idx="0">
                  <c:v>39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4C-4792-8975-FE3347EE6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 sz="2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'3 гр'!$CG$1:$CI$1</c:f>
              <c:strCache>
                <c:ptCount val="3"/>
                <c:pt idx="0">
                  <c:v>да</c:v>
                </c:pt>
                <c:pt idx="1">
                  <c:v>нет </c:v>
                </c:pt>
                <c:pt idx="2">
                  <c:v>не могу ответить</c:v>
                </c:pt>
              </c:strCache>
            </c:strRef>
          </c:cat>
          <c:val>
            <c:numRef>
              <c:f>'3 гр'!$CG$45:$CI$45</c:f>
              <c:numCache>
                <c:formatCode>General</c:formatCode>
                <c:ptCount val="3"/>
                <c:pt idx="0">
                  <c:v>40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3C-4CB0-B15E-D7BDB77539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 sz="3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'3 гр'!$CM$1:$CP$1</c:f>
              <c:strCache>
                <c:ptCount val="4"/>
                <c:pt idx="0">
                  <c:v>1 раз в год</c:v>
                </c:pt>
                <c:pt idx="1">
                  <c:v> 1 раз в четверть</c:v>
                </c:pt>
                <c:pt idx="2">
                  <c:v> 1 раз в полугодие</c:v>
                </c:pt>
                <c:pt idx="3">
                  <c:v> другое</c:v>
                </c:pt>
              </c:strCache>
            </c:strRef>
          </c:cat>
          <c:val>
            <c:numRef>
              <c:f>'3 гр'!$CM$45:$CP$45</c:f>
              <c:numCache>
                <c:formatCode>General</c:formatCode>
                <c:ptCount val="4"/>
                <c:pt idx="0">
                  <c:v>4</c:v>
                </c:pt>
                <c:pt idx="1">
                  <c:v>24</c:v>
                </c:pt>
                <c:pt idx="2">
                  <c:v>13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65-44E2-B9F3-79E061996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 sz="3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7D2A2-CF5F-4E2F-A2C7-75108D42F18C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F0915-2E87-4BCC-9E57-DAF740CD5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42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9C8F0-A855-425F-9B68-94EAD3EF2AB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009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9C8F0-A855-425F-9B68-94EAD3EF2AB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029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9C8F0-A855-425F-9B68-94EAD3EF2AB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11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88F86E9-370D-4951-B364-1D15CA2F81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293096"/>
            <a:ext cx="8534400" cy="18722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623392" y="2358007"/>
            <a:ext cx="10945216" cy="174403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2" name="Дата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5F37FA-8518-4AE6-B463-18B8F8B8392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052736"/>
            <a:ext cx="10945216" cy="1152128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84929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04864"/>
            <a:ext cx="5384800" cy="3921305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204864"/>
            <a:ext cx="5384800" cy="3921305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3" y="764707"/>
            <a:ext cx="11041227" cy="107099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396" y="1916836"/>
            <a:ext cx="5386917" cy="56775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4" y="2564908"/>
            <a:ext cx="5386917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022" y="1916836"/>
            <a:ext cx="5389033" cy="56775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7" y="2564908"/>
            <a:ext cx="5389033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447" y="1042813"/>
            <a:ext cx="10561173" cy="946027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42" y="2060848"/>
            <a:ext cx="6815668" cy="4065319"/>
          </a:xfrm>
        </p:spPr>
        <p:txBody>
          <a:bodyPr/>
          <a:lstStyle>
            <a:lvl1pPr>
              <a:defRPr sz="32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0" y="2060848"/>
            <a:ext cx="4011084" cy="4065321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flipV="1">
            <a:off x="0" y="908721"/>
            <a:ext cx="12192000" cy="1008112"/>
          </a:xfrm>
          <a:prstGeom prst="rect">
            <a:avLst/>
          </a:prstGeom>
          <a:noFill/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1052741"/>
            <a:ext cx="7315200" cy="3674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BDAB1D4-9D11-4A0A-803F-BD2443E7A85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7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989856"/>
            <a:ext cx="109452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2276872"/>
            <a:ext cx="10972800" cy="3849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DE7C0-4C83-4F55-B80D-765FCA0C860E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F37FA-8518-4AE6-B463-18B8F8B839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EDED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4D485B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D48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8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D48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D48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2384549"/>
            <a:ext cx="9997440" cy="863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/>
            </a:r>
            <a:br>
              <a:rPr lang="ru-RU" sz="4400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</a:br>
            <a:r>
              <a:rPr lang="ru-RU" sz="3600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Сетевая рабочая группа</a:t>
            </a:r>
            <a:r>
              <a:rPr lang="ru-RU" sz="4400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:</a:t>
            </a:r>
            <a:br>
              <a:rPr lang="ru-RU" sz="4400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</a:br>
            <a:r>
              <a:rPr lang="ru-RU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«</a:t>
            </a:r>
            <a:r>
              <a:rPr lang="ru-RU" b="1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Функциональная </a:t>
            </a:r>
            <a:r>
              <a:rPr lang="ru-RU" b="1" dirty="0" smtClean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грамотность </a:t>
            </a:r>
            <a:r>
              <a:rPr lang="ru-RU" dirty="0" smtClean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как условие качества образования» </a:t>
            </a:r>
            <a:endParaRPr lang="ru-RU" dirty="0">
              <a:solidFill>
                <a:schemeClr val="bg1"/>
              </a:solidFill>
              <a:latin typeface="Golos Text DemiBold" panose="020B0703020202020204" pitchFamily="34" charset="-52"/>
              <a:cs typeface="Golos Text DemiBold" panose="020B0703020202020204" pitchFamily="34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76120" y="4797152"/>
            <a:ext cx="3886200" cy="1115811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ru-RU" sz="2000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Научный консультант:</a:t>
            </a:r>
          </a:p>
          <a:p>
            <a:pPr algn="l">
              <a:lnSpc>
                <a:spcPct val="120000"/>
              </a:lnSpc>
            </a:pPr>
            <a:r>
              <a:rPr lang="ru-RU" sz="2000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Власова Ирина Николаевна,</a:t>
            </a:r>
            <a:br>
              <a:rPr lang="ru-RU" sz="2000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</a:br>
            <a:r>
              <a:rPr lang="ru-RU" sz="2000" dirty="0" err="1" smtClean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канд.пед.наук</a:t>
            </a:r>
            <a:r>
              <a:rPr lang="ru-RU" sz="2000" dirty="0" smtClean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, доцент</a:t>
            </a:r>
            <a:r>
              <a:rPr lang="ru-RU" sz="2000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</a:br>
            <a:endParaRPr lang="ru-RU" sz="2000" dirty="0">
              <a:solidFill>
                <a:schemeClr val="bg1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AEEAEE8-8C93-4812-8E62-596F93B05038}"/>
              </a:ext>
            </a:extLst>
          </p:cNvPr>
          <p:cNvSpPr txBox="1"/>
          <p:nvPr/>
        </p:nvSpPr>
        <p:spPr>
          <a:xfrm>
            <a:off x="3572759" y="464379"/>
            <a:ext cx="7616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Golos Text DemiBold" panose="020B0703020202020204" pitchFamily="34" charset="-52"/>
                <a:ea typeface="+mj-ea"/>
              </a:rPr>
              <a:t>Университетский округ ПГГПУ - 2024</a:t>
            </a:r>
          </a:p>
        </p:txBody>
      </p:sp>
    </p:spTree>
    <p:extLst>
      <p:ext uri="{BB962C8B-B14F-4D97-AF65-F5344CB8AC3E}">
        <p14:creationId xmlns:p14="http://schemas.microsoft.com/office/powerpoint/2010/main" val="1701272751"/>
      </p:ext>
    </p:extLst>
  </p:cSld>
  <p:clrMapOvr>
    <a:masterClrMapping/>
  </p:clrMapOvr>
  <p:transition spd="med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480" y="214290"/>
            <a:ext cx="8953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8. Знакомы ли Вы с положением о формах, порядке, периодичности текущего контроля и промежуточной аттестации в Вашей школе? (В среднем по группе )</a:t>
            </a:r>
          </a:p>
          <a:p>
            <a:endParaRPr lang="ru-RU" b="1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000108"/>
          <a:ext cx="12192000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66646" y="1214422"/>
            <a:ext cx="1181104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Качество знаний,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обученность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 предмету.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Оценка уровня достижения предметных результатов,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метапредметных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результатов;оценка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уровня профессионального мастерства учителя; результаты олимпиад и конкурсов, ГИА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метапредметные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динамика развития ребенка, смысловое чтение, вычислительные навыки, сдача нормативов, степень адаптации, успеваемость, качество, предметные,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метапредметные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личностные результаты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ВПР. контр работы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Текущая успеваемость, входная диагностика, промежуточная аттестация, итоговые оценки за четверть, итоговые годовые оценки, контрольные работы.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Текущая успеваемость, промежуточная успеваемость по итогам года, результат внешнего мониторинга, входная диагностика.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успеваемость, качество  успеваемости  по предмету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личностные,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метапредметные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предметные результаты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Итоги четверти, итоги года, ВПР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Успеваемость, качество обучения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24166" y="428604"/>
            <a:ext cx="5812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9.1. Виды контроля в 1-4 классах: (В среднем по группе)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24166" y="428604"/>
            <a:ext cx="5929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9.2. Виды контроля в 5-9 классах: (В среднем по группе)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9522" y="1071546"/>
            <a:ext cx="118824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Качество знаний, </a:t>
            </a:r>
            <a:r>
              <a:rPr lang="ru-RU" sz="2000" dirty="0" err="1" smtClean="0"/>
              <a:t>обученность</a:t>
            </a:r>
            <a:r>
              <a:rPr lang="ru-RU" sz="2000" dirty="0" smtClean="0"/>
              <a:t> по предмету.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Оценка уровня достижения предметных результатов, </a:t>
            </a:r>
            <a:r>
              <a:rPr lang="ru-RU" sz="2000" dirty="0" err="1" smtClean="0"/>
              <a:t>метапредметных</a:t>
            </a:r>
            <a:r>
              <a:rPr lang="ru-RU" sz="2000" dirty="0" smtClean="0"/>
              <a:t> результатов;</a:t>
            </a:r>
            <a:br>
              <a:rPr lang="ru-RU" sz="2000" dirty="0" smtClean="0"/>
            </a:br>
            <a:r>
              <a:rPr lang="ru-RU" sz="2000" dirty="0" smtClean="0"/>
              <a:t>оценка уровня профессионального мастерства учителя; результаты олимпиад и конкурсов, ГИА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/>
              <a:t>сформированность</a:t>
            </a:r>
            <a:r>
              <a:rPr lang="ru-RU" sz="2000" dirty="0" smtClean="0"/>
              <a:t> УУД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смысловое чтение, вычислительные навыки,  базовые предметные навыки, сдача нормативов, успеваемость, качество, переводной экзамен, успеваемость, качество, предметные, </a:t>
            </a:r>
            <a:r>
              <a:rPr lang="ru-RU" sz="2000" dirty="0" err="1" smtClean="0"/>
              <a:t>метапредметные</a:t>
            </a:r>
            <a:r>
              <a:rPr lang="ru-RU" sz="2000" dirty="0" smtClean="0"/>
              <a:t>, личностные результаты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ВПР,  ОГЭ контр работы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 Средний балл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контрольные работы, </a:t>
            </a:r>
            <a:r>
              <a:rPr lang="ru-RU" sz="2000" dirty="0" err="1" smtClean="0"/>
              <a:t>впр</a:t>
            </a:r>
            <a:endParaRPr lang="ru-RU" sz="2000" dirty="0" smtClean="0"/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Текущая успеваемость, входная диагностика, промежуточная аттестация, итоговые оценки за четверть, итоговые годовые оценки, контрольные работы.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Текущая успеваемость, </a:t>
            </a:r>
            <a:r>
              <a:rPr lang="ru-RU" sz="2000" dirty="0" err="1" smtClean="0"/>
              <a:t>промежуточная,результаты</a:t>
            </a:r>
            <a:r>
              <a:rPr lang="ru-RU" sz="2000" dirty="0" smtClean="0"/>
              <a:t> внешнего мониторинга (ВПР),входная диагностика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успеваемость, качество  успеваемости  по предмету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личностные, </a:t>
            </a:r>
            <a:r>
              <a:rPr lang="ru-RU" sz="2000" dirty="0" err="1" smtClean="0"/>
              <a:t>метапредметные</a:t>
            </a:r>
            <a:r>
              <a:rPr lang="ru-RU" sz="2000" dirty="0" smtClean="0"/>
              <a:t>, предметные результаты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ОГЭ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Итоговые оценки, четвертые оценки, ВПР, ОГЭ, ГИА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Успеваемость, качество обучения</a:t>
            </a:r>
            <a:endParaRPr lang="ru-RU" sz="2000" dirty="0"/>
          </a:p>
        </p:txBody>
      </p:sp>
    </p:spTree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24166" y="428604"/>
            <a:ext cx="6163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9.3. Виды контроля в 10-11 классах: (В среднем по группе)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2398" y="1214422"/>
            <a:ext cx="1173960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Качество знаний.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Оценка уровня достижения предметных результатов, </a:t>
            </a:r>
            <a:r>
              <a:rPr lang="ru-RU" sz="2000" dirty="0" err="1" smtClean="0"/>
              <a:t>метапредметных</a:t>
            </a:r>
            <a:r>
              <a:rPr lang="ru-RU" sz="2000" dirty="0" smtClean="0"/>
              <a:t> результатов;</a:t>
            </a:r>
            <a:br>
              <a:rPr lang="ru-RU" sz="2000" dirty="0" smtClean="0"/>
            </a:br>
            <a:r>
              <a:rPr lang="ru-RU" sz="2000" dirty="0" smtClean="0"/>
              <a:t>оценка уровня профессионального мастерства учителя; результаты олимпиад и конкурсов, ЕГЭ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предметные знания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сдача нормативов, успеваемость, качество,  успеваемость, качество, предметные, </a:t>
            </a:r>
            <a:r>
              <a:rPr lang="ru-RU" sz="2000" dirty="0" err="1" smtClean="0"/>
              <a:t>метапредметные</a:t>
            </a:r>
            <a:r>
              <a:rPr lang="ru-RU" sz="2000" dirty="0" smtClean="0"/>
              <a:t>, личностные результаты, проф. компетентность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ВПР, ЕГЭ контр работы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контрольные работы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Текущая успеваемость, входная диагностика, промежуточная </a:t>
            </a:r>
            <a:r>
              <a:rPr lang="ru-RU" sz="2000" dirty="0" err="1" smtClean="0"/>
              <a:t>аттестация,итоговые</a:t>
            </a:r>
            <a:r>
              <a:rPr lang="ru-RU" sz="2000" dirty="0" smtClean="0"/>
              <a:t> оценки за четверть, итоговые годовые оценки, контрольные работы.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Текущая </a:t>
            </a:r>
            <a:r>
              <a:rPr lang="ru-RU" sz="2000" dirty="0" err="1" smtClean="0"/>
              <a:t>успеваемость,промежуточная,результаты</a:t>
            </a:r>
            <a:r>
              <a:rPr lang="ru-RU" sz="2000" dirty="0" smtClean="0"/>
              <a:t> внешнего мониторинга (ВПР),входная </a:t>
            </a:r>
            <a:r>
              <a:rPr lang="ru-RU" sz="2000" dirty="0" err="1" smtClean="0"/>
              <a:t>диагностика,итоговая</a:t>
            </a:r>
            <a:r>
              <a:rPr lang="ru-RU" sz="2000" dirty="0" smtClean="0"/>
              <a:t> аттестация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успеваемость, качество  успеваемости  по предмету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личностные, </a:t>
            </a:r>
            <a:r>
              <a:rPr lang="ru-RU" sz="2000" dirty="0" err="1" smtClean="0"/>
              <a:t>метапредметные</a:t>
            </a:r>
            <a:r>
              <a:rPr lang="ru-RU" sz="2000" dirty="0" smtClean="0"/>
              <a:t>, предметные результаты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ЕГЭ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Нет 10 и 11 классов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1356" y="357166"/>
            <a:ext cx="7924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10.С какой периодичностью проводится  мониторинг? 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(В среднем по группе)</a:t>
            </a:r>
            <a:endParaRPr lang="ru-RU" b="1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000108"/>
          <a:ext cx="1219200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1290" y="142852"/>
            <a:ext cx="90726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11.Существует ли в Вашей образовательной организации  система сбалансированных показателей </a:t>
            </a:r>
            <a:r>
              <a:rPr lang="ru-RU" b="1" dirty="0" err="1" smtClean="0"/>
              <a:t>внутришкольного</a:t>
            </a:r>
            <a:r>
              <a:rPr lang="ru-RU" b="1" dirty="0" smtClean="0"/>
              <a:t> мониторинга? 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 среднем по группе)</a:t>
            </a:r>
            <a:endParaRPr lang="ru-RU" b="1" dirty="0" smtClean="0"/>
          </a:p>
          <a:p>
            <a:r>
              <a:rPr lang="ru-RU" b="1" dirty="0" smtClean="0"/>
              <a:t> </a:t>
            </a:r>
            <a:endParaRPr lang="ru-RU" b="1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66646" y="1000108"/>
          <a:ext cx="12025354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9918" y="142852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12.Установлены ли в Вашем образовательном учреждении показатели результативности деятельности педагогов? 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 среднем по группе)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000108"/>
          <a:ext cx="12192000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5604" y="214290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13.Существует ли система мотивации кадров к повышению результативности? Какая? 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 среднем по группе)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928670"/>
          <a:ext cx="12192000" cy="592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2794" y="214290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14. Какие результаты федеральной системы мониторинга учитываются при оценке Вашей работы. 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 среднем по группе)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000108"/>
          <a:ext cx="12192000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9918" y="285728"/>
            <a:ext cx="8882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15.Какие региональные (муниципальные) системы мониторинга системы образования  учитываются при оценке Вашей работы 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 среднем по группе)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000108"/>
          <a:ext cx="12192000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241" y="5450545"/>
            <a:ext cx="4718226" cy="694463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DA574126-8E3D-A9CD-7593-2937C854EA1B}"/>
              </a:ext>
            </a:extLst>
          </p:cNvPr>
          <p:cNvSpPr txBox="1">
            <a:spLocks/>
          </p:cNvSpPr>
          <p:nvPr/>
        </p:nvSpPr>
        <p:spPr>
          <a:xfrm>
            <a:off x="550863" y="728663"/>
            <a:ext cx="757237" cy="4313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latin typeface="Golos Text DemiBold" panose="020B0703020202020204" pitchFamily="34" charset="-52"/>
              <a:cs typeface="Golos Text DemiBold" panose="020B0703020202020204" pitchFamily="34" charset="-52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47A0F3-8016-42BC-8E0C-4B3C65A2F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78" y="944336"/>
            <a:ext cx="4516279" cy="1325563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Участники:</a:t>
            </a:r>
            <a:r>
              <a:rPr lang="ru-RU" dirty="0"/>
              <a:t> 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02C9DBE9-46BD-4D84-8981-42EFEE20F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1554" y="1428736"/>
            <a:ext cx="6715172" cy="4357718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МБОУ "Гимназия" </a:t>
            </a:r>
            <a:r>
              <a:rPr lang="ru-RU" sz="3200" dirty="0" err="1" smtClean="0"/>
              <a:t>г.Александровск</a:t>
            </a:r>
            <a:endParaRPr lang="ru-RU" sz="3200" dirty="0" smtClean="0"/>
          </a:p>
          <a:p>
            <a:r>
              <a:rPr lang="ru-RU" sz="3200" dirty="0" smtClean="0"/>
              <a:t>МБОУ «</a:t>
            </a:r>
            <a:r>
              <a:rPr lang="ru-RU" sz="3200" dirty="0" err="1" smtClean="0"/>
              <a:t>Очёрская</a:t>
            </a:r>
            <a:r>
              <a:rPr lang="ru-RU" sz="3200" dirty="0" smtClean="0"/>
              <a:t> СОШ </a:t>
            </a:r>
            <a:r>
              <a:rPr lang="ru-RU" sz="3200" dirty="0" smtClean="0"/>
              <a:t>№ 1</a:t>
            </a:r>
            <a:r>
              <a:rPr lang="ru-RU" sz="3200" dirty="0" smtClean="0"/>
              <a:t>»</a:t>
            </a:r>
          </a:p>
          <a:p>
            <a:r>
              <a:rPr lang="ru-RU" sz="3200" dirty="0" smtClean="0"/>
              <a:t>МБОУ «ООШ № 8 им. Чехова»</a:t>
            </a:r>
          </a:p>
          <a:p>
            <a:r>
              <a:rPr lang="ru-RU" sz="3200" dirty="0" smtClean="0"/>
              <a:t>МАОУ СОШ № 63 г.Перми</a:t>
            </a:r>
          </a:p>
          <a:p>
            <a:r>
              <a:rPr lang="ru-RU" sz="3200" dirty="0" smtClean="0"/>
              <a:t>МАОУ "СОШ № 136 им. </a:t>
            </a:r>
            <a:r>
              <a:rPr lang="ru-RU" sz="3200" dirty="0" err="1" smtClean="0"/>
              <a:t>Вагина</a:t>
            </a:r>
            <a:r>
              <a:rPr lang="ru-RU" sz="3200" dirty="0" smtClean="0"/>
              <a:t>"</a:t>
            </a:r>
          </a:p>
          <a:p>
            <a:r>
              <a:rPr lang="ru-RU" sz="3200" dirty="0" smtClean="0"/>
              <a:t>МБОУ "</a:t>
            </a:r>
            <a:r>
              <a:rPr lang="ru-RU" sz="3200" dirty="0" err="1" smtClean="0"/>
              <a:t>Аспинская</a:t>
            </a:r>
            <a:r>
              <a:rPr lang="ru-RU" sz="3200" dirty="0" smtClean="0"/>
              <a:t> СОШ"</a:t>
            </a:r>
          </a:p>
          <a:p>
            <a:r>
              <a:rPr lang="ru-RU" sz="3200" dirty="0" smtClean="0"/>
              <a:t>МАОУ </a:t>
            </a:r>
            <a:r>
              <a:rPr lang="ru-RU" sz="3200" dirty="0" err="1" smtClean="0"/>
              <a:t>Керчевская</a:t>
            </a:r>
            <a:r>
              <a:rPr lang="ru-RU" sz="3200" dirty="0" smtClean="0"/>
              <a:t> СОШ</a:t>
            </a:r>
          </a:p>
          <a:p>
            <a:r>
              <a:rPr lang="ru-RU" sz="3200" dirty="0" smtClean="0"/>
              <a:t>МБОУ "</a:t>
            </a:r>
            <a:r>
              <a:rPr lang="ru-RU" sz="3200" dirty="0" err="1" smtClean="0"/>
              <a:t>Усть-Зулинская</a:t>
            </a:r>
            <a:r>
              <a:rPr lang="ru-RU" sz="3200" dirty="0" smtClean="0"/>
              <a:t> ООШ"</a:t>
            </a:r>
            <a:endParaRPr lang="ru-RU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A46F1F7-8FC9-4F44-8821-DBEB3B411275}"/>
              </a:ext>
            </a:extLst>
          </p:cNvPr>
          <p:cNvSpPr txBox="1"/>
          <p:nvPr/>
        </p:nvSpPr>
        <p:spPr>
          <a:xfrm>
            <a:off x="-113718" y="5867930"/>
            <a:ext cx="9926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2">
                    <a:lumMod val="75000"/>
                  </a:schemeClr>
                </a:solidFill>
              </a:rPr>
              <a:t>ПГГПУ</a:t>
            </a:r>
          </a:p>
        </p:txBody>
      </p:sp>
      <p:sp>
        <p:nvSpPr>
          <p:cNvPr id="13" name="Правая фигурная скобка 12">
            <a:extLst>
              <a:ext uri="{FF2B5EF4-FFF2-40B4-BE49-F238E27FC236}">
                <a16:creationId xmlns:a16="http://schemas.microsoft.com/office/drawing/2014/main" xmlns="" id="{5AC3A564-3B95-4526-963F-649505720728}"/>
              </a:ext>
            </a:extLst>
          </p:cNvPr>
          <p:cNvSpPr/>
          <p:nvPr/>
        </p:nvSpPr>
        <p:spPr>
          <a:xfrm rot="5400000">
            <a:off x="5784915" y="-12690"/>
            <a:ext cx="622169" cy="11775443"/>
          </a:xfrm>
          <a:prstGeom prst="rightBrac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394695"/>
      </p:ext>
    </p:extLst>
  </p:cSld>
  <p:clrMapOvr>
    <a:masterClrMapping/>
  </p:clrMapOvr>
  <p:transition spd="med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9918" y="214290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16. Проводится ли в Вашей школе дополнительный внешний мониторинг (независимая оценка) образования? 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 среднем по группе)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95802" y="1857364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16.1. Если Вы выбрали вариант "да", то какой:</a:t>
            </a:r>
            <a:endParaRPr lang="ru-RU" b="1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0"/>
          <a:ext cx="3738546" cy="600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948236" y="2285992"/>
          <a:ext cx="7077118" cy="4210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480" y="214290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17. Кто заказывает и оплачивает  дополнительный внешний мониторинг (независимую оценку качества образования) 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 среднем по группе)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000108"/>
          <a:ext cx="1219200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5604" y="214290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18. Как отслеживается динамика результатов в Вашей образовательной организации? 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 среднем по группе)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928670"/>
          <a:ext cx="12191999" cy="592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2728" y="0"/>
            <a:ext cx="885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19. Участвует ли Ваша образовательная организация в каком-либо проекте, направленном на развитие системы менеджмента качества образования? 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 среднем по группе)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66646" y="1000108"/>
          <a:ext cx="12025354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7042" y="0"/>
            <a:ext cx="9024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20. Является ли Ваша образовательная организация участником проекта «Кластер качества ПГГПУ» (педагогическая диагностика учебных достижений учащихся)? 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 среднем по группе)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928670"/>
          <a:ext cx="12192000" cy="592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0862" y="2365634"/>
            <a:ext cx="3420000" cy="4309486"/>
          </a:xfrm>
          <a:prstGeom prst="rect">
            <a:avLst/>
          </a:prstGeom>
          <a:noFill/>
          <a:ln w="9525">
            <a:solidFill>
              <a:srgbClr val="715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endParaRPr lang="ru-RU" dirty="0">
              <a:solidFill>
                <a:srgbClr val="FF7E00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8EFCA11E-EADE-55E1-D447-ED1209D3A49B}"/>
              </a:ext>
            </a:extLst>
          </p:cNvPr>
          <p:cNvSpPr txBox="1">
            <a:spLocks/>
          </p:cNvSpPr>
          <p:nvPr/>
        </p:nvSpPr>
        <p:spPr>
          <a:xfrm>
            <a:off x="3208607" y="323107"/>
            <a:ext cx="5701748" cy="426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Тематические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модули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DA574126-8E3D-A9CD-7593-2937C854EA1B}"/>
              </a:ext>
            </a:extLst>
          </p:cNvPr>
          <p:cNvSpPr txBox="1">
            <a:spLocks/>
          </p:cNvSpPr>
          <p:nvPr/>
        </p:nvSpPr>
        <p:spPr>
          <a:xfrm>
            <a:off x="550863" y="733289"/>
            <a:ext cx="757237" cy="426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latin typeface="Golos Text DemiBold" panose="020B0703020202020204" pitchFamily="34" charset="-52"/>
              <a:cs typeface="Golos Text DemiBold" panose="020B0703020202020204" pitchFamily="34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874B61-9408-26AA-B593-F06C02572BCD}"/>
              </a:ext>
            </a:extLst>
          </p:cNvPr>
          <p:cNvSpPr txBox="1"/>
          <p:nvPr/>
        </p:nvSpPr>
        <p:spPr>
          <a:xfrm>
            <a:off x="367982" y="881038"/>
            <a:ext cx="110902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Golos Text DemiBold" panose="020B0703020202020204" pitchFamily="34" charset="-52"/>
                <a:ea typeface="+mj-ea"/>
              </a:rPr>
              <a:t>Цель: повышение профессиональной компетентности управленческих команд и педагогов в области управления качеством образования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B14C76D0-D0B8-F123-C2AF-B351B49293B7}"/>
              </a:ext>
            </a:extLst>
          </p:cNvPr>
          <p:cNvCxnSpPr/>
          <p:nvPr/>
        </p:nvCxnSpPr>
        <p:spPr>
          <a:xfrm>
            <a:off x="929481" y="3046184"/>
            <a:ext cx="710476" cy="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557C48DF-37C5-8AB0-5C3F-BFCAF4BEC2F6}"/>
              </a:ext>
            </a:extLst>
          </p:cNvPr>
          <p:cNvSpPr/>
          <p:nvPr/>
        </p:nvSpPr>
        <p:spPr>
          <a:xfrm>
            <a:off x="8221137" y="2365634"/>
            <a:ext cx="3420000" cy="4309486"/>
          </a:xfrm>
          <a:prstGeom prst="rect">
            <a:avLst/>
          </a:prstGeom>
          <a:noFill/>
          <a:ln w="9525">
            <a:solidFill>
              <a:srgbClr val="715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endParaRPr lang="ru-RU" dirty="0">
              <a:solidFill>
                <a:srgbClr val="FF7E00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AB22AACF-971E-2174-3A67-C187F4FA799C}"/>
              </a:ext>
            </a:extLst>
          </p:cNvPr>
          <p:cNvCxnSpPr/>
          <p:nvPr/>
        </p:nvCxnSpPr>
        <p:spPr>
          <a:xfrm>
            <a:off x="8599756" y="3046184"/>
            <a:ext cx="710476" cy="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B98F5C91-1544-5FCD-BE84-7290A032215B}"/>
              </a:ext>
            </a:extLst>
          </p:cNvPr>
          <p:cNvSpPr/>
          <p:nvPr/>
        </p:nvSpPr>
        <p:spPr>
          <a:xfrm>
            <a:off x="4349481" y="2365634"/>
            <a:ext cx="3420000" cy="4309486"/>
          </a:xfrm>
          <a:prstGeom prst="rect">
            <a:avLst/>
          </a:prstGeom>
          <a:noFill/>
          <a:ln w="9525">
            <a:solidFill>
              <a:srgbClr val="715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endParaRPr lang="ru-RU" dirty="0">
              <a:solidFill>
                <a:srgbClr val="FF7E00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D5F09AE3-E4B4-605A-5E46-6413B29DD76F}"/>
              </a:ext>
            </a:extLst>
          </p:cNvPr>
          <p:cNvCxnSpPr/>
          <p:nvPr/>
        </p:nvCxnSpPr>
        <p:spPr>
          <a:xfrm>
            <a:off x="4718673" y="3049869"/>
            <a:ext cx="710476" cy="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8A73CD4-9CA9-9424-7436-363A4218B8EB}"/>
              </a:ext>
            </a:extLst>
          </p:cNvPr>
          <p:cNvSpPr txBox="1"/>
          <p:nvPr/>
        </p:nvSpPr>
        <p:spPr>
          <a:xfrm>
            <a:off x="830090" y="2606613"/>
            <a:ext cx="256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1) проектировочный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300727D-3F23-F78B-A2EA-B561EF7E72D0}"/>
              </a:ext>
            </a:extLst>
          </p:cNvPr>
          <p:cNvSpPr txBox="1"/>
          <p:nvPr/>
        </p:nvSpPr>
        <p:spPr>
          <a:xfrm>
            <a:off x="4605441" y="2647035"/>
            <a:ext cx="221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2) обучающий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C9F6AD1-7808-CC7B-BEE2-4B2E4F085DB7}"/>
              </a:ext>
            </a:extLst>
          </p:cNvPr>
          <p:cNvSpPr txBox="1"/>
          <p:nvPr/>
        </p:nvSpPr>
        <p:spPr>
          <a:xfrm>
            <a:off x="8494953" y="2647035"/>
            <a:ext cx="2866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3) рефлексивн</a:t>
            </a:r>
            <a:r>
              <a:rPr lang="ru-RU" dirty="0">
                <a:latin typeface="Golos Text Medium" panose="020B0603020202020204" pitchFamily="34" charset="0"/>
                <a:ea typeface="Golos Text Medium" panose="020B0603020202020204" pitchFamily="34" charset="0"/>
              </a:rPr>
              <a:t>ый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820E685-1D41-44FE-8EB5-AE815C7392D4}"/>
              </a:ext>
            </a:extLst>
          </p:cNvPr>
          <p:cNvSpPr txBox="1"/>
          <p:nvPr/>
        </p:nvSpPr>
        <p:spPr>
          <a:xfrm>
            <a:off x="567463" y="3101145"/>
            <a:ext cx="326790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0"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Задание 1.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Проанализируйте результаты ВПР в 4 классах, ОГЭ в 9-х классах и ЕГЭ в 11 классах. 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Проранжируйте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 каждый вид результатов по убыванию: от самых высоких к самым низким. Сравните результаты обучающихся Вашего образовательного учреждения со средним результатом по муниципальному образованию, со средним результатом по Пермскому краю. </a:t>
            </a:r>
          </a:p>
          <a:p>
            <a:pPr marL="19050" algn="just"/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Срок выполнения: август-сентябрь 2024 г.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468D2AD-F496-4672-B055-6B7BA2C9258E}"/>
              </a:ext>
            </a:extLst>
          </p:cNvPr>
          <p:cNvSpPr txBox="1"/>
          <p:nvPr/>
        </p:nvSpPr>
        <p:spPr>
          <a:xfrm>
            <a:off x="8317483" y="3133384"/>
            <a:ext cx="3140774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0"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Задание 3.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 Выберите лучшие практики в рамках содержательного направления для презентации лучших практик на рефлексивном семинаре, который состоится на базе ПГГПУ. Это должны быть практики в рамках содержательного направления, которые будут интересны образовательным организациям, работающим в рамках других содержательных направлений.</a:t>
            </a:r>
          </a:p>
          <a:p>
            <a:pPr marL="19050" algn="just"/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Срок выполнения: октябрь –ноябрь</a:t>
            </a:r>
          </a:p>
          <a:p>
            <a:pPr marL="19050" algn="just"/>
            <a:endParaRPr lang="ru-RU" sz="1400" dirty="0">
              <a:latin typeface="Golos Text Medium" panose="020B0603020202020204" pitchFamily="34" charset="0"/>
              <a:ea typeface="Golos Text Medium" panose="020B0603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EE513F7-95DC-44F2-B75D-908C39253C1F}"/>
              </a:ext>
            </a:extLst>
          </p:cNvPr>
          <p:cNvSpPr txBox="1"/>
          <p:nvPr/>
        </p:nvSpPr>
        <p:spPr>
          <a:xfrm>
            <a:off x="4422517" y="3217033"/>
            <a:ext cx="3203767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0" marR="165735" algn="just"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Задание 2.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Проведите отбор приемов, методов, технологий в рамках содержательного направления, направленных на повышение качества образования.</a:t>
            </a:r>
          </a:p>
          <a:p>
            <a:pPr marL="19050" marR="165735" algn="just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Срок выполнения: сентябрь – октябрь 2024 г. </a:t>
            </a:r>
          </a:p>
          <a:p>
            <a:pPr marL="19050" marR="165735" algn="just">
              <a:spcBef>
                <a:spcPts val="600"/>
              </a:spcBef>
              <a:spcAft>
                <a:spcPts val="600"/>
              </a:spcAft>
            </a:pPr>
            <a:endParaRPr lang="ru-RU" sz="1400" dirty="0">
              <a:latin typeface="Golos Text Medium" panose="020B0603020202020204" pitchFamily="34" charset="0"/>
              <a:ea typeface="Golos Text Medium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289144"/>
      </p:ext>
    </p:extLst>
  </p:cSld>
  <p:clrMapOvr>
    <a:masterClrMapping/>
  </p:clrMapOvr>
  <p:transition spd="med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C25F9547-738D-4FFD-B81E-CA54AD81E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228532"/>
              </p:ext>
            </p:extLst>
          </p:nvPr>
        </p:nvGraphicFramePr>
        <p:xfrm>
          <a:off x="751840" y="2253006"/>
          <a:ext cx="10688320" cy="42226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{BC89EF96-8CEA-46FF-86C4-4CE0E7609802}</a:tableStyleId>
              </a:tblPr>
              <a:tblGrid>
                <a:gridCol w="2907746">
                  <a:extLst>
                    <a:ext uri="{9D8B030D-6E8A-4147-A177-3AD203B41FA5}">
                      <a16:colId xmlns="" xmlns:a16="http://schemas.microsoft.com/office/drawing/2014/main" val="1301134895"/>
                    </a:ext>
                  </a:extLst>
                </a:gridCol>
                <a:gridCol w="3699580">
                  <a:extLst>
                    <a:ext uri="{9D8B030D-6E8A-4147-A177-3AD203B41FA5}">
                      <a16:colId xmlns="" xmlns:a16="http://schemas.microsoft.com/office/drawing/2014/main" val="3106770534"/>
                    </a:ext>
                  </a:extLst>
                </a:gridCol>
                <a:gridCol w="4080994">
                  <a:extLst>
                    <a:ext uri="{9D8B030D-6E8A-4147-A177-3AD203B41FA5}">
                      <a16:colId xmlns="" xmlns:a16="http://schemas.microsoft.com/office/drawing/2014/main" val="1947741457"/>
                    </a:ext>
                  </a:extLst>
                </a:gridCol>
              </a:tblGrid>
              <a:tr h="321406">
                <a:tc>
                  <a:txBody>
                    <a:bodyPr/>
                    <a:lstStyle/>
                    <a:p>
                      <a:pPr marL="19050" algn="ctr"/>
                      <a:r>
                        <a:rPr lang="ru-RU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СП</a:t>
                      </a:r>
                      <a:endParaRPr lang="ru-RU" sz="2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algn="ctr"/>
                      <a:r>
                        <a:rPr lang="ru-RU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ПП (ЦИО)</a:t>
                      </a:r>
                      <a:endParaRPr lang="ru-RU" sz="2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algn="ctr"/>
                      <a:r>
                        <a:rPr lang="ru-RU" sz="2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ПГГПУ</a:t>
                      </a:r>
                      <a:endParaRPr lang="ru-RU" sz="24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305113455"/>
                  </a:ext>
                </a:extLst>
              </a:tr>
              <a:tr h="3856868">
                <a:tc>
                  <a:txBody>
                    <a:bodyPr/>
                    <a:lstStyle/>
                    <a:p>
                      <a:pPr marL="19050" algn="ctr"/>
                      <a:r>
                        <a:rPr lang="ru-RU" sz="2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Анализ результатов итоговой аттестации</a:t>
                      </a:r>
                      <a:br>
                        <a:rPr lang="ru-RU" sz="2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RU" sz="2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(ОГЭ - 9, ЕГЭ - 11, ВПР-4) :</a:t>
                      </a:r>
                    </a:p>
                    <a:p>
                      <a:pPr marL="19050" algn="ctr"/>
                      <a:r>
                        <a:rPr lang="ru-RU" sz="2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выявление преимуществ и дефицитов</a:t>
                      </a:r>
                      <a:endParaRPr lang="ru-RU" sz="22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algn="ctr"/>
                      <a:r>
                        <a:rPr lang="ru-RU" sz="2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Экспертная оценка</a:t>
                      </a:r>
                    </a:p>
                    <a:p>
                      <a:pPr marL="19050" algn="ctr"/>
                      <a:r>
                        <a:rPr lang="ru-RU" sz="2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результатов итоговой аттестации </a:t>
                      </a:r>
                      <a:br>
                        <a:rPr lang="ru-RU" sz="2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RU" sz="2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(ОГЭ - 9, ЕГЭ - 11, ВПР-4) :</a:t>
                      </a:r>
                    </a:p>
                    <a:p>
                      <a:pPr marL="19050" algn="ctr"/>
                      <a:r>
                        <a:rPr lang="ru-RU" sz="2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выявление преимуществ и дефицитов. </a:t>
                      </a:r>
                    </a:p>
                    <a:p>
                      <a:pPr marL="19050" algn="ctr"/>
                      <a:r>
                        <a:rPr lang="ru-RU" sz="2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Выявление причин</a:t>
                      </a:r>
                      <a:endParaRPr lang="ru-RU" sz="22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algn="ctr"/>
                      <a:r>
                        <a:rPr lang="ru-RU" sz="2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Научно-методический анализ причин низких результатов итоговой аттестации</a:t>
                      </a:r>
                      <a:endParaRPr lang="ru-RU" sz="22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417904928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73781B3B-B2BE-4FEE-AD89-AE19FB1AF2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996057"/>
              </p:ext>
            </p:extLst>
          </p:nvPr>
        </p:nvGraphicFramePr>
        <p:xfrm>
          <a:off x="767408" y="980728"/>
          <a:ext cx="10645904" cy="10972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645904">
                  <a:extLst>
                    <a:ext uri="{9D8B030D-6E8A-4147-A177-3AD203B41FA5}">
                      <a16:colId xmlns="" xmlns:a16="http://schemas.microsoft.com/office/drawing/2014/main" val="1245198016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 algn="just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</a:t>
                      </a: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2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 опыта решения профессиональных задач, связанных с выявлением причин низких результатов по отдельным предметам, экспертная оценка и научно-методический анализ 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причин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349651483"/>
                  </a:ext>
                </a:extLst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8EFCA11E-EADE-55E1-D447-ED1209D3A49B}"/>
              </a:ext>
            </a:extLst>
          </p:cNvPr>
          <p:cNvSpPr txBox="1">
            <a:spLocks/>
          </p:cNvSpPr>
          <p:nvPr/>
        </p:nvSpPr>
        <p:spPr>
          <a:xfrm>
            <a:off x="3208606" y="323107"/>
            <a:ext cx="7495905" cy="426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Проектный семинар. Задание 1 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Golos Text DemiBold" panose="020B0703020202020204" pitchFamily="34" charset="-52"/>
              <a:cs typeface="Golos Text DemiBold" panose="020B0703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09883377"/>
      </p:ext>
    </p:extLst>
  </p:cSld>
  <p:clrMapOvr>
    <a:masterClrMapping/>
  </p:clrMapOvr>
  <p:transition spd="med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="" xmlns:a16="http://schemas.microsoft.com/office/drawing/2014/main" id="{BE08FC2B-8408-40F3-85E4-1BBF3E199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0546"/>
            <a:ext cx="12192000" cy="634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eaLnBrk="1" hangingPunct="1"/>
            <a:r>
              <a:rPr lang="ru-RU" altLang="ru-RU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Проект </a:t>
            </a:r>
            <a:r>
              <a:rPr lang="ru-RU" altLang="ru-RU" sz="2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«…»</a:t>
            </a:r>
            <a:endParaRPr lang="ru-RU" altLang="ru-RU" sz="2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16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 </a:t>
            </a:r>
            <a:r>
              <a:rPr lang="ru-RU" alt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повышение качества образования общеобразовательных организаций (сетевых площадок) и совершенствование экспертной и наставнической деятельности общеобразовательных организаций, имеющих опыт инновационной деятельности (ЦИО)</a:t>
            </a:r>
            <a:endParaRPr lang="ru-RU" alt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1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Планируемые результаты </a:t>
            </a:r>
            <a:r>
              <a:rPr lang="ru-RU" altLang="ru-RU" sz="16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</a:t>
            </a:r>
            <a:r>
              <a:rPr lang="ru-RU" alt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Char char="•"/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сетевой площадки - уменьшить профессиональные дефициты в вопросах __________________________________, имеющие место у педагогов сетевой площадки; </a:t>
            </a:r>
          </a:p>
          <a:p>
            <a:pPr eaLnBrk="1" hangingPunct="1">
              <a:buFontTx/>
              <a:buChar char="•"/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пилотной площадки - повысить профессиональные компетенции педагогов пилотной площадки в вопросах экспертизы ______________________________________________________________________</a:t>
            </a: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16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Задачи</a:t>
            </a:r>
            <a:r>
              <a:rPr lang="ru-RU" alt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endParaRPr lang="ru-RU" alt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Актуализация потребностей стажеров из сетевой школы в профессиональном развитии, в приобретении новых компетенций в аспекте повышения качества образования общеобразовательных организаций.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Совершенствование профессиональной компетентности стажеров сетевой школы и пилотной школ в сфере обеспечения качества образования в общеобразовательных организациях.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Совершенствование экспертной и наставнической компетенций руководителей и педагогов пилотной площадки.</a:t>
            </a: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Ключевая идея проекта - </a:t>
            </a: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1600" b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Мероприятия</a:t>
            </a:r>
            <a:r>
              <a:rPr lang="ru-RU" altLang="ru-RU" sz="160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endParaRPr lang="ru-RU" alt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ru-RU" alt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)…проектный семинар (результаты задания 1), дата;</a:t>
            </a:r>
            <a:endParaRPr lang="ru-RU" alt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2).. </a:t>
            </a:r>
            <a:r>
              <a:rPr lang="ru-RU" alt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.обучающий семинар (результаты задания 2); дата; </a:t>
            </a: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ru-RU" alt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…. </a:t>
            </a:r>
            <a:endParaRPr lang="ru-RU" alt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lang="ru-RU" alt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…. </a:t>
            </a:r>
            <a:r>
              <a:rPr lang="ru-RU" alt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Рефлексивный семинар (представление лучших практик), ноябрь.</a:t>
            </a:r>
            <a:endParaRPr lang="ru-RU" altLang="ru-R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marR="0" lvl="0" indent="-3429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alt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Ресурсное обеспечение проекта:</a:t>
            </a:r>
          </a:p>
          <a:p>
            <a:pPr marL="342900" marR="0" lvl="0" indent="-3429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alt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Министерство образования Пермского края (средства бюджета краевых мероприятий), ПГГПУ (научно-методическая база) </a:t>
            </a:r>
          </a:p>
          <a:p>
            <a:pPr marL="342900" marR="0" lvl="0" indent="-3429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alt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Пилотная площадка: …</a:t>
            </a:r>
          </a:p>
          <a:p>
            <a:pPr marL="342900" marR="0" lvl="0" indent="-3429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alt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Сетевая площадка: … </a:t>
            </a:r>
          </a:p>
          <a:p>
            <a:pPr marR="0" lv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altLang="ru-RU" sz="1400" dirty="0">
              <a:latin typeface="Golos Text DemiBold" panose="020B0703020202020204" pitchFamily="34" charset="-52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4700" y="303014"/>
            <a:ext cx="853821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4D2E5E"/>
                </a:solidFill>
              </a:rPr>
              <a:t>Рабочие </a:t>
            </a:r>
            <a:r>
              <a:rPr lang="ru-RU" sz="2000" b="1" dirty="0" smtClean="0">
                <a:solidFill>
                  <a:srgbClr val="4D2E5E"/>
                </a:solidFill>
              </a:rPr>
              <a:t>материалы для работы по группам</a:t>
            </a:r>
            <a:endParaRPr lang="ru-RU" sz="2000" dirty="0">
              <a:solidFill>
                <a:srgbClr val="4D2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087895"/>
      </p:ext>
    </p:extLst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95604" y="214290"/>
            <a:ext cx="9096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1.	Какими образовательными технологиями Вы пользуетесь в своей профессиональной деятельности? (В среднем по группе )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928670"/>
          <a:ext cx="12192000" cy="592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1199456" y="6453336"/>
            <a:ext cx="352839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354912" y="5805264"/>
            <a:ext cx="352839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354912" y="2996952"/>
            <a:ext cx="352839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4166" y="142852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2. Как часто в процессе преподавания Вы делаете следующее:</a:t>
            </a:r>
          </a:p>
          <a:p>
            <a:pPr algn="ctr"/>
            <a:r>
              <a:rPr lang="ru-RU" sz="2000" b="1" dirty="0" smtClean="0"/>
              <a:t>(В среднем по группе )</a:t>
            </a:r>
            <a:endParaRPr lang="ru-RU" sz="2000" b="1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928670"/>
          <a:ext cx="12192000" cy="592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551384" y="3212976"/>
            <a:ext cx="489654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75894" y="4581128"/>
            <a:ext cx="489654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75894" y="4869160"/>
            <a:ext cx="489654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07368" y="1340768"/>
            <a:ext cx="489654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099121"/>
      </p:ext>
    </p:extLst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5604" y="214290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3. Для каждой строки ниже укажите, насколько Вы нуждаетесь в профессиональном развитии по данному направлению (В среднем по группе )</a:t>
            </a:r>
          </a:p>
          <a:p>
            <a:endParaRPr lang="ru-RU" b="1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928670"/>
          <a:ext cx="12192000" cy="592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7042" y="214290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4. Испытываете ли Вы необходимость в приобретении знаний и освоении методов/технологий/приемов в следующих областях: (В среднем по группе )</a:t>
            </a:r>
          </a:p>
          <a:p>
            <a:endParaRPr lang="ru-RU" b="1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928670"/>
          <a:ext cx="12192000" cy="592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695400" y="5301208"/>
            <a:ext cx="331236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7042" y="214290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5. В чем Вы видите основную проблему низких показателей обучающихся по предмету? (В среднем по группе )</a:t>
            </a:r>
          </a:p>
          <a:p>
            <a:endParaRPr lang="ru-RU" b="1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000108"/>
          <a:ext cx="12192000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4166" y="214290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6. Проводите ли Вы дополнительные занятия с обучающимися по подготовке к ОГЭ,  ЕГЭ? (В среднем по группе )</a:t>
            </a:r>
          </a:p>
          <a:p>
            <a:endParaRPr lang="ru-RU" b="1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000108"/>
          <a:ext cx="12192000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9918" y="285728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7. Проводится ли в Вашей образовательной организации  </a:t>
            </a:r>
            <a:r>
              <a:rPr lang="ru-RU" b="1" dirty="0" err="1" smtClean="0"/>
              <a:t>внутришкольный</a:t>
            </a:r>
            <a:r>
              <a:rPr lang="ru-RU" b="1" dirty="0" smtClean="0"/>
              <a:t> мониторинг качества образования? (В среднем по группе )</a:t>
            </a:r>
          </a:p>
          <a:p>
            <a:endParaRPr lang="ru-RU" b="1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000108"/>
          <a:ext cx="12192000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2150</TotalTime>
  <Words>939</Words>
  <Application>Microsoft Office PowerPoint</Application>
  <PresentationFormat>Произвольный</PresentationFormat>
  <Paragraphs>123</Paragraphs>
  <Slides>27</Slides>
  <Notes>3</Notes>
  <HiddenSlides>17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Сетевая рабочая группа: «Функциональная грамотность как условие качества образования» </vt:lpstr>
      <vt:lpstr>1. Участники: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Власова Ирина Николаевна</cp:lastModifiedBy>
  <cp:revision>229</cp:revision>
  <dcterms:created xsi:type="dcterms:W3CDTF">2013-10-16T06:54:36Z</dcterms:created>
  <dcterms:modified xsi:type="dcterms:W3CDTF">2024-08-28T05:07:44Z</dcterms:modified>
</cp:coreProperties>
</file>