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1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7" d="100"/>
          <a:sy n="107" d="100"/>
        </p:scale>
        <p:origin x="-84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A4F242-A9A7-4F45-B2F8-DD9753E78AD0}" type="datetimeFigureOut">
              <a:rPr lang="ru-RU" smtClean="0"/>
              <a:t>13.10.2022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AE2556-E20A-4031-9A1A-DA0DC069058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A4F242-A9A7-4F45-B2F8-DD9753E78AD0}" type="datetimeFigureOut">
              <a:rPr lang="ru-RU" smtClean="0"/>
              <a:t>13.10.2022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AE2556-E20A-4031-9A1A-DA0DC069058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A4F242-A9A7-4F45-B2F8-DD9753E78AD0}" type="datetimeFigureOut">
              <a:rPr lang="ru-RU" smtClean="0"/>
              <a:t>13.10.2022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AE2556-E20A-4031-9A1A-DA0DC069058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A4F242-A9A7-4F45-B2F8-DD9753E78AD0}" type="datetimeFigureOut">
              <a:rPr lang="ru-RU" smtClean="0"/>
              <a:t>13.10.2022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AE2556-E20A-4031-9A1A-DA0DC069058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A4F242-A9A7-4F45-B2F8-DD9753E78AD0}" type="datetimeFigureOut">
              <a:rPr lang="ru-RU" smtClean="0"/>
              <a:t>13.10.2022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AE2556-E20A-4031-9A1A-DA0DC069058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A4F242-A9A7-4F45-B2F8-DD9753E78AD0}" type="datetimeFigureOut">
              <a:rPr lang="ru-RU" smtClean="0"/>
              <a:t>13.10.2022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AE2556-E20A-4031-9A1A-DA0DC069058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A4F242-A9A7-4F45-B2F8-DD9753E78AD0}" type="datetimeFigureOut">
              <a:rPr lang="ru-RU" smtClean="0"/>
              <a:t>13.10.2022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AE2556-E20A-4031-9A1A-DA0DC069058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A4F242-A9A7-4F45-B2F8-DD9753E78AD0}" type="datetimeFigureOut">
              <a:rPr lang="ru-RU" smtClean="0"/>
              <a:t>13.10.2022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AE2556-E20A-4031-9A1A-DA0DC069058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A4F242-A9A7-4F45-B2F8-DD9753E78AD0}" type="datetimeFigureOut">
              <a:rPr lang="ru-RU" smtClean="0"/>
              <a:t>13.10.2022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AE2556-E20A-4031-9A1A-DA0DC069058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A4F242-A9A7-4F45-B2F8-DD9753E78AD0}" type="datetimeFigureOut">
              <a:rPr lang="ru-RU" smtClean="0"/>
              <a:t>13.10.2022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AE2556-E20A-4031-9A1A-DA0DC069058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A4F242-A9A7-4F45-B2F8-DD9753E78AD0}" type="datetimeFigureOut">
              <a:rPr lang="ru-RU" smtClean="0"/>
              <a:t>13.10.2022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AE2556-E20A-4031-9A1A-DA0DC069058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A4F242-A9A7-4F45-B2F8-DD9753E78AD0}" type="datetimeFigureOut">
              <a:rPr lang="ru-RU" smtClean="0"/>
              <a:t>13.10.2022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AE2556-E20A-4031-9A1A-DA0DC069058C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99592" y="2276872"/>
            <a:ext cx="7772400" cy="4176464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latin typeface="Verdana" pitchFamily="34" charset="0"/>
                <a:ea typeface="Verdana" pitchFamily="34" charset="0"/>
              </a:rPr>
              <a:t>   </a:t>
            </a:r>
            <a:br>
              <a:rPr lang="ru-RU" b="1" dirty="0" smtClean="0">
                <a:latin typeface="Verdana" pitchFamily="34" charset="0"/>
                <a:ea typeface="Verdana" pitchFamily="34" charset="0"/>
              </a:rPr>
            </a:br>
            <a:r>
              <a:rPr lang="ru-RU" b="1" dirty="0" smtClean="0">
                <a:solidFill>
                  <a:srgbClr val="C00000"/>
                </a:solidFill>
                <a:latin typeface="Verdana" pitchFamily="34" charset="0"/>
                <a:ea typeface="Verdana" pitchFamily="34" charset="0"/>
              </a:rPr>
              <a:t>СДВГ </a:t>
            </a:r>
            <a:r>
              <a:rPr lang="ru-RU" b="1" dirty="0">
                <a:solidFill>
                  <a:srgbClr val="C00000"/>
                </a:solidFill>
                <a:latin typeface="Verdana" pitchFamily="34" charset="0"/>
                <a:ea typeface="Verdana" pitchFamily="34" charset="0"/>
              </a:rPr>
              <a:t>у ребенка: что нужно знать </a:t>
            </a:r>
            <a:r>
              <a:rPr lang="ru-RU" b="1" dirty="0" smtClean="0">
                <a:solidFill>
                  <a:srgbClr val="C00000"/>
                </a:solidFill>
                <a:latin typeface="Verdana" pitchFamily="34" charset="0"/>
                <a:ea typeface="Verdana" pitchFamily="34" charset="0"/>
              </a:rPr>
              <a:t/>
            </a:r>
            <a:br>
              <a:rPr lang="ru-RU" b="1" dirty="0" smtClean="0">
                <a:solidFill>
                  <a:srgbClr val="C00000"/>
                </a:solidFill>
                <a:latin typeface="Verdana" pitchFamily="34" charset="0"/>
                <a:ea typeface="Verdana" pitchFamily="34" charset="0"/>
              </a:rPr>
            </a:br>
            <a:r>
              <a:rPr lang="ru-RU" b="1" dirty="0" smtClean="0">
                <a:solidFill>
                  <a:srgbClr val="C00000"/>
                </a:solidFill>
                <a:latin typeface="Verdana" pitchFamily="34" charset="0"/>
                <a:ea typeface="Verdana" pitchFamily="34" charset="0"/>
              </a:rPr>
              <a:t>учителю </a:t>
            </a:r>
            <a:r>
              <a:rPr lang="ru-RU" b="1" dirty="0">
                <a:solidFill>
                  <a:srgbClr val="C00000"/>
                </a:solidFill>
                <a:latin typeface="Verdana" pitchFamily="34" charset="0"/>
                <a:ea typeface="Verdana" pitchFamily="34" charset="0"/>
              </a:rPr>
              <a:t>и </a:t>
            </a:r>
            <a:r>
              <a:rPr lang="ru-RU" b="1" dirty="0" smtClean="0">
                <a:solidFill>
                  <a:srgbClr val="C00000"/>
                </a:solidFill>
                <a:latin typeface="Verdana" pitchFamily="34" charset="0"/>
                <a:ea typeface="Verdana" pitchFamily="34" charset="0"/>
              </a:rPr>
              <a:t>родителям</a:t>
            </a:r>
            <a:r>
              <a:rPr lang="ru-RU" b="1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</a:rPr>
              <a:t/>
            </a:r>
            <a:br>
              <a:rPr lang="ru-RU" b="1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</a:rPr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/>
              <a:t/>
            </a:r>
            <a:br>
              <a:rPr lang="ru-RU" b="1" dirty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>
                <a:solidFill>
                  <a:srgbClr val="002060"/>
                </a:solidFill>
              </a:rPr>
              <a:t>                          </a:t>
            </a:r>
            <a:r>
              <a:rPr lang="ru-RU" sz="24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</a:rPr>
              <a:t>Подготовила И.В. Плотникова,</a:t>
            </a:r>
            <a:br>
              <a:rPr lang="ru-RU" sz="24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</a:rPr>
            </a:br>
            <a:r>
              <a:rPr lang="ru-RU" sz="24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</a:rPr>
              <a:t>                                 учитель начальных классов, </a:t>
            </a:r>
            <a:br>
              <a:rPr lang="ru-RU" sz="24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</a:rPr>
            </a:br>
            <a:r>
              <a:rPr lang="ru-RU" sz="24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</a:rPr>
              <a:t>                                      методист МБОУ «ВСШИ»</a:t>
            </a:r>
            <a:r>
              <a:rPr lang="ru-RU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</a:rPr>
              <a:t/>
            </a:r>
            <a:br>
              <a:rPr lang="ru-RU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</a:rPr>
            </a:b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411760" y="404664"/>
            <a:ext cx="6400800" cy="1152128"/>
          </a:xfrm>
        </p:spPr>
        <p:txBody>
          <a:bodyPr>
            <a:normAutofit fontScale="70000" lnSpcReduction="20000"/>
          </a:bodyPr>
          <a:lstStyle/>
          <a:p>
            <a:pPr algn="r"/>
            <a:r>
              <a:rPr lang="ru-RU" b="1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</a:rPr>
              <a:t>Помощь классному руководителю в психолого</a:t>
            </a:r>
            <a:r>
              <a:rPr lang="ru-RU" b="1" dirty="0">
                <a:solidFill>
                  <a:srgbClr val="002060"/>
                </a:solidFill>
                <a:latin typeface="Verdana" pitchFamily="34" charset="0"/>
                <a:ea typeface="Verdana" pitchFamily="34" charset="0"/>
              </a:rPr>
              <a:t>-</a:t>
            </a:r>
            <a:r>
              <a:rPr lang="ru-RU" b="1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</a:rPr>
              <a:t>педагогическом просвещении родителей</a:t>
            </a:r>
            <a:endParaRPr lang="ru-RU" dirty="0">
              <a:solidFill>
                <a:srgbClr val="002060"/>
              </a:solidFill>
              <a:latin typeface="Verdana" pitchFamily="34" charset="0"/>
              <a:ea typeface="Verdana" pitchFamily="34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4664" y="4293096"/>
            <a:ext cx="2483768" cy="2370612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1872" y="88604"/>
            <a:ext cx="5688632" cy="1019544"/>
          </a:xfrm>
        </p:spPr>
        <p:txBody>
          <a:bodyPr>
            <a:normAutofit fontScale="90000"/>
          </a:bodyPr>
          <a:lstStyle/>
          <a:p>
            <a:pPr algn="l"/>
            <a:r>
              <a:rPr lang="ru-RU" b="1" dirty="0" smtClean="0">
                <a:solidFill>
                  <a:srgbClr val="002060"/>
                </a:solidFill>
              </a:rPr>
              <a:t> </a:t>
            </a:r>
            <a:r>
              <a:rPr lang="ru-RU" sz="3100" b="1" dirty="0" smtClean="0">
                <a:solidFill>
                  <a:srgbClr val="C00000"/>
                </a:solidFill>
                <a:latin typeface="Verdana" pitchFamily="34" charset="0"/>
                <a:ea typeface="Verdana" pitchFamily="34" charset="0"/>
              </a:rPr>
              <a:t>Как вести себя с ребенком с СДВГ</a:t>
            </a:r>
            <a:endParaRPr lang="ru-RU" sz="3100" dirty="0">
              <a:solidFill>
                <a:srgbClr val="C00000"/>
              </a:solidFill>
              <a:latin typeface="Verdana" pitchFamily="34" charset="0"/>
              <a:ea typeface="Verdana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8744" y="1340768"/>
            <a:ext cx="8229600" cy="5400600"/>
          </a:xfrm>
        </p:spPr>
        <p:txBody>
          <a:bodyPr>
            <a:normAutofit fontScale="85000" lnSpcReduction="20000"/>
          </a:bodyPr>
          <a:lstStyle/>
          <a:p>
            <a:r>
              <a:rPr lang="ru-RU" sz="3000" dirty="0">
                <a:solidFill>
                  <a:srgbClr val="002060"/>
                </a:solidFill>
                <a:ea typeface="Verdana" pitchFamily="34" charset="0"/>
              </a:rPr>
              <a:t>Помните, ребенок не виноват</a:t>
            </a:r>
          </a:p>
          <a:p>
            <a:r>
              <a:rPr lang="ru-RU" sz="3000" dirty="0">
                <a:solidFill>
                  <a:srgbClr val="002060"/>
                </a:solidFill>
                <a:ea typeface="Verdana" pitchFamily="34" charset="0"/>
              </a:rPr>
              <a:t>Правильно организуйте </a:t>
            </a:r>
            <a:endParaRPr lang="ru-RU" sz="3000" dirty="0" smtClean="0">
              <a:solidFill>
                <a:srgbClr val="002060"/>
              </a:solidFill>
              <a:ea typeface="Verdana" pitchFamily="34" charset="0"/>
            </a:endParaRPr>
          </a:p>
          <a:p>
            <a:pPr marL="0" indent="0">
              <a:buNone/>
            </a:pPr>
            <a:r>
              <a:rPr lang="ru-RU" sz="3000" dirty="0" smtClean="0">
                <a:solidFill>
                  <a:srgbClr val="002060"/>
                </a:solidFill>
                <a:ea typeface="Verdana" pitchFamily="34" charset="0"/>
              </a:rPr>
              <a:t>режим дня </a:t>
            </a:r>
            <a:r>
              <a:rPr lang="ru-RU" sz="3000" dirty="0">
                <a:solidFill>
                  <a:srgbClr val="002060"/>
                </a:solidFill>
                <a:ea typeface="Verdana" pitchFamily="34" charset="0"/>
              </a:rPr>
              <a:t>ребенка</a:t>
            </a:r>
          </a:p>
          <a:p>
            <a:r>
              <a:rPr lang="ru-RU" sz="3000" dirty="0">
                <a:solidFill>
                  <a:srgbClr val="002060"/>
                </a:solidFill>
                <a:ea typeface="Verdana" pitchFamily="34" charset="0"/>
              </a:rPr>
              <a:t>Корректируйте свои ожидания к ребенку</a:t>
            </a:r>
          </a:p>
          <a:p>
            <a:r>
              <a:rPr lang="ru-RU" sz="3000" dirty="0">
                <a:solidFill>
                  <a:srgbClr val="002060"/>
                </a:solidFill>
                <a:ea typeface="Verdana" pitchFamily="34" charset="0"/>
              </a:rPr>
              <a:t>Давайте короткие понятные задания</a:t>
            </a:r>
          </a:p>
          <a:p>
            <a:r>
              <a:rPr lang="ru-RU" sz="3000" dirty="0">
                <a:solidFill>
                  <a:srgbClr val="002060"/>
                </a:solidFill>
                <a:ea typeface="Verdana" pitchFamily="34" charset="0"/>
              </a:rPr>
              <a:t>Помните, что ребенку с СДВГ нужны «внешние помощники</a:t>
            </a:r>
            <a:r>
              <a:rPr lang="ru-RU" sz="3000" dirty="0" smtClean="0">
                <a:solidFill>
                  <a:srgbClr val="002060"/>
                </a:solidFill>
                <a:ea typeface="Verdana" pitchFamily="34" charset="0"/>
              </a:rPr>
              <a:t>»</a:t>
            </a:r>
          </a:p>
          <a:p>
            <a:r>
              <a:rPr lang="ru-RU" sz="3000" dirty="0">
                <a:solidFill>
                  <a:srgbClr val="002060"/>
                </a:solidFill>
                <a:ea typeface="Verdana" pitchFamily="34" charset="0"/>
              </a:rPr>
              <a:t>Играйте с ребенком в игры, которые требуют внимания и </a:t>
            </a:r>
            <a:r>
              <a:rPr lang="ru-RU" sz="3000" dirty="0" smtClean="0">
                <a:solidFill>
                  <a:srgbClr val="002060"/>
                </a:solidFill>
                <a:ea typeface="Verdana" pitchFamily="34" charset="0"/>
              </a:rPr>
              <a:t>усидчивости</a:t>
            </a:r>
          </a:p>
          <a:p>
            <a:r>
              <a:rPr lang="ru-RU" sz="3000" dirty="0">
                <a:solidFill>
                  <a:srgbClr val="002060"/>
                </a:solidFill>
                <a:ea typeface="Verdana" pitchFamily="34" charset="0"/>
              </a:rPr>
              <a:t>Опирайтесь на сильные стороны </a:t>
            </a:r>
            <a:r>
              <a:rPr lang="ru-RU" sz="3000" dirty="0" smtClean="0">
                <a:solidFill>
                  <a:srgbClr val="002060"/>
                </a:solidFill>
                <a:ea typeface="Verdana" pitchFamily="34" charset="0"/>
              </a:rPr>
              <a:t>ребенка</a:t>
            </a:r>
          </a:p>
          <a:p>
            <a:r>
              <a:rPr lang="ru-RU" sz="3000" dirty="0">
                <a:solidFill>
                  <a:srgbClr val="002060"/>
                </a:solidFill>
                <a:ea typeface="Verdana" pitchFamily="34" charset="0"/>
              </a:rPr>
              <a:t>Давайте ребенку возможность сбросить двигательное </a:t>
            </a:r>
            <a:r>
              <a:rPr lang="ru-RU" sz="3000" dirty="0" smtClean="0">
                <a:solidFill>
                  <a:srgbClr val="002060"/>
                </a:solidFill>
                <a:ea typeface="Verdana" pitchFamily="34" charset="0"/>
              </a:rPr>
              <a:t>напряжение</a:t>
            </a:r>
          </a:p>
          <a:p>
            <a:r>
              <a:rPr lang="ru-RU" sz="3000" dirty="0">
                <a:solidFill>
                  <a:srgbClr val="002060"/>
                </a:solidFill>
                <a:ea typeface="Verdana" pitchFamily="34" charset="0"/>
              </a:rPr>
              <a:t>Проконсультируйтесь с педагогом-психологом</a:t>
            </a:r>
          </a:p>
          <a:p>
            <a:endParaRPr lang="ru-RU" dirty="0"/>
          </a:p>
          <a:p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50182" y="0"/>
            <a:ext cx="3893818" cy="234888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ru-RU" sz="3200" b="1" dirty="0" err="1" smtClean="0">
                <a:solidFill>
                  <a:srgbClr val="C00000"/>
                </a:solidFill>
                <a:latin typeface="Verdana" pitchFamily="34" charset="0"/>
                <a:ea typeface="Verdana" pitchFamily="34" charset="0"/>
              </a:rPr>
              <a:t>Стоп-игры</a:t>
            </a:r>
            <a:r>
              <a:rPr lang="ru-RU" sz="3200" dirty="0" smtClean="0">
                <a:solidFill>
                  <a:srgbClr val="C00000"/>
                </a:solidFill>
                <a:latin typeface="Verdana" pitchFamily="34" charset="0"/>
                <a:ea typeface="Verdana" pitchFamily="34" charset="0"/>
              </a:rPr>
              <a:t/>
            </a:r>
            <a:br>
              <a:rPr lang="ru-RU" sz="3200" dirty="0" smtClean="0">
                <a:solidFill>
                  <a:srgbClr val="C00000"/>
                </a:solidFill>
                <a:latin typeface="Verdana" pitchFamily="34" charset="0"/>
                <a:ea typeface="Verdana" pitchFamily="34" charset="0"/>
              </a:rPr>
            </a:br>
            <a:endParaRPr lang="ru-RU" sz="3200" dirty="0">
              <a:solidFill>
                <a:srgbClr val="C00000"/>
              </a:solidFill>
              <a:latin typeface="Verdana" pitchFamily="34" charset="0"/>
              <a:ea typeface="Verdana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4929411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ru-RU" sz="2800" dirty="0" smtClean="0">
                <a:solidFill>
                  <a:srgbClr val="002060"/>
                </a:solidFill>
                <a:ea typeface="Verdana" pitchFamily="34" charset="0"/>
              </a:rPr>
              <a:t>Дайте </a:t>
            </a:r>
            <a:r>
              <a:rPr lang="ru-RU" sz="2800" dirty="0">
                <a:solidFill>
                  <a:srgbClr val="002060"/>
                </a:solidFill>
                <a:ea typeface="Verdana" pitchFamily="34" charset="0"/>
              </a:rPr>
              <a:t>задание выполнять некие действия до сигнала «стоп». </a:t>
            </a:r>
            <a:endParaRPr lang="ru-RU" sz="2800" dirty="0" smtClean="0">
              <a:solidFill>
                <a:srgbClr val="002060"/>
              </a:solidFill>
              <a:ea typeface="Verdana" pitchFamily="34" charset="0"/>
            </a:endParaRPr>
          </a:p>
          <a:p>
            <a:pPr algn="just">
              <a:buNone/>
            </a:pPr>
            <a:r>
              <a:rPr lang="ru-RU" sz="2800" i="1" dirty="0" smtClean="0">
                <a:solidFill>
                  <a:srgbClr val="002060"/>
                </a:solidFill>
                <a:ea typeface="Verdana" pitchFamily="34" charset="0"/>
              </a:rPr>
              <a:t>Например</a:t>
            </a:r>
            <a:r>
              <a:rPr lang="ru-RU" sz="2800" dirty="0">
                <a:solidFill>
                  <a:srgbClr val="002060"/>
                </a:solidFill>
                <a:ea typeface="Verdana" pitchFamily="34" charset="0"/>
              </a:rPr>
              <a:t>: </a:t>
            </a:r>
            <a:r>
              <a:rPr lang="ru-RU" sz="2800" i="1" dirty="0">
                <a:solidFill>
                  <a:srgbClr val="002060"/>
                </a:solidFill>
                <a:ea typeface="Verdana" pitchFamily="34" charset="0"/>
              </a:rPr>
              <a:t>прыгать на гимнастическом мяче, пока вы не скажете «стоп</a:t>
            </a:r>
            <a:r>
              <a:rPr lang="ru-RU" sz="2800" i="1" dirty="0" smtClean="0">
                <a:solidFill>
                  <a:srgbClr val="002060"/>
                </a:solidFill>
                <a:ea typeface="Verdana" pitchFamily="34" charset="0"/>
              </a:rPr>
              <a:t>»; изображать </a:t>
            </a:r>
            <a:r>
              <a:rPr lang="ru-RU" sz="2800" i="1" dirty="0">
                <a:solidFill>
                  <a:srgbClr val="002060"/>
                </a:solidFill>
                <a:ea typeface="Verdana" pitchFamily="34" charset="0"/>
              </a:rPr>
              <a:t>диких животных, пока звучит </a:t>
            </a:r>
            <a:r>
              <a:rPr lang="ru-RU" sz="2800" i="1" dirty="0" smtClean="0">
                <a:solidFill>
                  <a:srgbClr val="002060"/>
                </a:solidFill>
                <a:ea typeface="Verdana" pitchFamily="34" charset="0"/>
              </a:rPr>
              <a:t>музыка; рисовать </a:t>
            </a:r>
            <a:r>
              <a:rPr lang="ru-RU" sz="2800" i="1" dirty="0">
                <a:solidFill>
                  <a:srgbClr val="002060"/>
                </a:solidFill>
                <a:ea typeface="Verdana" pitchFamily="34" charset="0"/>
              </a:rPr>
              <a:t>толстыми мелками или фломастерами на листе огромные линии, пока вы трижды не хлопните в </a:t>
            </a:r>
            <a:r>
              <a:rPr lang="ru-RU" sz="2800" i="1" dirty="0" smtClean="0">
                <a:solidFill>
                  <a:srgbClr val="002060"/>
                </a:solidFill>
                <a:ea typeface="Verdana" pitchFamily="34" charset="0"/>
              </a:rPr>
              <a:t>ладоши и др.</a:t>
            </a:r>
            <a:endParaRPr lang="ru-RU" sz="2800" i="1" dirty="0">
              <a:solidFill>
                <a:srgbClr val="002060"/>
              </a:solidFill>
              <a:ea typeface="Verdana" pitchFamily="34" charset="0"/>
            </a:endParaRP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0"/>
            <a:ext cx="8229600" cy="778098"/>
          </a:xfrm>
        </p:spPr>
        <p:txBody>
          <a:bodyPr>
            <a:normAutofit fontScale="90000"/>
          </a:bodyPr>
          <a:lstStyle/>
          <a:p>
            <a:pPr algn="l"/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sz="3600" b="1" dirty="0" smtClean="0">
                <a:solidFill>
                  <a:srgbClr val="C00000"/>
                </a:solidFill>
                <a:latin typeface="Verdana" pitchFamily="34" charset="0"/>
                <a:ea typeface="Verdana" pitchFamily="34" charset="0"/>
              </a:rPr>
              <a:t>Игры </a:t>
            </a:r>
            <a:r>
              <a:rPr lang="ru-RU" sz="3600" b="1" dirty="0">
                <a:solidFill>
                  <a:srgbClr val="C00000"/>
                </a:solidFill>
                <a:latin typeface="Verdana" pitchFamily="34" charset="0"/>
                <a:ea typeface="Verdana" pitchFamily="34" charset="0"/>
              </a:rPr>
              <a:t>с копированием образца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836712"/>
            <a:ext cx="8517632" cy="5328592"/>
          </a:xfrm>
        </p:spPr>
        <p:txBody>
          <a:bodyPr>
            <a:noAutofit/>
          </a:bodyPr>
          <a:lstStyle/>
          <a:p>
            <a:pPr algn="just">
              <a:lnSpc>
                <a:spcPct val="120000"/>
              </a:lnSpc>
              <a:buNone/>
            </a:pPr>
            <a:r>
              <a:rPr lang="ru-RU" sz="2300" dirty="0">
                <a:solidFill>
                  <a:srgbClr val="002060"/>
                </a:solidFill>
                <a:ea typeface="Verdana" pitchFamily="34" charset="0"/>
              </a:rPr>
              <a:t>Используйте игры по типу нейропсихологических проб: «зеркало» – повтори мои движения так, будто ты зеркало, я подниму вот эту руку, а ты…; «повторяй за мной»: взрослый показывает движение, дети повторяют; «повтори ритм»: взрослый хлопает в ладоши (! !! !; !!! !), ребенок повторяет в том же ритме; «сделай как я»: разложи цветные фишки или любые другие мелкие предметы так же, как я. Предлагайте скопировать простой рисунок на листе в клеточку, дорисовать симметричную половинку простого рисунка, продолжить «заборчик» (геометрический ритмичный рисунок на листе в клетку), выполнить графический диктант. Особенно хорошо использовать диктанты, в результате которых получается не просто узор, а животное, предмет обихода или транспорт.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 fontScale="90000"/>
          </a:bodyPr>
          <a:lstStyle/>
          <a:p>
            <a:pPr algn="l"/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sz="3600" b="1" dirty="0" smtClean="0">
                <a:solidFill>
                  <a:srgbClr val="C00000"/>
                </a:solidFill>
                <a:latin typeface="Verdana" pitchFamily="34" charset="0"/>
                <a:ea typeface="Verdana" pitchFamily="34" charset="0"/>
              </a:rPr>
              <a:t>Игры-поиски</a:t>
            </a:r>
            <a:r>
              <a:rPr lang="ru-RU" sz="3600" dirty="0">
                <a:solidFill>
                  <a:srgbClr val="C00000"/>
                </a:solidFill>
                <a:latin typeface="Verdana" pitchFamily="34" charset="0"/>
                <a:ea typeface="Verdana" pitchFamily="34" charset="0"/>
              </a:rPr>
              <a:t/>
            </a:r>
            <a:br>
              <a:rPr lang="ru-RU" sz="3600" dirty="0">
                <a:solidFill>
                  <a:srgbClr val="C00000"/>
                </a:solidFill>
                <a:latin typeface="Verdana" pitchFamily="34" charset="0"/>
                <a:ea typeface="Verdana" pitchFamily="34" charset="0"/>
              </a:rPr>
            </a:br>
            <a:endParaRPr lang="ru-RU" sz="3600" dirty="0">
              <a:solidFill>
                <a:srgbClr val="C00000"/>
              </a:solidFill>
              <a:latin typeface="Verdana" pitchFamily="34" charset="0"/>
              <a:ea typeface="Verdana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400600"/>
          </a:xfrm>
        </p:spPr>
        <p:txBody>
          <a:bodyPr/>
          <a:lstStyle/>
          <a:p>
            <a:pPr algn="just">
              <a:buNone/>
            </a:pPr>
            <a:r>
              <a:rPr lang="ru-RU" sz="2800" dirty="0">
                <a:solidFill>
                  <a:srgbClr val="002060"/>
                </a:solidFill>
              </a:rPr>
              <a:t>Взрослый дает задание отыскать предметы, которые соответствуют определенному признаку. Ребенок ищет как можно больше таких предметов либо перечисляет их. </a:t>
            </a:r>
            <a:endParaRPr lang="ru-RU" sz="2800" dirty="0" smtClean="0">
              <a:solidFill>
                <a:srgbClr val="002060"/>
              </a:solidFill>
            </a:endParaRPr>
          </a:p>
          <a:p>
            <a:pPr algn="just">
              <a:buNone/>
            </a:pPr>
            <a:r>
              <a:rPr lang="ru-RU" sz="2800" i="1" dirty="0" smtClean="0">
                <a:solidFill>
                  <a:srgbClr val="002060"/>
                </a:solidFill>
              </a:rPr>
              <a:t>Например</a:t>
            </a:r>
            <a:r>
              <a:rPr lang="ru-RU" sz="2800" i="1" dirty="0">
                <a:solidFill>
                  <a:srgbClr val="002060"/>
                </a:solidFill>
              </a:rPr>
              <a:t>: найди все деревянное в кабинете, дотронься до чего-то красного, стеклянного, живого, круглого, больше тебя, металлического; перечисли всех животных, которые могут поместиться в ведро.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ru-RU" sz="3000" b="1" dirty="0" smtClean="0">
                <a:solidFill>
                  <a:srgbClr val="C00000"/>
                </a:solidFill>
                <a:latin typeface="Verdana" pitchFamily="34" charset="0"/>
                <a:ea typeface="Verdana" pitchFamily="34" charset="0"/>
              </a:rPr>
              <a:t>Игры, чтобы снять двигательное напряжение</a:t>
            </a:r>
            <a:endParaRPr lang="ru-RU" sz="3000" b="1" dirty="0">
              <a:solidFill>
                <a:srgbClr val="C00000"/>
              </a:solidFill>
              <a:latin typeface="Verdana" pitchFamily="34" charset="0"/>
              <a:ea typeface="Verdana" pitchFamily="34" charset="0"/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None/>
            </a:pPr>
            <a:r>
              <a:rPr lang="ru-RU" sz="2800" dirty="0" smtClean="0">
                <a:solidFill>
                  <a:srgbClr val="002060"/>
                </a:solidFill>
                <a:ea typeface="Verdana" pitchFamily="34" charset="0"/>
              </a:rPr>
              <a:t>Игра «Меняются местами </a:t>
            </a:r>
            <a:r>
              <a:rPr lang="ru-RU" sz="2800" i="1" dirty="0" smtClean="0">
                <a:solidFill>
                  <a:srgbClr val="002060"/>
                </a:solidFill>
                <a:ea typeface="Verdana" pitchFamily="34" charset="0"/>
              </a:rPr>
              <a:t>(подпрыгивают, хлопают, приседают и т.п.</a:t>
            </a:r>
            <a:r>
              <a:rPr lang="ru-RU" sz="2800" dirty="0" smtClean="0">
                <a:solidFill>
                  <a:srgbClr val="002060"/>
                </a:solidFill>
                <a:ea typeface="Verdana" pitchFamily="34" charset="0"/>
              </a:rPr>
              <a:t>) те, кто …» </a:t>
            </a:r>
          </a:p>
          <a:p>
            <a:pPr algn="just">
              <a:buNone/>
            </a:pPr>
            <a:r>
              <a:rPr lang="ru-RU" sz="2800" dirty="0" smtClean="0">
                <a:solidFill>
                  <a:srgbClr val="002060"/>
                </a:solidFill>
                <a:ea typeface="Verdana" pitchFamily="34" charset="0"/>
              </a:rPr>
              <a:t>(</a:t>
            </a:r>
            <a:r>
              <a:rPr lang="ru-RU" sz="2800" i="1" dirty="0" smtClean="0">
                <a:solidFill>
                  <a:srgbClr val="002060"/>
                </a:solidFill>
                <a:ea typeface="Verdana" pitchFamily="34" charset="0"/>
              </a:rPr>
              <a:t>сегодня завтракал, кто любит играть в зомби, у кого </a:t>
            </a:r>
            <a:r>
              <a:rPr lang="ru-RU" sz="2800" i="1" dirty="0" err="1" smtClean="0">
                <a:solidFill>
                  <a:srgbClr val="002060"/>
                </a:solidFill>
                <a:ea typeface="Verdana" pitchFamily="34" charset="0"/>
              </a:rPr>
              <a:t>ущи</a:t>
            </a:r>
            <a:r>
              <a:rPr lang="ru-RU" sz="2800" i="1" dirty="0" smtClean="0">
                <a:solidFill>
                  <a:srgbClr val="002060"/>
                </a:solidFill>
                <a:ea typeface="Verdana" pitchFamily="34" charset="0"/>
              </a:rPr>
              <a:t> на … спине, мальчики, у кого есть домашний питомец и т.п.)</a:t>
            </a:r>
            <a:endParaRPr lang="ru-RU" sz="2800" i="1" dirty="0">
              <a:solidFill>
                <a:srgbClr val="002060"/>
              </a:solidFill>
              <a:ea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 fontScale="90000"/>
          </a:bodyPr>
          <a:lstStyle/>
          <a:p>
            <a:pPr algn="l"/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sz="3600" b="1" dirty="0" smtClean="0">
                <a:solidFill>
                  <a:srgbClr val="C00000"/>
                </a:solidFill>
                <a:latin typeface="Verdana" pitchFamily="34" charset="0"/>
                <a:ea typeface="Verdana" pitchFamily="34" charset="0"/>
              </a:rPr>
              <a:t>Игры </a:t>
            </a:r>
            <a:r>
              <a:rPr lang="ru-RU" sz="3600" b="1" dirty="0">
                <a:solidFill>
                  <a:srgbClr val="C00000"/>
                </a:solidFill>
                <a:latin typeface="Verdana" pitchFamily="34" charset="0"/>
                <a:ea typeface="Verdana" pitchFamily="34" charset="0"/>
              </a:rPr>
              <a:t>с правилами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908720"/>
            <a:ext cx="8517632" cy="6120680"/>
          </a:xfrm>
        </p:spPr>
        <p:txBody>
          <a:bodyPr>
            <a:normAutofit fontScale="85000" lnSpcReduction="20000"/>
          </a:bodyPr>
          <a:lstStyle/>
          <a:p>
            <a:pPr algn="just">
              <a:buNone/>
            </a:pPr>
            <a:r>
              <a:rPr lang="ru-RU" sz="3100" dirty="0">
                <a:solidFill>
                  <a:srgbClr val="002060"/>
                </a:solidFill>
                <a:ea typeface="Verdana" pitchFamily="34" charset="0"/>
              </a:rPr>
              <a:t>Любые игры с правилами будут способствовать произвольному управлению поведением. Настольные игры - </a:t>
            </a:r>
            <a:r>
              <a:rPr lang="ru-RU" sz="3100" dirty="0" err="1">
                <a:solidFill>
                  <a:srgbClr val="002060"/>
                </a:solidFill>
                <a:ea typeface="Verdana" pitchFamily="34" charset="0"/>
              </a:rPr>
              <a:t>бродилки</a:t>
            </a:r>
            <a:r>
              <a:rPr lang="ru-RU" sz="3100" dirty="0">
                <a:solidFill>
                  <a:srgbClr val="002060"/>
                </a:solidFill>
                <a:ea typeface="Verdana" pitchFamily="34" charset="0"/>
              </a:rPr>
              <a:t> с коротким маршрутом: до 40 пунктов в начальной </a:t>
            </a:r>
            <a:r>
              <a:rPr lang="ru-RU" sz="3100" dirty="0" smtClean="0">
                <a:solidFill>
                  <a:srgbClr val="002060"/>
                </a:solidFill>
                <a:ea typeface="Verdana" pitchFamily="34" charset="0"/>
              </a:rPr>
              <a:t>школе. </a:t>
            </a:r>
            <a:r>
              <a:rPr lang="ru-RU" sz="3100" dirty="0">
                <a:solidFill>
                  <a:srgbClr val="002060"/>
                </a:solidFill>
                <a:ea typeface="Verdana" pitchFamily="34" charset="0"/>
              </a:rPr>
              <a:t>Если используете готовые настольные игры, выбирайте простые быстрые версии. Игра «Да – нет не говорить, черное – белое не надевать»: в ответ на вопросы взрослого ребенок должен говорить любые слова, кроме «да», «нет», «черное», «белое</a:t>
            </a:r>
            <a:r>
              <a:rPr lang="ru-RU" dirty="0">
                <a:solidFill>
                  <a:srgbClr val="002060"/>
                </a:solidFill>
                <a:ea typeface="Verdana" pitchFamily="34" charset="0"/>
              </a:rPr>
              <a:t>». </a:t>
            </a:r>
            <a:r>
              <a:rPr lang="ru-RU" sz="2600" i="1" dirty="0">
                <a:solidFill>
                  <a:srgbClr val="002060"/>
                </a:solidFill>
                <a:ea typeface="Verdana" pitchFamily="34" charset="0"/>
              </a:rPr>
              <a:t>Среди вопросов должны быть провоцирующие на запрещенный правилом ответ: Ты мальчик? Ты знаешь, как зовут твоего классного руководителя? Любишь собак? Тебе нравится спать? Какого цвета снег? </a:t>
            </a:r>
            <a:endParaRPr lang="ru-RU" sz="2600" i="1" dirty="0" smtClean="0">
              <a:solidFill>
                <a:srgbClr val="002060"/>
              </a:solidFill>
              <a:ea typeface="Verdana" pitchFamily="34" charset="0"/>
            </a:endParaRPr>
          </a:p>
          <a:p>
            <a:pPr algn="just">
              <a:buNone/>
            </a:pPr>
            <a:r>
              <a:rPr lang="ru-RU" sz="2800" dirty="0" smtClean="0">
                <a:solidFill>
                  <a:srgbClr val="002060"/>
                </a:solidFill>
                <a:ea typeface="Verdana" pitchFamily="34" charset="0"/>
              </a:rPr>
              <a:t>Игра </a:t>
            </a:r>
            <a:r>
              <a:rPr lang="ru-RU" sz="2800" dirty="0">
                <a:solidFill>
                  <a:srgbClr val="002060"/>
                </a:solidFill>
                <a:ea typeface="Verdana" pitchFamily="34" charset="0"/>
              </a:rPr>
              <a:t>«Капитаны» не только формирует произвольность, но и дает двигательную разрядку: ребенок или группа детей должны выполнять только те задания взрослого, которые он начал со слова </a:t>
            </a:r>
            <a:r>
              <a:rPr lang="ru-RU" sz="2800" dirty="0" smtClean="0">
                <a:solidFill>
                  <a:srgbClr val="002060"/>
                </a:solidFill>
                <a:ea typeface="Verdana" pitchFamily="34" charset="0"/>
              </a:rPr>
              <a:t>«Капитаны</a:t>
            </a:r>
            <a:r>
              <a:rPr lang="ru-RU" dirty="0">
                <a:solidFill>
                  <a:srgbClr val="002060"/>
                </a:solidFill>
                <a:ea typeface="Verdana" pitchFamily="34" charset="0"/>
              </a:rPr>
              <a:t>» </a:t>
            </a:r>
            <a:r>
              <a:rPr lang="ru-RU" sz="2600" dirty="0" smtClean="0">
                <a:solidFill>
                  <a:srgbClr val="002060"/>
                </a:solidFill>
                <a:ea typeface="Verdana" pitchFamily="34" charset="0"/>
              </a:rPr>
              <a:t>(</a:t>
            </a:r>
            <a:r>
              <a:rPr lang="ru-RU" sz="2600" i="1" dirty="0" smtClean="0">
                <a:solidFill>
                  <a:srgbClr val="002060"/>
                </a:solidFill>
                <a:ea typeface="Verdana" pitchFamily="34" charset="0"/>
              </a:rPr>
              <a:t>Капитаны</a:t>
            </a:r>
            <a:r>
              <a:rPr lang="ru-RU" sz="2600" i="1" dirty="0">
                <a:solidFill>
                  <a:srgbClr val="002060"/>
                </a:solidFill>
                <a:ea typeface="Verdana" pitchFamily="34" charset="0"/>
              </a:rPr>
              <a:t>, подпрыгните; капитаны, шаг вперед; капитаны, поднимите правую руку; поднимите левую руку</a:t>
            </a:r>
            <a:r>
              <a:rPr lang="ru-RU" sz="2600" dirty="0">
                <a:solidFill>
                  <a:srgbClr val="002060"/>
                </a:solidFill>
                <a:ea typeface="Verdana" pitchFamily="34" charset="0"/>
              </a:rPr>
              <a:t>).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ru-RU" sz="3200" b="1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</a:rPr>
              <a:t>Источник:</a:t>
            </a:r>
            <a:endParaRPr lang="ru-RU" sz="3200" b="1" dirty="0">
              <a:solidFill>
                <a:srgbClr val="002060"/>
              </a:solidFill>
              <a:latin typeface="Verdana" pitchFamily="34" charset="0"/>
              <a:ea typeface="Verdana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ru-RU" sz="2800" dirty="0">
                <a:solidFill>
                  <a:srgbClr val="002060"/>
                </a:solidFill>
              </a:rPr>
              <a:t>Материал для консультации основан на статье</a:t>
            </a:r>
            <a:r>
              <a:rPr lang="ru-RU" sz="2800" b="1" dirty="0">
                <a:solidFill>
                  <a:srgbClr val="002060"/>
                </a:solidFill>
              </a:rPr>
              <a:t> </a:t>
            </a:r>
            <a:r>
              <a:rPr lang="ru-RU" sz="2800" dirty="0">
                <a:solidFill>
                  <a:srgbClr val="002060"/>
                </a:solidFill>
              </a:rPr>
              <a:t>Александра Фокина,</a:t>
            </a:r>
            <a:r>
              <a:rPr lang="ru-RU" sz="2800" b="1" dirty="0">
                <a:solidFill>
                  <a:srgbClr val="002060"/>
                </a:solidFill>
              </a:rPr>
              <a:t> </a:t>
            </a:r>
            <a:r>
              <a:rPr lang="ru-RU" sz="2800" dirty="0">
                <a:solidFill>
                  <a:srgbClr val="002060"/>
                </a:solidFill>
              </a:rPr>
              <a:t>практического психолога, члена Федерации психологов-консультантов России, к. психол. н., г. Москва «</a:t>
            </a:r>
            <a:r>
              <a:rPr lang="ru-RU" sz="2800" b="1" dirty="0">
                <a:solidFill>
                  <a:srgbClr val="002060"/>
                </a:solidFill>
              </a:rPr>
              <a:t>СДВГ у ребенка: что нужно знать учителю и родителям.» (</a:t>
            </a:r>
            <a:r>
              <a:rPr lang="ru-RU" sz="2800" i="1" dirty="0">
                <a:solidFill>
                  <a:srgbClr val="002060"/>
                </a:solidFill>
              </a:rPr>
              <a:t>Электронный журнал «Управление начальной школой» №7, 2021</a:t>
            </a:r>
            <a:endParaRPr lang="ru-RU" sz="28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75536" y="443468"/>
            <a:ext cx="6588224" cy="1268760"/>
          </a:xfrm>
        </p:spPr>
        <p:txBody>
          <a:bodyPr>
            <a:normAutofit fontScale="90000"/>
          </a:bodyPr>
          <a:lstStyle/>
          <a:p>
            <a:pPr algn="just"/>
            <a:r>
              <a:rPr lang="ru-RU" sz="3200" b="1" dirty="0" smtClean="0">
                <a:solidFill>
                  <a:srgbClr val="C00000"/>
                </a:solidFill>
                <a:latin typeface="Verdana" pitchFamily="34" charset="0"/>
                <a:ea typeface="Verdana" pitchFamily="34" charset="0"/>
              </a:rPr>
              <a:t>Синдром дефицита внимания с </a:t>
            </a:r>
            <a:r>
              <a:rPr lang="ru-RU" sz="3200" b="1" dirty="0" err="1" smtClean="0">
                <a:solidFill>
                  <a:srgbClr val="C00000"/>
                </a:solidFill>
                <a:latin typeface="Verdana" pitchFamily="34" charset="0"/>
                <a:ea typeface="Verdana" pitchFamily="34" charset="0"/>
              </a:rPr>
              <a:t>гиперактивностью</a:t>
            </a:r>
            <a:r>
              <a:rPr lang="ru-RU" sz="3200" b="1" dirty="0" smtClean="0">
                <a:solidFill>
                  <a:srgbClr val="C00000"/>
                </a:solidFill>
                <a:latin typeface="Verdana" pitchFamily="34" charset="0"/>
                <a:ea typeface="Verdana" pitchFamily="34" charset="0"/>
              </a:rPr>
              <a:t> (СДВГ) - </a:t>
            </a:r>
            <a:endParaRPr lang="ru-RU" sz="3200" b="1" dirty="0">
              <a:solidFill>
                <a:srgbClr val="C00000"/>
              </a:solidFill>
              <a:latin typeface="Verdana" pitchFamily="34" charset="0"/>
              <a:ea typeface="Verdana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1700808"/>
            <a:ext cx="8640960" cy="4525963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>
                <a:solidFill>
                  <a:srgbClr val="002060"/>
                </a:solidFill>
                <a:ea typeface="Verdana" pitchFamily="34" charset="0"/>
              </a:rPr>
              <a:t>это психоневрологическое </a:t>
            </a:r>
          </a:p>
          <a:p>
            <a:pPr>
              <a:buNone/>
            </a:pPr>
            <a:r>
              <a:rPr lang="ru-RU" dirty="0" smtClean="0">
                <a:solidFill>
                  <a:srgbClr val="002060"/>
                </a:solidFill>
                <a:ea typeface="Verdana" pitchFamily="34" charset="0"/>
              </a:rPr>
              <a:t>расстройство, характеризующееся несоответствующими </a:t>
            </a:r>
            <a:r>
              <a:rPr lang="ru-RU" dirty="0">
                <a:solidFill>
                  <a:srgbClr val="002060"/>
                </a:solidFill>
                <a:ea typeface="Verdana" pitchFamily="34" charset="0"/>
              </a:rPr>
              <a:t>возрасту </a:t>
            </a:r>
            <a:r>
              <a:rPr lang="ru-RU" dirty="0" err="1">
                <a:solidFill>
                  <a:srgbClr val="002060"/>
                </a:solidFill>
                <a:ea typeface="Verdana" pitchFamily="34" charset="0"/>
              </a:rPr>
              <a:t>гиперактивностью</a:t>
            </a:r>
            <a:r>
              <a:rPr lang="ru-RU" dirty="0">
                <a:solidFill>
                  <a:srgbClr val="002060"/>
                </a:solidFill>
                <a:ea typeface="Verdana" pitchFamily="34" charset="0"/>
              </a:rPr>
              <a:t>, дефицитом внимания, импульсивностью и отсутствием устойчивой мотивации к деятельности, требующей волевых усилий и </a:t>
            </a:r>
            <a:r>
              <a:rPr lang="ru-RU" dirty="0" smtClean="0">
                <a:solidFill>
                  <a:srgbClr val="002060"/>
                </a:solidFill>
                <a:ea typeface="Verdana" pitchFamily="34" charset="0"/>
              </a:rPr>
              <a:t>сопровождающихся</a:t>
            </a:r>
            <a:r>
              <a:rPr lang="ru-RU" dirty="0">
                <a:solidFill>
                  <a:srgbClr val="002060"/>
                </a:solidFill>
                <a:ea typeface="Verdana" pitchFamily="34" charset="0"/>
              </a:rPr>
              <a:t> нарушением </a:t>
            </a:r>
            <a:r>
              <a:rPr lang="ru-RU" dirty="0" smtClean="0">
                <a:solidFill>
                  <a:srgbClr val="002060"/>
                </a:solidFill>
                <a:ea typeface="Verdana" pitchFamily="34" charset="0"/>
              </a:rPr>
              <a:t>адаптации </a:t>
            </a:r>
            <a:r>
              <a:rPr lang="ru-RU" dirty="0">
                <a:solidFill>
                  <a:srgbClr val="002060"/>
                </a:solidFill>
                <a:ea typeface="Verdana" pitchFamily="34" charset="0"/>
              </a:rPr>
              <a:t>в различных сферах </a:t>
            </a:r>
            <a:r>
              <a:rPr lang="ru-RU" dirty="0" smtClean="0">
                <a:solidFill>
                  <a:srgbClr val="002060"/>
                </a:solidFill>
                <a:ea typeface="Verdana" pitchFamily="34" charset="0"/>
              </a:rPr>
              <a:t>жизнедеятельности.</a:t>
            </a:r>
            <a:r>
              <a:rPr lang="ru-RU" dirty="0">
                <a:solidFill>
                  <a:srgbClr val="002060"/>
                </a:solidFill>
              </a:rPr>
              <a:t> 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48856" y="0"/>
            <a:ext cx="2457496" cy="245749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ru-RU" sz="3200" b="1" dirty="0" smtClean="0">
                <a:solidFill>
                  <a:srgbClr val="C00000"/>
                </a:solidFill>
                <a:latin typeface="Verdana" pitchFamily="34" charset="0"/>
                <a:ea typeface="Verdana" pitchFamily="34" charset="0"/>
              </a:rPr>
              <a:t>Проявления СДВГ</a:t>
            </a:r>
            <a:endParaRPr lang="ru-RU" sz="3200" b="1" dirty="0">
              <a:solidFill>
                <a:srgbClr val="C00000"/>
              </a:solidFill>
              <a:latin typeface="Verdana" pitchFamily="34" charset="0"/>
              <a:ea typeface="Verdana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4525963"/>
          </a:xfrm>
        </p:spPr>
        <p:txBody>
          <a:bodyPr>
            <a:normAutofit/>
          </a:bodyPr>
          <a:lstStyle/>
          <a:p>
            <a:pPr lvl="0"/>
            <a:r>
              <a:rPr lang="ru-RU" dirty="0">
                <a:solidFill>
                  <a:srgbClr val="002060"/>
                </a:solidFill>
                <a:ea typeface="Verdana" pitchFamily="34" charset="0"/>
              </a:rPr>
              <a:t>импульсивность, </a:t>
            </a:r>
            <a:r>
              <a:rPr lang="ru-RU" dirty="0" smtClean="0">
                <a:solidFill>
                  <a:srgbClr val="002060"/>
                </a:solidFill>
                <a:ea typeface="Verdana" pitchFamily="34" charset="0"/>
              </a:rPr>
              <a:t>частое </a:t>
            </a:r>
            <a:r>
              <a:rPr lang="ru-RU" dirty="0" err="1">
                <a:solidFill>
                  <a:srgbClr val="002060"/>
                </a:solidFill>
                <a:ea typeface="Verdana" pitchFamily="34" charset="0"/>
              </a:rPr>
              <a:t>травмирование</a:t>
            </a:r>
            <a:r>
              <a:rPr lang="ru-RU" dirty="0">
                <a:solidFill>
                  <a:srgbClr val="002060"/>
                </a:solidFill>
                <a:ea typeface="Verdana" pitchFamily="34" charset="0"/>
              </a:rPr>
              <a:t>;</a:t>
            </a:r>
          </a:p>
          <a:p>
            <a:pPr lvl="0"/>
            <a:r>
              <a:rPr lang="ru-RU" dirty="0">
                <a:solidFill>
                  <a:srgbClr val="002060"/>
                </a:solidFill>
                <a:ea typeface="Verdana" pitchFamily="34" charset="0"/>
              </a:rPr>
              <a:t>подверженность дисциплинарным взысканиям;</a:t>
            </a:r>
          </a:p>
          <a:p>
            <a:pPr lvl="0"/>
            <a:r>
              <a:rPr lang="ru-RU" dirty="0">
                <a:solidFill>
                  <a:srgbClr val="002060"/>
                </a:solidFill>
                <a:ea typeface="Verdana" pitchFamily="34" charset="0"/>
              </a:rPr>
              <a:t>необдуманность поступков;</a:t>
            </a:r>
          </a:p>
          <a:p>
            <a:pPr lvl="0"/>
            <a:r>
              <a:rPr lang="ru-RU" dirty="0">
                <a:solidFill>
                  <a:srgbClr val="002060"/>
                </a:solidFill>
                <a:ea typeface="Verdana" pitchFamily="34" charset="0"/>
              </a:rPr>
              <a:t>социальная расторможенность;</a:t>
            </a:r>
          </a:p>
          <a:p>
            <a:r>
              <a:rPr lang="ru-RU" dirty="0">
                <a:solidFill>
                  <a:srgbClr val="002060"/>
                </a:solidFill>
                <a:ea typeface="Verdana" pitchFamily="34" charset="0"/>
              </a:rPr>
              <a:t>нехватка предусмотрительности и сдержанности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87452" y="4581128"/>
            <a:ext cx="3456547" cy="227687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ru-RU" sz="3200" b="1" dirty="0" smtClean="0">
                <a:solidFill>
                  <a:srgbClr val="C00000"/>
                </a:solidFill>
                <a:latin typeface="Verdana" pitchFamily="34" charset="0"/>
                <a:ea typeface="Verdana" pitchFamily="34" charset="0"/>
              </a:rPr>
              <a:t>Следствия СДВГ</a:t>
            </a:r>
            <a:endParaRPr lang="ru-RU" sz="3200" b="1" dirty="0">
              <a:solidFill>
                <a:srgbClr val="C00000"/>
              </a:solidFill>
              <a:latin typeface="Verdana" pitchFamily="34" charset="0"/>
              <a:ea typeface="Verdana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smtClean="0">
                <a:solidFill>
                  <a:srgbClr val="002060"/>
                </a:solidFill>
                <a:ea typeface="Verdana" pitchFamily="34" charset="0"/>
              </a:rPr>
              <a:t>хроническая школьная </a:t>
            </a:r>
            <a:r>
              <a:rPr lang="ru-RU" dirty="0" err="1" smtClean="0">
                <a:solidFill>
                  <a:srgbClr val="002060"/>
                </a:solidFill>
                <a:ea typeface="Verdana" pitchFamily="34" charset="0"/>
              </a:rPr>
              <a:t>неуспешность</a:t>
            </a:r>
            <a:r>
              <a:rPr lang="ru-RU" dirty="0" smtClean="0">
                <a:solidFill>
                  <a:srgbClr val="002060"/>
                </a:solidFill>
                <a:ea typeface="Verdana" pitchFamily="34" charset="0"/>
              </a:rPr>
              <a:t>,</a:t>
            </a:r>
          </a:p>
          <a:p>
            <a:r>
              <a:rPr lang="ru-RU" dirty="0" err="1" smtClean="0">
                <a:solidFill>
                  <a:srgbClr val="002060"/>
                </a:solidFill>
                <a:ea typeface="Verdana" pitchFamily="34" charset="0"/>
              </a:rPr>
              <a:t>дезадаптация</a:t>
            </a:r>
            <a:r>
              <a:rPr lang="ru-RU" dirty="0" smtClean="0">
                <a:solidFill>
                  <a:srgbClr val="002060"/>
                </a:solidFill>
                <a:ea typeface="Verdana" pitchFamily="34" charset="0"/>
              </a:rPr>
              <a:t> </a:t>
            </a:r>
            <a:r>
              <a:rPr lang="ru-RU" dirty="0">
                <a:solidFill>
                  <a:srgbClr val="002060"/>
                </a:solidFill>
                <a:ea typeface="Verdana" pitchFamily="34" charset="0"/>
              </a:rPr>
              <a:t>ребенка, </a:t>
            </a:r>
            <a:endParaRPr lang="ru-RU" dirty="0" smtClean="0">
              <a:solidFill>
                <a:srgbClr val="002060"/>
              </a:solidFill>
              <a:ea typeface="Verdana" pitchFamily="34" charset="0"/>
            </a:endParaRPr>
          </a:p>
          <a:p>
            <a:r>
              <a:rPr lang="ru-RU" dirty="0" smtClean="0">
                <a:solidFill>
                  <a:srgbClr val="002060"/>
                </a:solidFill>
                <a:ea typeface="Verdana" pitchFamily="34" charset="0"/>
              </a:rPr>
              <a:t>снижение школьной мотивации,</a:t>
            </a:r>
          </a:p>
          <a:p>
            <a:r>
              <a:rPr lang="ru-RU" dirty="0" smtClean="0">
                <a:solidFill>
                  <a:srgbClr val="002060"/>
                </a:solidFill>
                <a:ea typeface="Verdana" pitchFamily="34" charset="0"/>
              </a:rPr>
              <a:t>формирование убежденности </a:t>
            </a:r>
            <a:r>
              <a:rPr lang="ru-RU" dirty="0">
                <a:solidFill>
                  <a:srgbClr val="002060"/>
                </a:solidFill>
                <a:ea typeface="Verdana" pitchFamily="34" charset="0"/>
              </a:rPr>
              <a:t>в неизбежном неуспехе </a:t>
            </a:r>
            <a:r>
              <a:rPr lang="ru-RU" dirty="0" smtClean="0">
                <a:solidFill>
                  <a:srgbClr val="002060"/>
                </a:solidFill>
                <a:ea typeface="Verdana" pitchFamily="34" charset="0"/>
              </a:rPr>
              <a:t>на любом уроке или деле</a:t>
            </a:r>
            <a:endParaRPr lang="ru-RU" dirty="0">
              <a:solidFill>
                <a:srgbClr val="002060"/>
              </a:solidFill>
              <a:ea typeface="Verdana" pitchFamily="34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76020" y="4503384"/>
            <a:ext cx="2067980" cy="234888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68183" y="-16186"/>
            <a:ext cx="2375817" cy="1696458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151995"/>
            <a:ext cx="3816424" cy="1143000"/>
          </a:xfrm>
        </p:spPr>
        <p:txBody>
          <a:bodyPr>
            <a:normAutofit/>
          </a:bodyPr>
          <a:lstStyle/>
          <a:p>
            <a:pPr algn="just"/>
            <a:r>
              <a:rPr lang="ru-RU" sz="3200" b="1" dirty="0" smtClean="0">
                <a:solidFill>
                  <a:srgbClr val="C00000"/>
                </a:solidFill>
                <a:latin typeface="Verdana" pitchFamily="34" charset="0"/>
                <a:ea typeface="Verdana" pitchFamily="34" charset="0"/>
              </a:rPr>
              <a:t>Причины СДВГ</a:t>
            </a:r>
            <a:endParaRPr lang="ru-RU" sz="3200" b="1" dirty="0">
              <a:solidFill>
                <a:srgbClr val="C00000"/>
              </a:solidFill>
              <a:latin typeface="Verdana" pitchFamily="34" charset="0"/>
              <a:ea typeface="Verdana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1463112"/>
            <a:ext cx="8892480" cy="6192688"/>
          </a:xfrm>
        </p:spPr>
        <p:txBody>
          <a:bodyPr>
            <a:normAutofit fontScale="85000" lnSpcReduction="10000"/>
          </a:bodyPr>
          <a:lstStyle/>
          <a:p>
            <a:r>
              <a:rPr lang="ru-RU" sz="3300" dirty="0" smtClean="0">
                <a:solidFill>
                  <a:srgbClr val="002060"/>
                </a:solidFill>
                <a:ea typeface="Verdana" pitchFamily="34" charset="0"/>
              </a:rPr>
              <a:t>легкая дисфункция </a:t>
            </a:r>
            <a:r>
              <a:rPr lang="ru-RU" sz="3300" dirty="0">
                <a:solidFill>
                  <a:srgbClr val="002060"/>
                </a:solidFill>
                <a:ea typeface="Verdana" pitchFamily="34" charset="0"/>
              </a:rPr>
              <a:t>центральной нервной системы, </a:t>
            </a:r>
            <a:endParaRPr lang="ru-RU" sz="3300" dirty="0" smtClean="0">
              <a:solidFill>
                <a:srgbClr val="002060"/>
              </a:solidFill>
              <a:ea typeface="Verdana" pitchFamily="34" charset="0"/>
            </a:endParaRPr>
          </a:p>
          <a:p>
            <a:r>
              <a:rPr lang="ru-RU" sz="3300" dirty="0" smtClean="0">
                <a:solidFill>
                  <a:srgbClr val="002060"/>
                </a:solidFill>
                <a:ea typeface="Verdana" pitchFamily="34" charset="0"/>
              </a:rPr>
              <a:t>минимальная мозговая дисфункция,</a:t>
            </a:r>
          </a:p>
          <a:p>
            <a:r>
              <a:rPr lang="ru-RU" sz="3300" dirty="0" smtClean="0">
                <a:solidFill>
                  <a:srgbClr val="002060"/>
                </a:solidFill>
                <a:ea typeface="Verdana" pitchFamily="34" charset="0"/>
              </a:rPr>
              <a:t>функциональная незрелость </a:t>
            </a:r>
            <a:r>
              <a:rPr lang="ru-RU" sz="3300" dirty="0">
                <a:solidFill>
                  <a:srgbClr val="002060"/>
                </a:solidFill>
                <a:ea typeface="Verdana" pitchFamily="34" charset="0"/>
              </a:rPr>
              <a:t>мозга, </a:t>
            </a:r>
            <a:endParaRPr lang="ru-RU" sz="3300" dirty="0" smtClean="0">
              <a:solidFill>
                <a:srgbClr val="002060"/>
              </a:solidFill>
              <a:ea typeface="Verdana" pitchFamily="34" charset="0"/>
            </a:endParaRPr>
          </a:p>
          <a:p>
            <a:r>
              <a:rPr lang="ru-RU" sz="3300" dirty="0" smtClean="0">
                <a:solidFill>
                  <a:srgbClr val="002060"/>
                </a:solidFill>
                <a:ea typeface="Verdana" pitchFamily="34" charset="0"/>
              </a:rPr>
              <a:t>осложнения </a:t>
            </a:r>
            <a:r>
              <a:rPr lang="ru-RU" sz="3300" dirty="0">
                <a:solidFill>
                  <a:srgbClr val="002060"/>
                </a:solidFill>
                <a:ea typeface="Verdana" pitchFamily="34" charset="0"/>
              </a:rPr>
              <a:t>в течение беременности и родов, </a:t>
            </a:r>
            <a:endParaRPr lang="ru-RU" sz="3300" dirty="0" smtClean="0">
              <a:solidFill>
                <a:srgbClr val="002060"/>
              </a:solidFill>
              <a:ea typeface="Verdana" pitchFamily="34" charset="0"/>
            </a:endParaRPr>
          </a:p>
          <a:p>
            <a:r>
              <a:rPr lang="ru-RU" sz="3300" dirty="0" smtClean="0">
                <a:solidFill>
                  <a:srgbClr val="002060"/>
                </a:solidFill>
                <a:ea typeface="Verdana" pitchFamily="34" charset="0"/>
              </a:rPr>
              <a:t>резус-конфликт </a:t>
            </a:r>
            <a:r>
              <a:rPr lang="ru-RU" sz="3300" dirty="0">
                <a:solidFill>
                  <a:srgbClr val="002060"/>
                </a:solidFill>
                <a:ea typeface="Verdana" pitchFamily="34" charset="0"/>
              </a:rPr>
              <a:t>ребенка и матери, </a:t>
            </a:r>
            <a:endParaRPr lang="ru-RU" sz="3300" dirty="0" smtClean="0">
              <a:solidFill>
                <a:srgbClr val="002060"/>
              </a:solidFill>
              <a:ea typeface="Verdana" pitchFamily="34" charset="0"/>
            </a:endParaRPr>
          </a:p>
          <a:p>
            <a:r>
              <a:rPr lang="ru-RU" sz="3300" dirty="0" smtClean="0">
                <a:solidFill>
                  <a:srgbClr val="002060"/>
                </a:solidFill>
                <a:ea typeface="Verdana" pitchFamily="34" charset="0"/>
              </a:rPr>
              <a:t>недоношенность/</a:t>
            </a:r>
            <a:r>
              <a:rPr lang="ru-RU" sz="3300" dirty="0" err="1" smtClean="0">
                <a:solidFill>
                  <a:srgbClr val="002060"/>
                </a:solidFill>
                <a:ea typeface="Verdana" pitchFamily="34" charset="0"/>
              </a:rPr>
              <a:t>переношенность</a:t>
            </a:r>
            <a:r>
              <a:rPr lang="ru-RU" sz="3300" dirty="0" smtClean="0">
                <a:solidFill>
                  <a:srgbClr val="002060"/>
                </a:solidFill>
                <a:ea typeface="Verdana" pitchFamily="34" charset="0"/>
              </a:rPr>
              <a:t>, </a:t>
            </a:r>
          </a:p>
          <a:p>
            <a:r>
              <a:rPr lang="ru-RU" sz="3300" dirty="0" smtClean="0">
                <a:solidFill>
                  <a:srgbClr val="002060"/>
                </a:solidFill>
                <a:ea typeface="Verdana" pitchFamily="34" charset="0"/>
              </a:rPr>
              <a:t>рано </a:t>
            </a:r>
            <a:r>
              <a:rPr lang="ru-RU" sz="3300" dirty="0">
                <a:solidFill>
                  <a:srgbClr val="002060"/>
                </a:solidFill>
                <a:ea typeface="Verdana" pitchFamily="34" charset="0"/>
              </a:rPr>
              <a:t>(</a:t>
            </a:r>
            <a:r>
              <a:rPr lang="ru-RU" sz="3300" i="1" dirty="0">
                <a:solidFill>
                  <a:srgbClr val="002060"/>
                </a:solidFill>
                <a:ea typeface="Verdana" pitchFamily="34" charset="0"/>
              </a:rPr>
              <a:t>до трех лет</a:t>
            </a:r>
            <a:r>
              <a:rPr lang="ru-RU" sz="3300" dirty="0">
                <a:solidFill>
                  <a:srgbClr val="002060"/>
                </a:solidFill>
                <a:ea typeface="Verdana" pitchFamily="34" charset="0"/>
              </a:rPr>
              <a:t>) </a:t>
            </a:r>
            <a:r>
              <a:rPr lang="ru-RU" sz="3300" dirty="0" smtClean="0">
                <a:solidFill>
                  <a:srgbClr val="002060"/>
                </a:solidFill>
                <a:ea typeface="Verdana" pitchFamily="34" charset="0"/>
              </a:rPr>
              <a:t>перенесенные тяжелые инфекционные заболевания </a:t>
            </a:r>
            <a:r>
              <a:rPr lang="ru-RU" sz="3300" dirty="0">
                <a:solidFill>
                  <a:srgbClr val="002060"/>
                </a:solidFill>
                <a:ea typeface="Verdana" pitchFamily="34" charset="0"/>
              </a:rPr>
              <a:t>и </a:t>
            </a:r>
            <a:r>
              <a:rPr lang="ru-RU" sz="3300" dirty="0" smtClean="0">
                <a:solidFill>
                  <a:srgbClr val="002060"/>
                </a:solidFill>
                <a:ea typeface="Verdana" pitchFamily="34" charset="0"/>
              </a:rPr>
              <a:t>травмы </a:t>
            </a:r>
            <a:r>
              <a:rPr lang="ru-RU" sz="3300" dirty="0">
                <a:solidFill>
                  <a:srgbClr val="002060"/>
                </a:solidFill>
                <a:ea typeface="Verdana" pitchFamily="34" charset="0"/>
              </a:rPr>
              <a:t>головного мозга</a:t>
            </a:r>
            <a:r>
              <a:rPr lang="ru-RU" sz="3300" dirty="0" smtClean="0">
                <a:solidFill>
                  <a:srgbClr val="002060"/>
                </a:solidFill>
                <a:ea typeface="Verdana" pitchFamily="34" charset="0"/>
              </a:rPr>
              <a:t>,</a:t>
            </a:r>
          </a:p>
          <a:p>
            <a:r>
              <a:rPr lang="ru-RU" sz="3300" dirty="0" smtClean="0">
                <a:solidFill>
                  <a:srgbClr val="002060"/>
                </a:solidFill>
                <a:ea typeface="Verdana" pitchFamily="34" charset="0"/>
              </a:rPr>
              <a:t> возраст родителей </a:t>
            </a:r>
            <a:r>
              <a:rPr lang="ru-RU" sz="2400" dirty="0" smtClean="0">
                <a:solidFill>
                  <a:srgbClr val="002060"/>
                </a:solidFill>
                <a:ea typeface="Verdana" pitchFamily="34" charset="0"/>
              </a:rPr>
              <a:t>(</a:t>
            </a:r>
            <a:r>
              <a:rPr lang="ru-RU" sz="2400" i="1" dirty="0" smtClean="0">
                <a:solidFill>
                  <a:srgbClr val="002060"/>
                </a:solidFill>
                <a:ea typeface="Verdana" pitchFamily="34" charset="0"/>
              </a:rPr>
              <a:t>возраст </a:t>
            </a:r>
            <a:r>
              <a:rPr lang="ru-RU" sz="2400" i="1" dirty="0">
                <a:solidFill>
                  <a:srgbClr val="002060"/>
                </a:solidFill>
                <a:ea typeface="Verdana" pitchFamily="34" charset="0"/>
              </a:rPr>
              <a:t>матери менее </a:t>
            </a:r>
            <a:r>
              <a:rPr lang="ru-RU" sz="2400" i="1" dirty="0" smtClean="0">
                <a:solidFill>
                  <a:srgbClr val="002060"/>
                </a:solidFill>
                <a:ea typeface="Verdana" pitchFamily="34" charset="0"/>
              </a:rPr>
              <a:t>19 </a:t>
            </a:r>
            <a:r>
              <a:rPr lang="ru-RU" sz="2400" i="1" dirty="0">
                <a:solidFill>
                  <a:srgbClr val="002060"/>
                </a:solidFill>
                <a:ea typeface="Verdana" pitchFamily="34" charset="0"/>
              </a:rPr>
              <a:t>или более 35 лет, возраст отца более 39 </a:t>
            </a:r>
            <a:r>
              <a:rPr lang="ru-RU" sz="2400" i="1" dirty="0" smtClean="0">
                <a:solidFill>
                  <a:srgbClr val="002060"/>
                </a:solidFill>
                <a:ea typeface="Verdana" pitchFamily="34" charset="0"/>
              </a:rPr>
              <a:t>лет</a:t>
            </a:r>
            <a:r>
              <a:rPr lang="ru-RU" sz="3300" i="1" dirty="0" smtClean="0">
                <a:solidFill>
                  <a:srgbClr val="002060"/>
                </a:solidFill>
                <a:ea typeface="Verdana" pitchFamily="34" charset="0"/>
              </a:rPr>
              <a:t>)</a:t>
            </a:r>
            <a:endParaRPr lang="ru-RU" i="1" dirty="0" smtClean="0">
              <a:solidFill>
                <a:srgbClr val="002060"/>
              </a:solidFill>
              <a:latin typeface="Verdana" pitchFamily="34" charset="0"/>
              <a:ea typeface="Verdana" pitchFamily="34" charset="0"/>
            </a:endParaRPr>
          </a:p>
          <a:p>
            <a:pPr algn="ctr">
              <a:buNone/>
            </a:pPr>
            <a:r>
              <a:rPr lang="ru-RU" i="1" dirty="0" smtClean="0">
                <a:solidFill>
                  <a:srgbClr val="C00000"/>
                </a:solidFill>
                <a:latin typeface="Verdana" pitchFamily="34" charset="0"/>
                <a:ea typeface="Verdana" pitchFamily="34" charset="0"/>
              </a:rPr>
              <a:t>                                    </a:t>
            </a:r>
            <a:r>
              <a:rPr lang="ru-RU" sz="2800" b="1" i="1" dirty="0" smtClean="0">
                <a:solidFill>
                  <a:srgbClr val="C00000"/>
                </a:solidFill>
                <a:latin typeface="Verdana" pitchFamily="34" charset="0"/>
                <a:ea typeface="Verdana" pitchFamily="34" charset="0"/>
              </a:rPr>
              <a:t>СЕМЬЯ НЕ ВИНОВАТА!</a:t>
            </a:r>
          </a:p>
          <a:p>
            <a:pPr>
              <a:buNone/>
            </a:pPr>
            <a:r>
              <a:rPr lang="ru-RU" b="1" dirty="0" smtClean="0">
                <a:solidFill>
                  <a:srgbClr val="FF0000"/>
                </a:solidFill>
                <a:latin typeface="Verdana" pitchFamily="34" charset="0"/>
                <a:ea typeface="Verdana" pitchFamily="34" charset="0"/>
              </a:rPr>
              <a:t> </a:t>
            </a:r>
            <a:endParaRPr lang="ru-RU" b="1" dirty="0">
              <a:solidFill>
                <a:srgbClr val="FF0000"/>
              </a:solidFill>
              <a:latin typeface="Verdana" pitchFamily="34" charset="0"/>
              <a:ea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24128" y="3573016"/>
            <a:ext cx="3658608" cy="3284984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04664"/>
            <a:ext cx="8229600" cy="1359024"/>
          </a:xfrm>
        </p:spPr>
        <p:txBody>
          <a:bodyPr>
            <a:normAutofit fontScale="90000"/>
          </a:bodyPr>
          <a:lstStyle/>
          <a:p>
            <a:pPr algn="l"/>
            <a:r>
              <a:rPr lang="ru-RU" sz="3600" b="1" dirty="0" smtClean="0">
                <a:solidFill>
                  <a:srgbClr val="C00000"/>
                </a:solidFill>
                <a:latin typeface="Verdana" pitchFamily="34" charset="0"/>
                <a:ea typeface="Verdana" pitchFamily="34" charset="0"/>
              </a:rPr>
              <a:t/>
            </a:r>
            <a:br>
              <a:rPr lang="ru-RU" sz="3600" b="1" dirty="0" smtClean="0">
                <a:solidFill>
                  <a:srgbClr val="C00000"/>
                </a:solidFill>
                <a:latin typeface="Verdana" pitchFamily="34" charset="0"/>
                <a:ea typeface="Verdana" pitchFamily="34" charset="0"/>
              </a:rPr>
            </a:br>
            <a:r>
              <a:rPr lang="ru-RU" sz="3600" b="1" dirty="0" smtClean="0">
                <a:solidFill>
                  <a:srgbClr val="C00000"/>
                </a:solidFill>
                <a:latin typeface="Verdana" pitchFamily="34" charset="0"/>
                <a:ea typeface="Verdana" pitchFamily="34" charset="0"/>
              </a:rPr>
              <a:t>Какие </a:t>
            </a:r>
            <a:r>
              <a:rPr lang="ru-RU" sz="3600" b="1" dirty="0">
                <a:solidFill>
                  <a:srgbClr val="C00000"/>
                </a:solidFill>
                <a:latin typeface="Verdana" pitchFamily="34" charset="0"/>
                <a:ea typeface="Verdana" pitchFamily="34" charset="0"/>
              </a:rPr>
              <a:t>симптомы указывают на СДВГ</a:t>
            </a:r>
            <a:r>
              <a:rPr lang="ru-RU" b="1" dirty="0"/>
              <a:t/>
            </a:r>
            <a:br>
              <a:rPr lang="ru-RU" b="1" dirty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2348880"/>
            <a:ext cx="8568952" cy="3921299"/>
          </a:xfrm>
        </p:spPr>
        <p:txBody>
          <a:bodyPr/>
          <a:lstStyle/>
          <a:p>
            <a:pPr lvl="0"/>
            <a:r>
              <a:rPr lang="ru-RU" b="1" dirty="0" smtClean="0">
                <a:solidFill>
                  <a:srgbClr val="002060"/>
                </a:solidFill>
                <a:ea typeface="Verdana" pitchFamily="34" charset="0"/>
              </a:rPr>
              <a:t>6</a:t>
            </a:r>
            <a:r>
              <a:rPr lang="ru-RU" dirty="0" smtClean="0">
                <a:solidFill>
                  <a:srgbClr val="002060"/>
                </a:solidFill>
                <a:ea typeface="Verdana" pitchFamily="34" charset="0"/>
              </a:rPr>
              <a:t> </a:t>
            </a:r>
            <a:r>
              <a:rPr lang="ru-RU" dirty="0">
                <a:solidFill>
                  <a:srgbClr val="002060"/>
                </a:solidFill>
                <a:ea typeface="Verdana" pitchFamily="34" charset="0"/>
              </a:rPr>
              <a:t>и более симптомов невнимательности (А);</a:t>
            </a:r>
          </a:p>
          <a:p>
            <a:pPr lvl="0"/>
            <a:r>
              <a:rPr lang="ru-RU" b="1" dirty="0" smtClean="0">
                <a:solidFill>
                  <a:srgbClr val="002060"/>
                </a:solidFill>
                <a:ea typeface="Verdana" pitchFamily="34" charset="0"/>
              </a:rPr>
              <a:t>3</a:t>
            </a:r>
            <a:r>
              <a:rPr lang="ru-RU" dirty="0" smtClean="0">
                <a:solidFill>
                  <a:srgbClr val="002060"/>
                </a:solidFill>
                <a:ea typeface="Verdana" pitchFamily="34" charset="0"/>
              </a:rPr>
              <a:t> и</a:t>
            </a:r>
            <a:r>
              <a:rPr lang="ru-RU" dirty="0">
                <a:solidFill>
                  <a:srgbClr val="002060"/>
                </a:solidFill>
                <a:ea typeface="Verdana" pitchFamily="34" charset="0"/>
              </a:rPr>
              <a:t> более симптомов </a:t>
            </a:r>
            <a:r>
              <a:rPr lang="ru-RU" dirty="0" err="1">
                <a:solidFill>
                  <a:srgbClr val="002060"/>
                </a:solidFill>
                <a:ea typeface="Verdana" pitchFamily="34" charset="0"/>
              </a:rPr>
              <a:t>гиперактивности</a:t>
            </a:r>
            <a:r>
              <a:rPr lang="ru-RU" dirty="0">
                <a:solidFill>
                  <a:srgbClr val="002060"/>
                </a:solidFill>
                <a:ea typeface="Verdana" pitchFamily="34" charset="0"/>
              </a:rPr>
              <a:t> (Б);</a:t>
            </a:r>
          </a:p>
          <a:p>
            <a:pPr lvl="0"/>
            <a:r>
              <a:rPr lang="ru-RU" b="1" dirty="0" smtClean="0">
                <a:solidFill>
                  <a:srgbClr val="002060"/>
                </a:solidFill>
                <a:ea typeface="Verdana" pitchFamily="34" charset="0"/>
              </a:rPr>
              <a:t>1</a:t>
            </a:r>
            <a:r>
              <a:rPr lang="ru-RU" dirty="0" smtClean="0">
                <a:solidFill>
                  <a:srgbClr val="002060"/>
                </a:solidFill>
                <a:ea typeface="Verdana" pitchFamily="34" charset="0"/>
              </a:rPr>
              <a:t> симптом </a:t>
            </a:r>
            <a:r>
              <a:rPr lang="ru-RU" dirty="0">
                <a:solidFill>
                  <a:srgbClr val="002060"/>
                </a:solidFill>
                <a:ea typeface="Verdana" pitchFamily="34" charset="0"/>
              </a:rPr>
              <a:t>импульсивности (В</a:t>
            </a:r>
            <a:r>
              <a:rPr lang="ru-RU" dirty="0" smtClean="0">
                <a:solidFill>
                  <a:srgbClr val="002060"/>
                </a:solidFill>
                <a:ea typeface="Verdana" pitchFamily="34" charset="0"/>
              </a:rPr>
              <a:t>)</a:t>
            </a:r>
            <a:endParaRPr lang="ru-RU" dirty="0">
              <a:solidFill>
                <a:srgbClr val="002060"/>
              </a:solidFill>
              <a:ea typeface="Verdana" pitchFamily="34" charset="0"/>
            </a:endParaRP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ru-RU" sz="3200" b="1" dirty="0">
                <a:solidFill>
                  <a:srgbClr val="C00000"/>
                </a:solidFill>
                <a:latin typeface="Verdana" pitchFamily="34" charset="0"/>
                <a:ea typeface="Verdana" pitchFamily="34" charset="0"/>
              </a:rPr>
              <a:t>(А) Невнимательность:</a:t>
            </a:r>
            <a:br>
              <a:rPr lang="ru-RU" sz="3200" b="1" dirty="0">
                <a:solidFill>
                  <a:srgbClr val="C00000"/>
                </a:solidFill>
                <a:latin typeface="Verdana" pitchFamily="34" charset="0"/>
                <a:ea typeface="Verdana" pitchFamily="34" charset="0"/>
              </a:rPr>
            </a:br>
            <a:endParaRPr lang="ru-RU" sz="3200" dirty="0">
              <a:solidFill>
                <a:srgbClr val="C00000"/>
              </a:solidFill>
              <a:latin typeface="Verdana" pitchFamily="34" charset="0"/>
              <a:ea typeface="Verdana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980728"/>
            <a:ext cx="8363272" cy="6192688"/>
          </a:xfrm>
        </p:spPr>
        <p:txBody>
          <a:bodyPr>
            <a:normAutofit/>
          </a:bodyPr>
          <a:lstStyle/>
          <a:p>
            <a:pPr lvl="0" algn="just">
              <a:buFont typeface="Wingdings" pitchFamily="2" charset="2"/>
              <a:buChar char="ü"/>
            </a:pPr>
            <a:r>
              <a:rPr lang="ru-RU" sz="2400" dirty="0">
                <a:solidFill>
                  <a:srgbClr val="002060"/>
                </a:solidFill>
                <a:ea typeface="Verdana" pitchFamily="34" charset="0"/>
              </a:rPr>
              <a:t>Часто неспособен удержать внимание на деталях, из-за небрежности допускает ошибки</a:t>
            </a:r>
          </a:p>
          <a:p>
            <a:pPr lvl="0" algn="just">
              <a:buFont typeface="Wingdings" pitchFamily="2" charset="2"/>
              <a:buChar char="ü"/>
            </a:pPr>
            <a:r>
              <a:rPr lang="ru-RU" sz="2400" dirty="0">
                <a:solidFill>
                  <a:srgbClr val="002060"/>
                </a:solidFill>
                <a:ea typeface="Verdana" pitchFamily="34" charset="0"/>
              </a:rPr>
              <a:t>С трудом сохраняет внимание во время игр и в учебе</a:t>
            </a:r>
          </a:p>
          <a:p>
            <a:pPr lvl="0" algn="just">
              <a:buFont typeface="Wingdings" pitchFamily="2" charset="2"/>
              <a:buChar char="ü"/>
            </a:pPr>
            <a:r>
              <a:rPr lang="ru-RU" sz="2400" dirty="0">
                <a:solidFill>
                  <a:srgbClr val="002060"/>
                </a:solidFill>
                <a:ea typeface="Verdana" pitchFamily="34" charset="0"/>
              </a:rPr>
              <a:t>Часто создается впечатление, что не слушает обращенную к нему речь</a:t>
            </a:r>
          </a:p>
          <a:p>
            <a:pPr lvl="0" algn="just">
              <a:buFont typeface="Wingdings" pitchFamily="2" charset="2"/>
              <a:buChar char="ü"/>
            </a:pPr>
            <a:r>
              <a:rPr lang="ru-RU" sz="2400" dirty="0">
                <a:solidFill>
                  <a:srgbClr val="002060"/>
                </a:solidFill>
                <a:ea typeface="Verdana" pitchFamily="34" charset="0"/>
              </a:rPr>
              <a:t>Часто не в состоянии придерживаться инструкций и довести дело до конца, что не связано с непониманием задания и протестным поведением</a:t>
            </a:r>
          </a:p>
          <a:p>
            <a:pPr lvl="0" algn="just">
              <a:buFont typeface="Wingdings" pitchFamily="2" charset="2"/>
              <a:buChar char="ü"/>
            </a:pPr>
            <a:r>
              <a:rPr lang="ru-RU" sz="2400" dirty="0">
                <a:solidFill>
                  <a:srgbClr val="002060"/>
                </a:solidFill>
                <a:ea typeface="Verdana" pitchFamily="34" charset="0"/>
              </a:rPr>
              <a:t>Испытывает сложности в самостоятельной деятельности</a:t>
            </a:r>
          </a:p>
          <a:p>
            <a:pPr lvl="0" algn="just">
              <a:buFont typeface="Wingdings" pitchFamily="2" charset="2"/>
              <a:buChar char="ü"/>
            </a:pPr>
            <a:r>
              <a:rPr lang="ru-RU" sz="2400" dirty="0">
                <a:solidFill>
                  <a:srgbClr val="002060"/>
                </a:solidFill>
                <a:ea typeface="Verdana" pitchFamily="34" charset="0"/>
              </a:rPr>
              <a:t>Избегает заданий, которые требуют длительной умственной сосредоточенности</a:t>
            </a:r>
          </a:p>
          <a:p>
            <a:pPr lvl="0" algn="just">
              <a:buFont typeface="Wingdings" pitchFamily="2" charset="2"/>
              <a:buChar char="ü"/>
            </a:pPr>
            <a:r>
              <a:rPr lang="ru-RU" sz="2400" dirty="0">
                <a:solidFill>
                  <a:srgbClr val="002060"/>
                </a:solidFill>
                <a:ea typeface="Verdana" pitchFamily="34" charset="0"/>
              </a:rPr>
              <a:t>Часто теряет вещи, необходимые в школе и дома</a:t>
            </a:r>
          </a:p>
          <a:p>
            <a:pPr lvl="0" algn="just">
              <a:buFont typeface="Wingdings" pitchFamily="2" charset="2"/>
              <a:buChar char="ü"/>
            </a:pPr>
            <a:r>
              <a:rPr lang="ru-RU" sz="2400" dirty="0">
                <a:solidFill>
                  <a:srgbClr val="002060"/>
                </a:solidFill>
                <a:ea typeface="Verdana" pitchFamily="34" charset="0"/>
              </a:rPr>
              <a:t>Легко отвлекается на посторонние стимулы</a:t>
            </a:r>
          </a:p>
          <a:p>
            <a:pPr lvl="0" algn="just">
              <a:buFont typeface="Wingdings" pitchFamily="2" charset="2"/>
              <a:buChar char="ü"/>
            </a:pPr>
            <a:r>
              <a:rPr lang="ru-RU" sz="2400" dirty="0">
                <a:solidFill>
                  <a:srgbClr val="002060"/>
                </a:solidFill>
                <a:ea typeface="Verdana" pitchFamily="34" charset="0"/>
              </a:rPr>
              <a:t>Забывчив в повседневных ситуациях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 fontScale="90000"/>
          </a:bodyPr>
          <a:lstStyle/>
          <a:p>
            <a:pPr algn="l"/>
            <a:r>
              <a:rPr lang="ru-RU" b="1" dirty="0" smtClean="0">
                <a:solidFill>
                  <a:srgbClr val="002060"/>
                </a:solidFill>
              </a:rPr>
              <a:t/>
            </a:r>
            <a:br>
              <a:rPr lang="ru-RU" b="1" dirty="0" smtClean="0">
                <a:solidFill>
                  <a:srgbClr val="002060"/>
                </a:solidFill>
              </a:rPr>
            </a:br>
            <a:r>
              <a:rPr lang="ru-RU" sz="3600" b="1" dirty="0" smtClean="0">
                <a:solidFill>
                  <a:srgbClr val="C00000"/>
                </a:solidFill>
                <a:latin typeface="Verdana" pitchFamily="34" charset="0"/>
                <a:ea typeface="Verdana" pitchFamily="34" charset="0"/>
              </a:rPr>
              <a:t>(</a:t>
            </a:r>
            <a:r>
              <a:rPr lang="ru-RU" sz="3600" b="1" dirty="0">
                <a:solidFill>
                  <a:srgbClr val="C00000"/>
                </a:solidFill>
                <a:latin typeface="Verdana" pitchFamily="34" charset="0"/>
                <a:ea typeface="Verdana" pitchFamily="34" charset="0"/>
              </a:rPr>
              <a:t>Б) </a:t>
            </a:r>
            <a:r>
              <a:rPr lang="ru-RU" sz="3600" b="1" dirty="0" err="1">
                <a:solidFill>
                  <a:srgbClr val="C00000"/>
                </a:solidFill>
                <a:latin typeface="Verdana" pitchFamily="34" charset="0"/>
                <a:ea typeface="Verdana" pitchFamily="34" charset="0"/>
              </a:rPr>
              <a:t>Гиперактивность</a:t>
            </a:r>
            <a:r>
              <a:rPr lang="ru-RU" sz="3600" b="1" dirty="0">
                <a:solidFill>
                  <a:srgbClr val="C00000"/>
                </a:solidFill>
                <a:latin typeface="Verdana" pitchFamily="34" charset="0"/>
                <a:ea typeface="Verdana" pitchFamily="34" charset="0"/>
              </a:rPr>
              <a:t>:</a:t>
            </a:r>
            <a:br>
              <a:rPr lang="ru-RU" sz="3600" b="1" dirty="0">
                <a:solidFill>
                  <a:srgbClr val="C00000"/>
                </a:solidFill>
                <a:latin typeface="Verdana" pitchFamily="34" charset="0"/>
                <a:ea typeface="Verdana" pitchFamily="34" charset="0"/>
              </a:rPr>
            </a:br>
            <a:endParaRPr lang="ru-RU" sz="3600" dirty="0">
              <a:solidFill>
                <a:srgbClr val="C00000"/>
              </a:solidFill>
              <a:latin typeface="Verdana" pitchFamily="34" charset="0"/>
              <a:ea typeface="Verdana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1241376"/>
            <a:ext cx="8229600" cy="5616624"/>
          </a:xfrm>
        </p:spPr>
        <p:txBody>
          <a:bodyPr>
            <a:normAutofit/>
          </a:bodyPr>
          <a:lstStyle/>
          <a:p>
            <a:pPr lvl="0" algn="just">
              <a:buFont typeface="Wingdings" pitchFamily="2" charset="2"/>
              <a:buChar char="ü"/>
            </a:pPr>
            <a:r>
              <a:rPr lang="ru-RU" sz="2600" dirty="0">
                <a:solidFill>
                  <a:srgbClr val="002060"/>
                </a:solidFill>
                <a:ea typeface="Verdana" pitchFamily="34" charset="0"/>
              </a:rPr>
              <a:t>Постоянно находится в </a:t>
            </a:r>
            <a:r>
              <a:rPr lang="ru-RU" sz="2600" dirty="0" smtClean="0">
                <a:solidFill>
                  <a:srgbClr val="002060"/>
                </a:solidFill>
                <a:ea typeface="Verdana" pitchFamily="34" charset="0"/>
              </a:rPr>
              <a:t>движении.</a:t>
            </a:r>
            <a:endParaRPr lang="ru-RU" sz="2600" dirty="0">
              <a:solidFill>
                <a:srgbClr val="002060"/>
              </a:solidFill>
              <a:ea typeface="Verdana" pitchFamily="34" charset="0"/>
            </a:endParaRPr>
          </a:p>
          <a:p>
            <a:pPr lvl="0" algn="just">
              <a:buFont typeface="Wingdings" pitchFamily="2" charset="2"/>
              <a:buChar char="ü"/>
            </a:pPr>
            <a:r>
              <a:rPr lang="ru-RU" sz="2600" dirty="0">
                <a:solidFill>
                  <a:srgbClr val="002060"/>
                </a:solidFill>
                <a:ea typeface="Verdana" pitchFamily="34" charset="0"/>
              </a:rPr>
              <a:t>Часто крутится на месте, не может длительно удержать позу, типичны лишние движения в области рук и </a:t>
            </a:r>
            <a:r>
              <a:rPr lang="ru-RU" sz="2600" dirty="0" smtClean="0">
                <a:solidFill>
                  <a:srgbClr val="002060"/>
                </a:solidFill>
                <a:ea typeface="Verdana" pitchFamily="34" charset="0"/>
              </a:rPr>
              <a:t>кистей.</a:t>
            </a:r>
            <a:endParaRPr lang="ru-RU" sz="2600" dirty="0">
              <a:solidFill>
                <a:srgbClr val="002060"/>
              </a:solidFill>
              <a:ea typeface="Verdana" pitchFamily="34" charset="0"/>
            </a:endParaRPr>
          </a:p>
          <a:p>
            <a:pPr lvl="0" algn="just">
              <a:buFont typeface="Wingdings" pitchFamily="2" charset="2"/>
              <a:buChar char="ü"/>
            </a:pPr>
            <a:r>
              <a:rPr lang="ru-RU" sz="2600" dirty="0">
                <a:solidFill>
                  <a:srgbClr val="002060"/>
                </a:solidFill>
                <a:ea typeface="Verdana" pitchFamily="34" charset="0"/>
              </a:rPr>
              <a:t>Часто встает со своего места и передвигается, когда нужно оставаться на </a:t>
            </a:r>
            <a:r>
              <a:rPr lang="ru-RU" sz="2600" dirty="0" smtClean="0">
                <a:solidFill>
                  <a:srgbClr val="002060"/>
                </a:solidFill>
                <a:ea typeface="Verdana" pitchFamily="34" charset="0"/>
              </a:rPr>
              <a:t>месте.</a:t>
            </a:r>
            <a:endParaRPr lang="ru-RU" sz="2600" dirty="0">
              <a:solidFill>
                <a:srgbClr val="002060"/>
              </a:solidFill>
              <a:ea typeface="Verdana" pitchFamily="34" charset="0"/>
            </a:endParaRPr>
          </a:p>
          <a:p>
            <a:pPr lvl="0" algn="just">
              <a:buFont typeface="Wingdings" pitchFamily="2" charset="2"/>
              <a:buChar char="ü"/>
            </a:pPr>
            <a:r>
              <a:rPr lang="ru-RU" sz="2600" dirty="0">
                <a:solidFill>
                  <a:srgbClr val="002060"/>
                </a:solidFill>
                <a:ea typeface="Verdana" pitchFamily="34" charset="0"/>
              </a:rPr>
              <a:t>С трудом занимается чем-то тихо и </a:t>
            </a:r>
            <a:r>
              <a:rPr lang="ru-RU" sz="2600" dirty="0" smtClean="0">
                <a:solidFill>
                  <a:srgbClr val="002060"/>
                </a:solidFill>
                <a:ea typeface="Verdana" pitchFamily="34" charset="0"/>
              </a:rPr>
              <a:t>самостоятельно.</a:t>
            </a:r>
            <a:endParaRPr lang="ru-RU" sz="2600" dirty="0">
              <a:solidFill>
                <a:srgbClr val="002060"/>
              </a:solidFill>
              <a:ea typeface="Verdana" pitchFamily="34" charset="0"/>
            </a:endParaRPr>
          </a:p>
          <a:p>
            <a:pPr lvl="0" algn="just">
              <a:buFont typeface="Wingdings" pitchFamily="2" charset="2"/>
              <a:buChar char="ü"/>
            </a:pPr>
            <a:r>
              <a:rPr lang="ru-RU" sz="2600" dirty="0">
                <a:solidFill>
                  <a:srgbClr val="002060"/>
                </a:solidFill>
                <a:ea typeface="Verdana" pitchFamily="34" charset="0"/>
              </a:rPr>
              <a:t>Испытывает заметные трудности с выполнением </a:t>
            </a:r>
            <a:r>
              <a:rPr lang="ru-RU" sz="2600" dirty="0" smtClean="0">
                <a:solidFill>
                  <a:srgbClr val="002060"/>
                </a:solidFill>
                <a:ea typeface="Verdana" pitchFamily="34" charset="0"/>
              </a:rPr>
              <a:t>заданий.</a:t>
            </a:r>
            <a:endParaRPr lang="ru-RU" sz="2600" dirty="0">
              <a:solidFill>
                <a:srgbClr val="002060"/>
              </a:solidFill>
              <a:ea typeface="Verdana" pitchFamily="34" charset="0"/>
            </a:endParaRPr>
          </a:p>
          <a:p>
            <a:pPr lvl="0" algn="just">
              <a:buFont typeface="Wingdings" pitchFamily="2" charset="2"/>
              <a:buChar char="ü"/>
            </a:pPr>
            <a:r>
              <a:rPr lang="ru-RU" sz="2600" dirty="0">
                <a:solidFill>
                  <a:srgbClr val="002060"/>
                </a:solidFill>
                <a:ea typeface="Verdana" pitchFamily="34" charset="0"/>
              </a:rPr>
              <a:t>Характерна бесцельная двигательная активность без учета контекста ситуации и требований </a:t>
            </a:r>
            <a:r>
              <a:rPr lang="ru-RU" sz="2600" dirty="0" smtClean="0">
                <a:solidFill>
                  <a:srgbClr val="002060"/>
                </a:solidFill>
                <a:ea typeface="Verdana" pitchFamily="34" charset="0"/>
              </a:rPr>
              <a:t>окружающих.</a:t>
            </a:r>
            <a:endParaRPr lang="ru-RU" sz="2600" dirty="0">
              <a:solidFill>
                <a:srgbClr val="002060"/>
              </a:solidFill>
              <a:ea typeface="Verdana" pitchFamily="34" charset="0"/>
            </a:endParaRP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 fontScale="90000"/>
          </a:bodyPr>
          <a:lstStyle/>
          <a:p>
            <a:pPr algn="l"/>
            <a:r>
              <a:rPr lang="ru-RU" b="1" dirty="0" smtClean="0">
                <a:solidFill>
                  <a:srgbClr val="002060"/>
                </a:solidFill>
              </a:rPr>
              <a:t/>
            </a:r>
            <a:br>
              <a:rPr lang="ru-RU" b="1" dirty="0" smtClean="0">
                <a:solidFill>
                  <a:srgbClr val="002060"/>
                </a:solidFill>
              </a:rPr>
            </a:br>
            <a:r>
              <a:rPr lang="ru-RU" sz="3600" b="1" dirty="0" smtClean="0">
                <a:solidFill>
                  <a:srgbClr val="C00000"/>
                </a:solidFill>
                <a:latin typeface="Verdana" pitchFamily="34" charset="0"/>
                <a:ea typeface="Verdana" pitchFamily="34" charset="0"/>
              </a:rPr>
              <a:t>(</a:t>
            </a:r>
            <a:r>
              <a:rPr lang="ru-RU" sz="3600" b="1" dirty="0">
                <a:solidFill>
                  <a:srgbClr val="C00000"/>
                </a:solidFill>
                <a:latin typeface="Verdana" pitchFamily="34" charset="0"/>
                <a:ea typeface="Verdana" pitchFamily="34" charset="0"/>
              </a:rPr>
              <a:t>В) Импульсивность:</a:t>
            </a:r>
            <a:br>
              <a:rPr lang="ru-RU" sz="3600" b="1" dirty="0">
                <a:solidFill>
                  <a:srgbClr val="C00000"/>
                </a:solidFill>
                <a:latin typeface="Verdana" pitchFamily="34" charset="0"/>
                <a:ea typeface="Verdana" pitchFamily="34" charset="0"/>
              </a:rPr>
            </a:br>
            <a:endParaRPr lang="ru-RU" sz="3600" dirty="0">
              <a:solidFill>
                <a:srgbClr val="C00000"/>
              </a:solidFill>
              <a:latin typeface="Verdana" pitchFamily="34" charset="0"/>
              <a:ea typeface="Verdana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805264"/>
          </a:xfrm>
        </p:spPr>
        <p:txBody>
          <a:bodyPr>
            <a:normAutofit/>
          </a:bodyPr>
          <a:lstStyle/>
          <a:p>
            <a:pPr lvl="0" algn="just"/>
            <a:r>
              <a:rPr lang="ru-RU" sz="2600" dirty="0">
                <a:solidFill>
                  <a:srgbClr val="002060"/>
                </a:solidFill>
                <a:ea typeface="Verdana" pitchFamily="34" charset="0"/>
              </a:rPr>
              <a:t>Действует и говорит, не </a:t>
            </a:r>
            <a:r>
              <a:rPr lang="ru-RU" sz="2600" dirty="0" smtClean="0">
                <a:solidFill>
                  <a:srgbClr val="002060"/>
                </a:solidFill>
                <a:ea typeface="Verdana" pitchFamily="34" charset="0"/>
              </a:rPr>
              <a:t>подумав.</a:t>
            </a:r>
            <a:endParaRPr lang="ru-RU" sz="2600" dirty="0">
              <a:solidFill>
                <a:srgbClr val="002060"/>
              </a:solidFill>
              <a:ea typeface="Verdana" pitchFamily="34" charset="0"/>
            </a:endParaRPr>
          </a:p>
          <a:p>
            <a:pPr lvl="0" algn="just"/>
            <a:r>
              <a:rPr lang="ru-RU" sz="2600" dirty="0">
                <a:solidFill>
                  <a:srgbClr val="002060"/>
                </a:solidFill>
                <a:ea typeface="Verdana" pitchFamily="34" charset="0"/>
              </a:rPr>
              <a:t>Отвечает на вопросы и высказывания, не дослушивая их до </a:t>
            </a:r>
            <a:r>
              <a:rPr lang="ru-RU" sz="2600" dirty="0" smtClean="0">
                <a:solidFill>
                  <a:srgbClr val="002060"/>
                </a:solidFill>
                <a:ea typeface="Verdana" pitchFamily="34" charset="0"/>
              </a:rPr>
              <a:t>конца.</a:t>
            </a:r>
            <a:endParaRPr lang="ru-RU" sz="2600" dirty="0">
              <a:solidFill>
                <a:srgbClr val="002060"/>
              </a:solidFill>
              <a:ea typeface="Verdana" pitchFamily="34" charset="0"/>
            </a:endParaRPr>
          </a:p>
          <a:p>
            <a:pPr lvl="0" algn="just"/>
            <a:r>
              <a:rPr lang="ru-RU" sz="2600" dirty="0">
                <a:solidFill>
                  <a:srgbClr val="002060"/>
                </a:solidFill>
                <a:ea typeface="Verdana" pitchFamily="34" charset="0"/>
              </a:rPr>
              <a:t>С трудом дожидается своей очереди в игре, в интересном </a:t>
            </a:r>
            <a:r>
              <a:rPr lang="ru-RU" sz="2600" dirty="0" smtClean="0">
                <a:solidFill>
                  <a:srgbClr val="002060"/>
                </a:solidFill>
                <a:ea typeface="Verdana" pitchFamily="34" charset="0"/>
              </a:rPr>
              <a:t>задании.</a:t>
            </a:r>
            <a:endParaRPr lang="ru-RU" sz="2600" dirty="0">
              <a:solidFill>
                <a:srgbClr val="002060"/>
              </a:solidFill>
              <a:ea typeface="Verdana" pitchFamily="34" charset="0"/>
            </a:endParaRPr>
          </a:p>
          <a:p>
            <a:pPr lvl="0" algn="just"/>
            <a:r>
              <a:rPr lang="ru-RU" sz="2600" dirty="0">
                <a:solidFill>
                  <a:srgbClr val="002060"/>
                </a:solidFill>
                <a:ea typeface="Verdana" pitchFamily="34" charset="0"/>
              </a:rPr>
              <a:t>Вмешивается в деятельность </a:t>
            </a:r>
            <a:r>
              <a:rPr lang="ru-RU" sz="2600" dirty="0" smtClean="0">
                <a:solidFill>
                  <a:srgbClr val="002060"/>
                </a:solidFill>
                <a:ea typeface="Verdana" pitchFamily="34" charset="0"/>
              </a:rPr>
              <a:t>других.</a:t>
            </a:r>
            <a:endParaRPr lang="ru-RU" sz="2600" dirty="0">
              <a:solidFill>
                <a:srgbClr val="002060"/>
              </a:solidFill>
              <a:ea typeface="Verdana" pitchFamily="34" charset="0"/>
            </a:endParaRPr>
          </a:p>
          <a:p>
            <a:pPr lvl="0" algn="just"/>
            <a:r>
              <a:rPr lang="ru-RU" sz="2600" dirty="0">
                <a:solidFill>
                  <a:srgbClr val="002060"/>
                </a:solidFill>
                <a:ea typeface="Verdana" pitchFamily="34" charset="0"/>
              </a:rPr>
              <a:t>Болтлив, не сдержан в </a:t>
            </a:r>
            <a:r>
              <a:rPr lang="ru-RU" sz="2600" dirty="0" smtClean="0">
                <a:solidFill>
                  <a:srgbClr val="002060"/>
                </a:solidFill>
                <a:ea typeface="Verdana" pitchFamily="34" charset="0"/>
              </a:rPr>
              <a:t>речи.</a:t>
            </a:r>
            <a:endParaRPr lang="ru-RU" sz="2600" dirty="0">
              <a:solidFill>
                <a:srgbClr val="002060"/>
              </a:solidFill>
              <a:ea typeface="Verdana" pitchFamily="34" charset="0"/>
            </a:endParaRPr>
          </a:p>
          <a:p>
            <a:pPr algn="just">
              <a:buNone/>
            </a:pPr>
            <a:r>
              <a:rPr lang="ru-RU" sz="2000" i="1" dirty="0">
                <a:solidFill>
                  <a:srgbClr val="002060"/>
                </a:solidFill>
                <a:ea typeface="Verdana" pitchFamily="34" charset="0"/>
              </a:rPr>
              <a:t>Дополнительные признаки:</a:t>
            </a:r>
          </a:p>
          <a:p>
            <a:pPr lvl="0" algn="just"/>
            <a:r>
              <a:rPr lang="ru-RU" sz="2000" i="1" dirty="0">
                <a:solidFill>
                  <a:srgbClr val="002060"/>
                </a:solidFill>
                <a:ea typeface="Verdana" pitchFamily="34" charset="0"/>
              </a:rPr>
              <a:t>Некоторые симптомы начинают вызывать беспокойство взрослых в возрасте до семи лет</a:t>
            </a:r>
          </a:p>
          <a:p>
            <a:pPr lvl="0" algn="just"/>
            <a:r>
              <a:rPr lang="ru-RU" sz="2000" i="1" dirty="0">
                <a:solidFill>
                  <a:srgbClr val="002060"/>
                </a:solidFill>
                <a:ea typeface="Verdana" pitchFamily="34" charset="0"/>
              </a:rPr>
              <a:t>Перечисленные проблемы возникают в двух и более видах </a:t>
            </a:r>
            <a:r>
              <a:rPr lang="ru-RU" sz="2000" i="1" dirty="0" smtClean="0">
                <a:solidFill>
                  <a:srgbClr val="002060"/>
                </a:solidFill>
                <a:ea typeface="Verdana" pitchFamily="34" charset="0"/>
              </a:rPr>
              <a:t>обстановки.</a:t>
            </a:r>
            <a:endParaRPr lang="ru-RU" sz="2000" i="1" dirty="0">
              <a:solidFill>
                <a:srgbClr val="002060"/>
              </a:solidFill>
              <a:ea typeface="Verdana" pitchFamily="34" charset="0"/>
            </a:endParaRPr>
          </a:p>
          <a:p>
            <a:pPr algn="just"/>
            <a:r>
              <a:rPr lang="ru-RU" sz="2000" i="1" dirty="0">
                <a:solidFill>
                  <a:srgbClr val="002060"/>
                </a:solidFill>
                <a:ea typeface="Verdana" pitchFamily="34" charset="0"/>
              </a:rPr>
              <a:t>Имеются убедительные сведения о клинически значимых нарушениях в контактах или </a:t>
            </a:r>
            <a:r>
              <a:rPr lang="ru-RU" sz="2000" i="1" dirty="0" smtClean="0">
                <a:solidFill>
                  <a:srgbClr val="002060"/>
                </a:solidFill>
                <a:ea typeface="Verdana" pitchFamily="34" charset="0"/>
              </a:rPr>
              <a:t>обучении</a:t>
            </a:r>
            <a:r>
              <a:rPr lang="ru-RU" sz="20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</a:rPr>
              <a:t>.</a:t>
            </a:r>
            <a:endParaRPr lang="ru-RU" sz="2000" dirty="0">
              <a:solidFill>
                <a:srgbClr val="002060"/>
              </a:solidFill>
              <a:latin typeface="Verdana" pitchFamily="34" charset="0"/>
              <a:ea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130</TotalTime>
  <Words>866</Words>
  <Application>Microsoft Office PowerPoint</Application>
  <PresentationFormat>Экран (4:3)</PresentationFormat>
  <Paragraphs>85</Paragraphs>
  <Slides>16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Тема Office</vt:lpstr>
      <vt:lpstr>    СДВГ у ребенка: что нужно знать  учителю и родителям                              Подготовила И.В. Плотникова,                                  учитель начальных классов,                                        методист МБОУ «ВСШИ»  </vt:lpstr>
      <vt:lpstr>Синдром дефицита внимания с гиперактивностью (СДВГ) - </vt:lpstr>
      <vt:lpstr>Проявления СДВГ</vt:lpstr>
      <vt:lpstr>Следствия СДВГ</vt:lpstr>
      <vt:lpstr>Причины СДВГ</vt:lpstr>
      <vt:lpstr> Какие симптомы указывают на СДВГ </vt:lpstr>
      <vt:lpstr>(А) Невнимательность: </vt:lpstr>
      <vt:lpstr> (Б) Гиперактивность: </vt:lpstr>
      <vt:lpstr> (В) Импульсивность: </vt:lpstr>
      <vt:lpstr> Как вести себя с ребенком с СДВГ</vt:lpstr>
      <vt:lpstr>Стоп-игры </vt:lpstr>
      <vt:lpstr> Игры с копированием образца </vt:lpstr>
      <vt:lpstr> Игры-поиски </vt:lpstr>
      <vt:lpstr>Игры, чтобы снять двигательное напряжение</vt:lpstr>
      <vt:lpstr> Игры с правилами </vt:lpstr>
      <vt:lpstr>Источник: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«СДВГ у ребенка: что нужно знать  учителю и родителям»                              Подготовила И.В. Плотникова,                                  учитель начальных классов,                                        методист МБОУ «ВСШИ»</dc:title>
  <dc:creator>Дом</dc:creator>
  <cp:lastModifiedBy>Admin</cp:lastModifiedBy>
  <cp:revision>24</cp:revision>
  <dcterms:created xsi:type="dcterms:W3CDTF">2022-10-08T13:24:46Z</dcterms:created>
  <dcterms:modified xsi:type="dcterms:W3CDTF">2022-10-13T05:20:00Z</dcterms:modified>
</cp:coreProperties>
</file>