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93" r:id="rId3"/>
    <p:sldId id="299" r:id="rId4"/>
    <p:sldId id="300" r:id="rId5"/>
    <p:sldId id="301" r:id="rId6"/>
    <p:sldId id="302" r:id="rId7"/>
    <p:sldId id="304" r:id="rId8"/>
    <p:sldId id="303" r:id="rId9"/>
    <p:sldId id="305" r:id="rId10"/>
    <p:sldId id="307" r:id="rId11"/>
    <p:sldId id="308" r:id="rId12"/>
    <p:sldId id="309" r:id="rId13"/>
    <p:sldId id="29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0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0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1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3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9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6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7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1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0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CC51C-8193-4A84-BB11-A841AA4971D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E305-2A96-4DD7-B6C7-39E73DA02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0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074" y="2072040"/>
            <a:ext cx="11752288" cy="2534796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РОЛЬ ПСИХОЛОГО-ПЕДАГОГИЧЕСКОГО КОНСИЛИУМА ПРИ РАЗРАБОТКЕ ИНДИВИДУАЛЬНОГО УЧЕБНОГО ПЛАНА ОБУЧАЮЩИХСЯ НА ДОМУ</a:t>
            </a:r>
            <a:endParaRPr lang="ru-RU" sz="8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93"/>
          <a:stretch/>
        </p:blipFill>
        <p:spPr bwMode="auto">
          <a:xfrm>
            <a:off x="0" y="5726243"/>
            <a:ext cx="12248437" cy="116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7" b="31867"/>
          <a:stretch/>
        </p:blipFill>
        <p:spPr>
          <a:xfrm>
            <a:off x="2170948" y="74747"/>
            <a:ext cx="7706597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календарный учебный график.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5406" y="954767"/>
            <a:ext cx="11641183" cy="246770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Продолжительность урока не должна превышать 45 минут, за исключением 1 класса и компенсирующего класса, продолжительность урока в которых не должна превышать 40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минут </a:t>
            </a:r>
            <a:r>
              <a:rPr lang="ru-RU" sz="2400" dirty="0" smtClean="0">
                <a:latin typeface="+mj-lt"/>
              </a:rPr>
              <a:t>(ФОП НОО).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Продолжительность 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урока не должна превышать 45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минут </a:t>
            </a:r>
            <a:r>
              <a:rPr lang="ru-RU" sz="2400" dirty="0" smtClean="0">
                <a:latin typeface="+mj-lt"/>
              </a:rPr>
              <a:t>(ФОП ООО и ФОП СОО).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Продолжительность урока не должна превышать 40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минут</a:t>
            </a:r>
            <a:r>
              <a:rPr lang="ru-RU" sz="2400" dirty="0" smtClean="0">
                <a:latin typeface="+mj-lt"/>
              </a:rPr>
              <a:t> (ФАОП НОО, ФАОП ООО ФАООП УО). </a:t>
            </a:r>
            <a:endParaRPr lang="ru-RU" sz="2400" dirty="0">
              <a:latin typeface="+mj-lt"/>
            </a:endParaRPr>
          </a:p>
          <a:p>
            <a:pPr algn="just"/>
            <a:endParaRPr lang="ru-RU" sz="2400" dirty="0" smtClean="0">
              <a:latin typeface="+mj-lt"/>
            </a:endParaRP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endParaRPr lang="ru-RU" sz="2400" b="1" dirty="0" smtClean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834" t="16667" r="41618" b="42724"/>
          <a:stretch/>
        </p:blipFill>
        <p:spPr>
          <a:xfrm>
            <a:off x="275406" y="3300549"/>
            <a:ext cx="6883034" cy="3306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79772" y="3867555"/>
            <a:ext cx="50368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22272F"/>
                </a:solidFill>
                <a:latin typeface="+mj-lt"/>
              </a:rPr>
              <a:t>Постановление Главного государственного санитарного врача РФ от 28 января 2021 г. N 2</a:t>
            </a:r>
            <a:r>
              <a:rPr lang="ru-RU" i="1" dirty="0">
                <a:latin typeface="+mj-lt"/>
              </a:rPr>
              <a:t/>
            </a:r>
            <a:br>
              <a:rPr lang="ru-RU" i="1" dirty="0">
                <a:latin typeface="+mj-lt"/>
              </a:rPr>
            </a:br>
            <a:r>
              <a:rPr lang="ru-RU" b="1" i="1" dirty="0">
                <a:solidFill>
                  <a:srgbClr val="22272F"/>
                </a:solidFill>
                <a:latin typeface="+mj-lt"/>
              </a:rPr>
              <a:t>"Об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5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календарный учебный график.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280" y="1221913"/>
            <a:ext cx="11641183" cy="41223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+mj-lt"/>
              </a:rPr>
              <a:t>Психолого-педагогический консилиум может рекомендовать индивидуальный </a:t>
            </a:r>
            <a:r>
              <a:rPr lang="ru-RU" sz="2400" dirty="0">
                <a:latin typeface="+mj-lt"/>
              </a:rPr>
              <a:t>график и режим учебной деятельности в соответствии с законодательством и гигиеническими </a:t>
            </a:r>
            <a:r>
              <a:rPr lang="ru-RU" sz="2400" dirty="0" smtClean="0">
                <a:latin typeface="+mj-lt"/>
              </a:rPr>
              <a:t>нормами: </a:t>
            </a:r>
          </a:p>
          <a:p>
            <a:pPr algn="just"/>
            <a:r>
              <a:rPr lang="ru-RU" sz="2400" dirty="0" smtClean="0">
                <a:latin typeface="+mj-lt"/>
              </a:rPr>
              <a:t>сокращение </a:t>
            </a:r>
            <a:r>
              <a:rPr lang="ru-RU" sz="2400" dirty="0">
                <a:latin typeface="+mj-lt"/>
              </a:rPr>
              <a:t>урока до 30-35 минут, в том числе уменьшение длительности непосредственной учебной деятельности за счет увеличения количества динамических или релаксационных пауз, перерывов для </a:t>
            </a:r>
            <a:r>
              <a:rPr lang="ru-RU" sz="2400" dirty="0" smtClean="0">
                <a:latin typeface="+mj-lt"/>
              </a:rPr>
              <a:t>отдыха;</a:t>
            </a:r>
          </a:p>
          <a:p>
            <a:pPr algn="just"/>
            <a:r>
              <a:rPr lang="ru-RU" sz="2400" dirty="0">
                <a:latin typeface="+mj-lt"/>
              </a:rPr>
              <a:t>и</a:t>
            </a:r>
            <a:r>
              <a:rPr lang="ru-RU" sz="2400" dirty="0" smtClean="0">
                <a:latin typeface="+mj-lt"/>
              </a:rPr>
              <a:t>ндивидуальный график учебных и вне учебных периодов (дополнительные каникулы, переход на систему семестров и т.д.);</a:t>
            </a:r>
          </a:p>
          <a:p>
            <a:pPr algn="just"/>
            <a:r>
              <a:rPr lang="ru-RU" sz="2400" dirty="0">
                <a:latin typeface="+mj-lt"/>
              </a:rPr>
              <a:t>у</a:t>
            </a:r>
            <a:r>
              <a:rPr lang="ru-RU" sz="2400" dirty="0" smtClean="0">
                <a:latin typeface="+mj-lt"/>
              </a:rPr>
              <a:t>величение периода на промежуточную аттестацию;</a:t>
            </a:r>
          </a:p>
          <a:p>
            <a:pPr algn="just"/>
            <a:r>
              <a:rPr lang="ru-RU" sz="2400" dirty="0">
                <a:latin typeface="+mj-lt"/>
              </a:rPr>
              <a:t>з</a:t>
            </a:r>
            <a:r>
              <a:rPr lang="ru-RU" sz="2400" dirty="0" smtClean="0">
                <a:latin typeface="+mj-lt"/>
              </a:rPr>
              <a:t>ачет годовых оценок в качестве промежуточной аттестации.</a:t>
            </a: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endParaRPr lang="ru-RU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7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родителями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280" y="1047741"/>
            <a:ext cx="11641183" cy="53443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000" b="1" dirty="0">
                <a:latin typeface="+mj-lt"/>
              </a:rPr>
              <a:t>С</a:t>
            </a:r>
            <a:r>
              <a:rPr lang="ru-RU" sz="3000" b="1" dirty="0" smtClean="0">
                <a:latin typeface="+mj-lt"/>
              </a:rPr>
              <a:t>низить </a:t>
            </a:r>
            <a:r>
              <a:rPr lang="ru-RU" sz="3000" b="1" dirty="0">
                <a:latin typeface="+mj-lt"/>
              </a:rPr>
              <a:t>учебную нагрузку можно только по инициативе (согласованию) с родителями. </a:t>
            </a:r>
            <a:endParaRPr lang="ru-RU" sz="3000" b="1" dirty="0" smtClean="0">
              <a:latin typeface="+mj-lt"/>
            </a:endParaRPr>
          </a:p>
          <a:p>
            <a:pPr algn="just"/>
            <a:r>
              <a:rPr lang="ru-RU" sz="3000" b="1" dirty="0" smtClean="0">
                <a:latin typeface="+mj-lt"/>
              </a:rPr>
              <a:t>Если </a:t>
            </a:r>
            <a:r>
              <a:rPr lang="ru-RU" sz="3000" b="1" dirty="0">
                <a:latin typeface="+mj-lt"/>
              </a:rPr>
              <a:t>родители желают, чтобы у обучающегося в индивидуальном учебном плане было максимальное количество часов уроков и внеурочной деятельности в соответствии с ФГОС, и он на 100% совпадал с учебным планом учеников, занимающихся в классе, то отказать родителям образовательное учреждение </a:t>
            </a:r>
            <a:r>
              <a:rPr lang="ru-RU" sz="3000" b="1" u="sng" dirty="0">
                <a:solidFill>
                  <a:srgbClr val="002060"/>
                </a:solidFill>
                <a:latin typeface="+mj-lt"/>
              </a:rPr>
              <a:t>не имеет законных оснований. </a:t>
            </a:r>
            <a:endParaRPr lang="ru-RU" sz="3000" b="1" u="sng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3000" b="1" dirty="0" smtClean="0">
                <a:latin typeface="+mj-lt"/>
              </a:rPr>
              <a:t>В </a:t>
            </a:r>
            <a:r>
              <a:rPr lang="ru-RU" sz="3000" b="1" dirty="0">
                <a:latin typeface="+mj-lt"/>
              </a:rPr>
              <a:t>этом случае специалистам консилиума и администрации ОУ необходимо продолжать </a:t>
            </a:r>
            <a:r>
              <a:rPr lang="ru-RU" sz="3000" b="1" u="sng" dirty="0">
                <a:solidFill>
                  <a:srgbClr val="002060"/>
                </a:solidFill>
                <a:latin typeface="+mj-lt"/>
              </a:rPr>
              <a:t>консультативно-разъяснительную работу </a:t>
            </a:r>
            <a:r>
              <a:rPr lang="ru-RU" sz="3000" b="1" dirty="0">
                <a:latin typeface="+mj-lt"/>
              </a:rPr>
              <a:t>с такими родителями, что подобная максимальная нагрузка для этого ученика может принести ущерб для его соматического здоровья и психического состояния.</a:t>
            </a: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endParaRPr lang="ru-RU" sz="2400" b="1" dirty="0">
              <a:latin typeface="+mj-lt"/>
            </a:endParaRPr>
          </a:p>
          <a:p>
            <a:pPr algn="just"/>
            <a:endParaRPr lang="ru-RU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88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4660"/>
          <a:stretch/>
        </p:blipFill>
        <p:spPr bwMode="auto">
          <a:xfrm>
            <a:off x="-28220" y="0"/>
            <a:ext cx="12248437" cy="51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7" b="31867"/>
          <a:stretch/>
        </p:blipFill>
        <p:spPr>
          <a:xfrm>
            <a:off x="3179883" y="5230878"/>
            <a:ext cx="5832229" cy="13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дому. Основные положения.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9560" y="1015727"/>
            <a:ext cx="11641183" cy="55505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+mj-lt"/>
              </a:rPr>
              <a:t>Обучение детей с ОВЗ, а также детей-инвалидов, которые по состоянию здоровья не могут посещать образовательные организации, может быть также организовано образовательными организациями на </a:t>
            </a:r>
            <a:r>
              <a:rPr lang="ru-RU" b="1" dirty="0" smtClean="0">
                <a:latin typeface="+mj-lt"/>
              </a:rPr>
              <a:t>дому.</a:t>
            </a:r>
            <a:endParaRPr lang="ru-RU" b="1" dirty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Обучение </a:t>
            </a:r>
            <a:r>
              <a:rPr lang="ru-RU" b="1" dirty="0">
                <a:latin typeface="+mj-lt"/>
              </a:rPr>
              <a:t>на дому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не является формой получения образования</a:t>
            </a:r>
            <a:r>
              <a:rPr lang="ru-RU" b="1" dirty="0">
                <a:latin typeface="+mj-lt"/>
              </a:rPr>
              <a:t>, это условие организации процесса для детей с особыми образовательными </a:t>
            </a:r>
            <a:r>
              <a:rPr lang="ru-RU" b="1" dirty="0" smtClean="0">
                <a:latin typeface="+mj-lt"/>
              </a:rPr>
              <a:t>потребностями.</a:t>
            </a:r>
          </a:p>
          <a:p>
            <a:pPr algn="just"/>
            <a:r>
              <a:rPr lang="ru-RU" b="1" dirty="0">
                <a:latin typeface="+mj-lt"/>
              </a:rPr>
              <a:t>Основанием для организации обучения на дому являются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заключение медицинской организации и 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обращение родителей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в письменной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форме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(</a:t>
            </a:r>
            <a:r>
              <a:rPr lang="ru-RU" b="1" dirty="0">
                <a:latin typeface="+mj-lt"/>
              </a:rPr>
              <a:t>часть 5 статьи 41 Федерального закона от 29 декабря 2012 г. N 273-ФЗ "Об образовании в Российской Федерации" (далее - Закон об образовании</a:t>
            </a:r>
            <a:r>
              <a:rPr lang="ru-RU" b="1" dirty="0" smtClean="0">
                <a:latin typeface="+mj-lt"/>
              </a:rPr>
              <a:t>).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+mj-lt"/>
              </a:rPr>
              <a:t>Порядок регламентации и оформления отношений </a:t>
            </a:r>
            <a:r>
              <a:rPr lang="ru-RU" b="1" dirty="0">
                <a:latin typeface="+mj-lt"/>
              </a:rPr>
              <a:t>государственной и муниципальной образовательной организации и родителей (законных представителей) обучающихся, нуждающихся в длительном лечении, а также детей-инвалидов в части организации их обучения по основным общеобразовательным программам на дому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определяется нормативным правовым актом уполномоченного органа государственной власти субъекта Российской Федерации </a:t>
            </a:r>
            <a:r>
              <a:rPr lang="ru-RU" b="1" dirty="0">
                <a:latin typeface="+mj-lt"/>
              </a:rPr>
              <a:t>(часть 6 статьи 41 Закона об образовании</a:t>
            </a:r>
            <a:r>
              <a:rPr lang="ru-RU" b="1" dirty="0" smtClean="0">
                <a:latin typeface="+mj-lt"/>
              </a:rPr>
              <a:t>).</a:t>
            </a:r>
          </a:p>
          <a:p>
            <a:pPr marL="0" indent="0" algn="just">
              <a:buNone/>
            </a:pP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дому. Региональные нормативные документы.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9560" y="1015727"/>
            <a:ext cx="11641183" cy="584227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Приказ Министерства образования и науки Пермского края от 18 июля 2014 года N СЭД-26-01-04-627 «Об утверждении Порядка регламентации и оформления отношений государственной и муниципальной образовательной организации и родителей (законных представителей) обучающихся, нуждающихся в длительном лечении, а также детей-инвалидов в части организации обучения на дому (в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ред. Приказов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Министерства образования и науки Пермского края от 11.09.2014 N СЭД-26-01-04-822, от 17.04.2020 N СЭД-26-01-06-343, от 02.04.2021 N 26-01-06-326, от 10.12.2021 N 26-01-06-1284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i="1" dirty="0" smtClean="0">
                <a:latin typeface="+mj-lt"/>
              </a:rPr>
              <a:t>Приказ </a:t>
            </a:r>
            <a:r>
              <a:rPr lang="ru-RU" b="1" i="1" dirty="0">
                <a:latin typeface="+mj-lt"/>
              </a:rPr>
              <a:t>Министерства образования и науки ПК от 17 мая 2021 года N 26-01-06-545 «Об утверждении Порядка организации обучения детей-инвалидов на дому с применением дистанционных образовательных технологий и электронных образовательных ресурсов».</a:t>
            </a:r>
            <a:br>
              <a:rPr lang="ru-RU" b="1" i="1" dirty="0">
                <a:latin typeface="+mj-lt"/>
              </a:rPr>
            </a:b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6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дому. Локальные акты ОУ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5406" y="954767"/>
            <a:ext cx="11641183" cy="584227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+mj-lt"/>
              </a:rPr>
              <a:t>В образовательной организации могут быть разработаны локальные акты, дополняющие основные пункты Приказа (но не противоречащие ему или другим законодательным актам Российской Федерации и Пермского края</a:t>
            </a:r>
            <a:r>
              <a:rPr lang="ru-RU" dirty="0" smtClean="0">
                <a:latin typeface="+mj-lt"/>
              </a:rPr>
              <a:t>). К </a:t>
            </a:r>
            <a:r>
              <a:rPr lang="ru-RU" dirty="0">
                <a:latin typeface="+mj-lt"/>
              </a:rPr>
              <a:t>таким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локальным актам</a:t>
            </a:r>
            <a:r>
              <a:rPr lang="ru-RU" dirty="0">
                <a:latin typeface="+mj-lt"/>
              </a:rPr>
              <a:t> можно </a:t>
            </a:r>
            <a:r>
              <a:rPr lang="ru-RU" dirty="0" smtClean="0">
                <a:latin typeface="+mj-lt"/>
              </a:rPr>
              <a:t>отнести: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Положение </a:t>
            </a:r>
            <a:r>
              <a:rPr lang="ru-RU" dirty="0">
                <a:latin typeface="+mj-lt"/>
              </a:rPr>
              <a:t>о порядке организации образовательной деятельности для обучающихся, осваивающих адаптированные основные общеобразовательные программы на </a:t>
            </a:r>
            <a:r>
              <a:rPr lang="ru-RU" dirty="0" smtClean="0">
                <a:latin typeface="+mj-lt"/>
              </a:rPr>
              <a:t>дому.</a:t>
            </a:r>
          </a:p>
          <a:p>
            <a:pPr algn="just"/>
            <a:r>
              <a:rPr lang="ru-RU" dirty="0" smtClean="0">
                <a:latin typeface="+mj-lt"/>
              </a:rPr>
              <a:t>Положение </a:t>
            </a:r>
            <a:r>
              <a:rPr lang="ru-RU" dirty="0">
                <a:latin typeface="+mj-lt"/>
              </a:rPr>
              <a:t>об индивидуальном учебном </a:t>
            </a:r>
            <a:r>
              <a:rPr lang="ru-RU" dirty="0" smtClean="0">
                <a:latin typeface="+mj-lt"/>
              </a:rPr>
              <a:t>плане.</a:t>
            </a:r>
          </a:p>
          <a:p>
            <a:pPr algn="just"/>
            <a:r>
              <a:rPr lang="ru-RU" dirty="0" smtClean="0">
                <a:latin typeface="+mj-lt"/>
              </a:rPr>
              <a:t>Положение </a:t>
            </a:r>
            <a:r>
              <a:rPr lang="ru-RU" dirty="0">
                <a:latin typeface="+mj-lt"/>
              </a:rPr>
              <a:t>о применении дистанционных образовательных технологий и электронного обучения для обучающихся на </a:t>
            </a:r>
            <a:r>
              <a:rPr lang="ru-RU" dirty="0" smtClean="0">
                <a:latin typeface="+mj-lt"/>
              </a:rPr>
              <a:t>дому.</a:t>
            </a:r>
          </a:p>
          <a:p>
            <a:pPr algn="just"/>
            <a:r>
              <a:rPr lang="ru-RU" dirty="0" smtClean="0">
                <a:latin typeface="+mj-lt"/>
              </a:rPr>
              <a:t>и </a:t>
            </a:r>
            <a:r>
              <a:rPr lang="ru-RU" dirty="0">
                <a:latin typeface="+mj-lt"/>
              </a:rPr>
              <a:t>т.д</a:t>
            </a:r>
            <a:r>
              <a:rPr lang="ru-RU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Что могут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содержать локальные акты </a:t>
            </a:r>
            <a:r>
              <a:rPr lang="ru-RU" dirty="0">
                <a:latin typeface="+mj-lt"/>
              </a:rPr>
              <a:t>образовательного учреждения, регулирующие организацию обучения на </a:t>
            </a:r>
            <a:r>
              <a:rPr lang="ru-RU" dirty="0" smtClean="0">
                <a:latin typeface="+mj-lt"/>
              </a:rPr>
              <a:t>дому?</a:t>
            </a:r>
          </a:p>
          <a:p>
            <a:pPr algn="just"/>
            <a:r>
              <a:rPr lang="ru-RU" dirty="0" smtClean="0">
                <a:latin typeface="+mj-lt"/>
              </a:rPr>
              <a:t>Нормативную </a:t>
            </a:r>
            <a:r>
              <a:rPr lang="ru-RU" dirty="0">
                <a:latin typeface="+mj-lt"/>
              </a:rPr>
              <a:t>базу организации образовательной деятельности на дому (Федеральную, региональную, </a:t>
            </a:r>
            <a:r>
              <a:rPr lang="ru-RU" dirty="0" smtClean="0">
                <a:latin typeface="+mj-lt"/>
              </a:rPr>
              <a:t>муниципальную)</a:t>
            </a:r>
          </a:p>
          <a:p>
            <a:pPr algn="just"/>
            <a:r>
              <a:rPr lang="ru-RU" dirty="0" smtClean="0">
                <a:latin typeface="+mj-lt"/>
              </a:rPr>
              <a:t>Порядок </a:t>
            </a:r>
            <a:r>
              <a:rPr lang="ru-RU" dirty="0">
                <a:latin typeface="+mj-lt"/>
              </a:rPr>
              <a:t>организации обучения на дому в образовательной </a:t>
            </a:r>
            <a:r>
              <a:rPr lang="ru-RU" dirty="0" smtClean="0">
                <a:latin typeface="+mj-lt"/>
              </a:rPr>
              <a:t>организации.</a:t>
            </a:r>
          </a:p>
          <a:p>
            <a:pPr algn="just"/>
            <a:r>
              <a:rPr lang="ru-RU" dirty="0" smtClean="0">
                <a:latin typeface="+mj-lt"/>
              </a:rPr>
              <a:t>Порядок </a:t>
            </a:r>
            <a:r>
              <a:rPr lang="ru-RU" dirty="0">
                <a:latin typeface="+mj-lt"/>
              </a:rPr>
              <a:t>разработки, утверждения индивидуального учебного </a:t>
            </a:r>
            <a:r>
              <a:rPr lang="ru-RU" dirty="0" smtClean="0">
                <a:latin typeface="+mj-lt"/>
              </a:rPr>
              <a:t>плана.</a:t>
            </a:r>
          </a:p>
          <a:p>
            <a:pPr algn="just"/>
            <a:r>
              <a:rPr lang="ru-RU" dirty="0" smtClean="0">
                <a:latin typeface="+mj-lt"/>
              </a:rPr>
              <a:t>Права </a:t>
            </a:r>
            <a:r>
              <a:rPr lang="ru-RU" dirty="0">
                <a:latin typeface="+mj-lt"/>
              </a:rPr>
              <a:t>и обязанности участников образовательных </a:t>
            </a:r>
            <a:r>
              <a:rPr lang="ru-RU" dirty="0" smtClean="0">
                <a:latin typeface="+mj-lt"/>
              </a:rPr>
              <a:t>отношений.</a:t>
            </a:r>
          </a:p>
          <a:p>
            <a:pPr algn="just"/>
            <a:r>
              <a:rPr lang="ru-RU" dirty="0" smtClean="0">
                <a:latin typeface="+mj-lt"/>
              </a:rPr>
              <a:t>Шаблоны </a:t>
            </a:r>
            <a:r>
              <a:rPr lang="ru-RU" dirty="0">
                <a:latin typeface="+mj-lt"/>
              </a:rPr>
              <a:t>документов в качестве приложения (форма договора, заявления, индивидуального учебного плана, индивидуального расписания и т.д</a:t>
            </a:r>
            <a:r>
              <a:rPr lang="ru-RU" dirty="0" smtClean="0">
                <a:latin typeface="+mj-lt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6227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учебный план.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5406" y="954767"/>
            <a:ext cx="11641183" cy="599467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+mj-lt"/>
              </a:rPr>
              <a:t>Для обучения учащихся на дому Организацией </a:t>
            </a:r>
            <a:r>
              <a:rPr lang="ru-RU" b="1" dirty="0" smtClean="0">
                <a:latin typeface="+mj-lt"/>
              </a:rPr>
              <a:t>разрабатывается индивидуальный учебный план,  </a:t>
            </a:r>
            <a:r>
              <a:rPr lang="ru-RU" b="1" dirty="0">
                <a:latin typeface="+mj-lt"/>
              </a:rPr>
              <a:t>индивидуальное расписание </a:t>
            </a:r>
            <a:r>
              <a:rPr lang="ru-RU" b="1" dirty="0" smtClean="0">
                <a:latin typeface="+mj-lt"/>
              </a:rPr>
              <a:t>занятий и индивидуальный учебный график.</a:t>
            </a:r>
          </a:p>
          <a:p>
            <a:pPr algn="just"/>
            <a:r>
              <a:rPr lang="ru-RU" b="1" dirty="0">
                <a:latin typeface="+mj-lt"/>
              </a:rPr>
              <a:t>Индивидуальный учебный план отражает все обязательные предметные области соответствующего уровня образования, учебные предметы и обязательные курсы коррекционно-развивающей области с учетом индивидуальных особенностей конкретного учащегося на </a:t>
            </a:r>
            <a:r>
              <a:rPr lang="ru-RU" b="1" dirty="0" smtClean="0">
                <a:latin typeface="+mj-lt"/>
              </a:rPr>
              <a:t>дому.</a:t>
            </a:r>
          </a:p>
          <a:p>
            <a:pPr algn="just"/>
            <a:r>
              <a:rPr lang="ru-RU" b="1" dirty="0" smtClean="0">
                <a:latin typeface="+mj-lt"/>
              </a:rPr>
              <a:t>Индивидуальный </a:t>
            </a:r>
            <a:r>
              <a:rPr lang="ru-RU" b="1" dirty="0">
                <a:latin typeface="+mj-lt"/>
              </a:rPr>
              <a:t>учебный план учащегося на дому согласовывается с его родителем (законным представителем) и утверждается руководителем Организации</a:t>
            </a:r>
            <a:r>
              <a:rPr lang="ru-RU" b="1" dirty="0" smtClean="0">
                <a:latin typeface="+mj-lt"/>
              </a:rPr>
              <a:t>.</a:t>
            </a:r>
          </a:p>
          <a:p>
            <a:pPr algn="just"/>
            <a:r>
              <a:rPr lang="ru-RU" b="1" dirty="0">
                <a:latin typeface="+mj-lt"/>
              </a:rPr>
              <a:t>Учебная нагрузка при обучении детей на дому определяется индивидуально для каждого ребенка согласно учебному плану, разработанному в соответствии с федеральным государственным образовательным </a:t>
            </a:r>
            <a:r>
              <a:rPr lang="ru-RU" b="1" dirty="0" smtClean="0">
                <a:latin typeface="+mj-lt"/>
              </a:rPr>
              <a:t>стандартом.</a:t>
            </a:r>
          </a:p>
          <a:p>
            <a:pPr algn="just"/>
            <a:r>
              <a:rPr lang="ru-RU" b="1" dirty="0" smtClean="0">
                <a:latin typeface="+mj-lt"/>
              </a:rPr>
              <a:t>Максимальный </a:t>
            </a:r>
            <a:r>
              <a:rPr lang="ru-RU" b="1" dirty="0">
                <a:latin typeface="+mj-lt"/>
              </a:rPr>
              <a:t>общий объем недельной нагрузки обучающихся установлен Санитарными правилами СП 2.4.3648-20 "Санитарно-эпидемиологические требования к организациям воспитания и обучения, отдыха и оздоровления детей и молодежи", утвержденными Постановлением Главного государственного санитарного врача Российской Федерации от 28 сентября 2020 г. N 28 (п. 2.6 в ред. Приказа Министерства образования и науки Пермского края от 02.04.2021 N 26-01-06-326).</a:t>
            </a:r>
            <a:endParaRPr lang="ru-RU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17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учебный план.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5406" y="954766"/>
            <a:ext cx="11641183" cy="579437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+mj-lt"/>
              </a:rPr>
              <a:t>В соответствии с Распоряжением Министерства просвещения РФ от 9 сентября 2019 г. N Р-93 "Об утверждении примерного Положения о психолого-педагогическом консилиуме образовательной организации" рекомендации </a:t>
            </a:r>
            <a:r>
              <a:rPr lang="ru-RU" b="1" dirty="0" err="1">
                <a:latin typeface="+mj-lt"/>
              </a:rPr>
              <a:t>ППк</a:t>
            </a:r>
            <a:r>
              <a:rPr lang="ru-RU" b="1" dirty="0">
                <a:latin typeface="+mj-lt"/>
              </a:rPr>
              <a:t> по организации психолого-педагогического сопровождения обучающегося с ограниченными возможностями здоровья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конкретизируют, дополняют рекомендации ПМПК и могут включать разработку индивидуального учебного плана обучающегося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just"/>
            <a:r>
              <a:rPr lang="ru-RU" b="1" dirty="0">
                <a:latin typeface="+mj-lt"/>
              </a:rPr>
              <a:t>У</a:t>
            </a:r>
            <a:r>
              <a:rPr lang="ru-RU" b="1" dirty="0" smtClean="0">
                <a:latin typeface="+mj-lt"/>
              </a:rPr>
              <a:t>чебная </a:t>
            </a:r>
            <a:r>
              <a:rPr lang="ru-RU" b="1" dirty="0">
                <a:latin typeface="+mj-lt"/>
              </a:rPr>
              <a:t>нагрузка при обучении детей на дому определяется индивидуально для каждого ребенка в соответствии с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РЕКОМЕНДАЦИЯМ ПСИХОЛОГО-МЕДИКО-ПЕДАГОГИЧЕСКОЙ КОМИССИИ И ЛЕЧАЩЕГО ВРАЧА</a:t>
            </a:r>
            <a:r>
              <a:rPr lang="ru-RU" b="1" dirty="0">
                <a:latin typeface="+mj-lt"/>
              </a:rPr>
              <a:t>. Это закреплено в Приказе Министерства образования и науки Пермского края от 18 июля 2014 года N СЭД-26-01-04-627 «Об утверждении Порядка регламентации и оформления отношений государственной и муниципальной образовательной организации и родителей (законных представителей) обучающихся, нуждающихся в длительном лечении, а также детей-инвалидов в части организации обучения на </a:t>
            </a:r>
            <a:r>
              <a:rPr lang="ru-RU" b="1" dirty="0" smtClean="0">
                <a:latin typeface="+mj-lt"/>
              </a:rPr>
              <a:t>дому.</a:t>
            </a:r>
          </a:p>
          <a:p>
            <a:pPr algn="just"/>
            <a:r>
              <a:rPr lang="ru-RU" b="1" dirty="0">
                <a:latin typeface="+mj-lt"/>
              </a:rPr>
              <a:t>Таким образом,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школьный консилиум может разработать индивидуальный учебный план в части содержания, </a:t>
            </a:r>
            <a:r>
              <a:rPr lang="ru-RU" b="1" dirty="0">
                <a:latin typeface="+mj-lt"/>
              </a:rPr>
              <a:t>а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нагрузка определяется на основе рекомендаций психолого-медико-педагогической комиссии и лечащего врача.</a:t>
            </a:r>
            <a:r>
              <a:rPr lang="ru-RU" b="1" dirty="0">
                <a:latin typeface="+mj-lt"/>
              </a:rPr>
              <a:t> В заключении ПМПК или заключении КЭК (клинико-экспертной комиссии) должно быть определено количество часов учебной нагрузки</a:t>
            </a:r>
            <a:r>
              <a:rPr lang="ru-RU" b="1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6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учебный план.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1447" y="1381487"/>
            <a:ext cx="11641183" cy="35911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+mj-lt"/>
              </a:rPr>
              <a:t>В Пермском крае рекомендована формулировка для заключений ПМПК: </a:t>
            </a:r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«Решить </a:t>
            </a:r>
            <a:r>
              <a:rPr lang="ru-RU" sz="4000" b="1" i="1" dirty="0">
                <a:solidFill>
                  <a:srgbClr val="002060"/>
                </a:solidFill>
                <a:latin typeface="+mj-lt"/>
              </a:rPr>
              <a:t>вопрос об индивидуальном обучении через ВК ЛПУ. Школьному психолого-педагогическому консилиуму определить учебную нагрузку с учётом состояния здоровья ребёнка с рекомендованной </a:t>
            </a:r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АООП/ООП». </a:t>
            </a:r>
          </a:p>
        </p:txBody>
      </p:sp>
    </p:spTree>
    <p:extLst>
      <p:ext uri="{BB962C8B-B14F-4D97-AF65-F5344CB8AC3E}">
        <p14:creationId xmlns:p14="http://schemas.microsoft.com/office/powerpoint/2010/main" val="21771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учебный план.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5406" y="954766"/>
            <a:ext cx="11641183" cy="579437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+mj-lt"/>
              </a:rPr>
              <a:t>В письме «Об обучении лиц, находящихся на домашнем обучении» (Письмо </a:t>
            </a:r>
            <a:r>
              <a:rPr lang="ru-RU" b="1" dirty="0" err="1">
                <a:latin typeface="+mj-lt"/>
              </a:rPr>
              <a:t>Рособрнадзора</a:t>
            </a:r>
            <a:r>
              <a:rPr lang="ru-RU" b="1" dirty="0">
                <a:latin typeface="+mj-lt"/>
              </a:rPr>
              <a:t> от 7 августа 2018 г. № 05-283) обращается внимание, что в настоящее время учебная нагрузка определяется индивидуально согласно учебному плану, разработанному в соответствии с федеральными государственными образовательными стандартами, указывается, что максимальная нагрузка соответствует санитарным нормам и правилам, а понятие минимальной нагрузки исключается</a:t>
            </a:r>
            <a:r>
              <a:rPr lang="ru-RU" b="1" dirty="0" smtClean="0">
                <a:latin typeface="+mj-lt"/>
              </a:rPr>
              <a:t>.</a:t>
            </a:r>
          </a:p>
          <a:p>
            <a:pPr algn="just"/>
            <a:r>
              <a:rPr lang="ru-RU" b="1" dirty="0" smtClean="0">
                <a:latin typeface="+mj-lt"/>
              </a:rPr>
              <a:t>Рекомендуется применять различные  формы реализации индивидуального учебного плана: 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очные занятия </a:t>
            </a:r>
            <a:r>
              <a:rPr lang="ru-RU" b="1" dirty="0">
                <a:latin typeface="+mj-lt"/>
              </a:rPr>
              <a:t>педагогических работников с учащимся, </a:t>
            </a:r>
            <a:r>
              <a:rPr lang="ru-RU" b="1" dirty="0" smtClean="0">
                <a:latin typeface="+mj-lt"/>
              </a:rPr>
              <a:t>о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бучение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с использованием дистанционных и/или электронных образовательных технологий</a:t>
            </a:r>
            <a:r>
              <a:rPr lang="ru-RU" b="1" dirty="0">
                <a:latin typeface="+mj-lt"/>
              </a:rPr>
              <a:t> (при организации такого формата образования) и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самоподготовку</a:t>
            </a:r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учащихся (</a:t>
            </a:r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России от 24.11.2021 N ДГ-2121/07"О направлении методических рекомендаций" (вместе с "Методическими рекомендациями об организации обучения на дому обучающихся с ограниченными возможностями здоровья, с инвалидностью")</a:t>
            </a:r>
          </a:p>
          <a:p>
            <a:pPr algn="just"/>
            <a:endParaRPr lang="ru-RU" b="1" dirty="0">
              <a:latin typeface="+mj-lt"/>
            </a:endParaRPr>
          </a:p>
          <a:p>
            <a:pPr algn="just"/>
            <a:endParaRPr lang="ru-RU" b="1" dirty="0">
              <a:latin typeface="+mj-lt"/>
            </a:endParaRPr>
          </a:p>
          <a:p>
            <a:pPr algn="just"/>
            <a:endParaRPr lang="ru-RU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10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078" y="359765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учебный план. Рекомендуемая форма.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https://lh3.googleusercontent.com/QMB4VN6tbHnLAGj7geIzSoIdFU5TFXK9v7lxX0JB3pk5sJ-SwrG7Y6FDRP0cYTNCD2xDYT7X=w2120-h883-p-l90-r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28220" y="1"/>
            <a:ext cx="12248437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8979"/>
              </p:ext>
            </p:extLst>
          </p:nvPr>
        </p:nvGraphicFramePr>
        <p:xfrm>
          <a:off x="342354" y="1036025"/>
          <a:ext cx="11597096" cy="44624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77881">
                  <a:extLst>
                    <a:ext uri="{9D8B030D-6E8A-4147-A177-3AD203B41FA5}">
                      <a16:colId xmlns:a16="http://schemas.microsoft.com/office/drawing/2014/main" val="2965108034"/>
                    </a:ext>
                  </a:extLst>
                </a:gridCol>
                <a:gridCol w="3322622">
                  <a:extLst>
                    <a:ext uri="{9D8B030D-6E8A-4147-A177-3AD203B41FA5}">
                      <a16:colId xmlns:a16="http://schemas.microsoft.com/office/drawing/2014/main" val="3912560861"/>
                    </a:ext>
                  </a:extLst>
                </a:gridCol>
                <a:gridCol w="1667025">
                  <a:extLst>
                    <a:ext uri="{9D8B030D-6E8A-4147-A177-3AD203B41FA5}">
                      <a16:colId xmlns:a16="http://schemas.microsoft.com/office/drawing/2014/main" val="2664221038"/>
                    </a:ext>
                  </a:extLst>
                </a:gridCol>
                <a:gridCol w="1609856">
                  <a:extLst>
                    <a:ext uri="{9D8B030D-6E8A-4147-A177-3AD203B41FA5}">
                      <a16:colId xmlns:a16="http://schemas.microsoft.com/office/drawing/2014/main" val="1820036674"/>
                    </a:ext>
                  </a:extLst>
                </a:gridCol>
                <a:gridCol w="1609856">
                  <a:extLst>
                    <a:ext uri="{9D8B030D-6E8A-4147-A177-3AD203B41FA5}">
                      <a16:colId xmlns:a16="http://schemas.microsoft.com/office/drawing/2014/main" val="1327588687"/>
                    </a:ext>
                  </a:extLst>
                </a:gridCol>
                <a:gridCol w="1609856">
                  <a:extLst>
                    <a:ext uri="{9D8B030D-6E8A-4147-A177-3AD203B41FA5}">
                      <a16:colId xmlns:a16="http://schemas.microsoft.com/office/drawing/2014/main" val="3362521222"/>
                    </a:ext>
                  </a:extLst>
                </a:gridCol>
              </a:tblGrid>
              <a:tr h="2519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Предметные области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Учебные предметы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Кол-во часов в неделю всего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j-lt"/>
                        </a:rPr>
                        <a:t>В </a:t>
                      </a:r>
                      <a:r>
                        <a:rPr lang="ru-RU" sz="2000" dirty="0">
                          <a:effectLst/>
                          <a:latin typeface="+mj-lt"/>
                        </a:rPr>
                        <a:t>том числе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86178"/>
                  </a:ext>
                </a:extLst>
              </a:tr>
              <a:tr h="440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Очные занятия с учителем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Самостоятельная работа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Занятия с применением ДОТ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2193257"/>
                  </a:ext>
                </a:extLst>
              </a:tr>
              <a:tr h="3149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Обязательная 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часть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65680"/>
                  </a:ext>
                </a:extLst>
              </a:tr>
              <a:tr h="346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1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2737"/>
                  </a:ext>
                </a:extLst>
              </a:tr>
              <a:tr h="3149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Часть 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учебного плана, формируемая участниками образовательных отношений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98662"/>
                  </a:ext>
                </a:extLst>
              </a:tr>
              <a:tr h="34647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96693"/>
                  </a:ext>
                </a:extLst>
              </a:tr>
              <a:tr h="346474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Недельная нагрузка (всего):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81714"/>
                  </a:ext>
                </a:extLst>
              </a:tr>
              <a:tr h="3149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Внеурочная 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деятельность (включая коррекционно-развивающую область для обучающихся с ОВЗ)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07740"/>
                  </a:ext>
                </a:extLst>
              </a:tr>
              <a:tr h="34647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Коррекционно-развивающая область: 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13375"/>
                  </a:ext>
                </a:extLst>
              </a:tr>
              <a:tr h="34647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853656"/>
                  </a:ext>
                </a:extLst>
              </a:tr>
              <a:tr h="34647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Другие направления внеурочной деятельности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40609"/>
                  </a:ext>
                </a:extLst>
              </a:tr>
              <a:tr h="34647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82097"/>
                  </a:ext>
                </a:extLst>
              </a:tr>
              <a:tr h="346474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Внеурочная деятельность всего: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46793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8410" y="5672388"/>
            <a:ext cx="11475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Самостоятельное работа - 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ПОВТОРЕНИЕ (а не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ИЗУЧЕНИЕ), по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аналогии с самостоятельной работой учеников в классе (письменные упражнения, составление конспекта, практическая работа по труду на основе шаблона и т.д.). Это очень важно объяснить родителям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37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1142</Words>
  <Application>Microsoft Office PowerPoint</Application>
  <PresentationFormat>Широкоэкранный</PresentationFormat>
  <Paragraphs>110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Обучение на дому. Основные положения.</vt:lpstr>
      <vt:lpstr>Обучение на дому. Региональные нормативные документы. </vt:lpstr>
      <vt:lpstr>Обучение на дому. Локальные акты ОУ</vt:lpstr>
      <vt:lpstr>Индивидуальный учебный план.</vt:lpstr>
      <vt:lpstr>Индивидуальный учебный план.</vt:lpstr>
      <vt:lpstr>Индивидуальный учебный план.</vt:lpstr>
      <vt:lpstr>Индивидуальный учебный план.</vt:lpstr>
      <vt:lpstr>Индивидуальный учебный план. Рекомендуемая форма.</vt:lpstr>
      <vt:lpstr>Индивидуальный календарный учебный график.</vt:lpstr>
      <vt:lpstr>Индивидуальный календарный учебный график.</vt:lpstr>
      <vt:lpstr>Взаимодействие с родителями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Админ</cp:lastModifiedBy>
  <cp:revision>112</cp:revision>
  <dcterms:created xsi:type="dcterms:W3CDTF">2022-10-03T05:19:58Z</dcterms:created>
  <dcterms:modified xsi:type="dcterms:W3CDTF">2023-10-31T18:16:06Z</dcterms:modified>
</cp:coreProperties>
</file>