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304" r:id="rId3"/>
    <p:sldId id="309" r:id="rId4"/>
    <p:sldId id="257" r:id="rId5"/>
    <p:sldId id="310" r:id="rId6"/>
    <p:sldId id="311" r:id="rId7"/>
    <p:sldId id="267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2" r:id="rId23"/>
    <p:sldId id="333" r:id="rId24"/>
    <p:sldId id="337" r:id="rId25"/>
    <p:sldId id="341" r:id="rId26"/>
    <p:sldId id="266" r:id="rId27"/>
    <p:sldId id="315" r:id="rId28"/>
    <p:sldId id="347" r:id="rId29"/>
    <p:sldId id="344" r:id="rId30"/>
    <p:sldId id="345" r:id="rId31"/>
    <p:sldId id="346" r:id="rId32"/>
    <p:sldId id="30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E65"/>
    <a:srgbClr val="F43E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E55E9-2D95-4029-A433-C2BEEE7C4C76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A1E87-CDCC-4898-8471-439514BD7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78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A1E87-CDCC-4898-8471-439514BD797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62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9743418-B045-4CDD-B933-39644B709121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9743418-B045-4CDD-B933-39644B709121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BC34B5D-00E3-4A30-9C59-6D3DFD64E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92186E-CC94-46BD-A807-6A08C96C4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rgbClr val="C3C0A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8B70538-BA53-4CD0-97F8-B44AFBD04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267A91-873F-478A-8EF5-405848C9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1DF596-BF88-42C4-B960-9A92C17D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8A126E-00E5-4968-AC42-C4DE0C8C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716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BF815B-B44F-47B4-901F-025E49B9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043B770-02DD-480E-9FD9-D4B386CD4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6F5EED-E8AB-4A30-BD95-E42B2FEE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60E965-2160-40BD-B2B8-24DA6818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7CD69-358C-49BD-8834-388B8E5B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78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D4A6D39-4C83-4F3E-96B0-9FFAA0713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F3A3A5-56B6-4C92-A4A5-B5C226737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9DEBEA-95F6-41D7-83F5-74929AC5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F44FA9-F5BA-4F9C-A34F-2CCD58D6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49DAF8-2A81-40EE-A118-F4ABCB12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18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43DE1F-5E23-42E8-B11D-D998FC21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853DEA-3A92-43A7-B4E9-93C1E8C0D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BE769A-42A8-4489-AA04-33A026DE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861C30-513A-4101-8EC0-D0FF0E7E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3819FB-7EA0-49DD-BA40-6B6F726D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53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2FF299-3EFE-4014-81B2-1F936ABA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7274686-7D3D-4EB7-9F9F-CA146177B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362186-A6A1-44BD-A95D-4A545C80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DD3E10-922E-4BBD-A072-F718BD42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AF5A7C-186E-4BA2-AF4F-4E42448E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62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043FE9-BE03-48AE-94EC-AD97A2D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547E85-8F93-47FE-9FFF-902811F73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0E8D212-411D-45E6-AA54-7E090DB75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598E6E-0EEC-489C-A6C7-AAC54609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E4F4D1A-73D3-4902-8C26-E732C91F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0B04D5B-6343-4FD9-8C4C-FE6A3599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76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11DE36-584D-459E-891C-64B23E9B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5A44BA9-22AE-4DA0-8E46-ECDA846B6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1548216-8278-41CD-A148-86A88E900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B0B75DC-8EA6-49F6-9332-F1F011CF2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E28B1DE-6D0E-4AEC-9A21-3BD599D3A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5183CCC-4D87-469B-92EA-5BBFD8FF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615AB71-5F3D-4611-8BD4-B010EF7D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EA427B9-5311-4EF7-90AB-2C1C8A39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03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992D0C-5D60-43B7-8970-FDBB8C80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A127C5F-0A60-42A9-AB00-C84D72A4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02F95B4-02A9-4036-B47C-D897510A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9B06B91-924D-4138-8B36-EA4D2418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08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B9970EE-CBC5-4DD9-84DF-F225737E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0F7E3ED-EE1D-47EB-893F-63E16622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2787576-61DE-49ED-8842-832142B7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54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6437D6-FAC4-4DE4-A8F3-BF6F7038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75EA79-0F3A-4CFC-956C-E16E0E021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833353-35B1-4C53-9858-C2B4AA2BC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CEDD68-125A-42E3-A23C-D4284CF1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9CFF2D8-2F14-4CA1-A0BA-A2E6D401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7A6EA64-85DA-445B-B9E1-901365A6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2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9C1C92-E2A3-45DD-8C61-C48DA06C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700C64C-B1C1-4279-B300-3F31F08EC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553CE64-7333-45E4-BAA3-D14857AF1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459E698-5B3F-4694-9B75-CC1E1615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04EC4BE-B04E-47DF-A38E-C26369DB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4A042EE-4CB2-4038-A993-8C08BA08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745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8DDB099-6E7D-431B-B777-01B9EE140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4EA29F-4A4F-44D8-A7B0-81E3F5B2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AE6C267-CDCF-4D3A-8673-E678E727E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4AF75D-7A1E-4AE0-9325-18710ADD2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3195E1-35B2-4FB0-B459-E837F5EAF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071869-0874-4167-B868-E1A4120E8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70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3C0A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etrinnem@rambler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5085184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Немчанина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 Екатерина Сергеевна, </a:t>
            </a:r>
            <a:b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учитель  МБОУ СОШИ</a:t>
            </a:r>
            <a:b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000" u="sng" dirty="0" err="1">
                <a:solidFill>
                  <a:schemeClr val="bg1"/>
                </a:solidFill>
                <a:latin typeface="Arial Black" panose="020B0A04020102020204" pitchFamily="34" charset="0"/>
                <a:hlinkClick r:id="rId2"/>
              </a:rPr>
              <a:t>ketrinnem</a:t>
            </a:r>
            <a:r>
              <a:rPr lang="ru-RU" sz="2000" u="sng" dirty="0">
                <a:solidFill>
                  <a:schemeClr val="bg1"/>
                </a:solidFill>
                <a:latin typeface="Arial Black" panose="020B0A04020102020204" pitchFamily="34" charset="0"/>
                <a:hlinkClick r:id="rId2"/>
              </a:rPr>
              <a:t>@</a:t>
            </a:r>
            <a:r>
              <a:rPr lang="en-US" sz="2000" u="sng" dirty="0">
                <a:solidFill>
                  <a:schemeClr val="bg1"/>
                </a:solidFill>
                <a:latin typeface="Arial Black" panose="020B0A04020102020204" pitchFamily="34" charset="0"/>
                <a:hlinkClick r:id="rId2"/>
              </a:rPr>
              <a:t>rambler</a:t>
            </a:r>
            <a:r>
              <a:rPr lang="ru-RU" sz="2000" u="sng" dirty="0">
                <a:solidFill>
                  <a:schemeClr val="bg1"/>
                </a:solidFill>
                <a:latin typeface="Arial Black" panose="020B0A04020102020204" pitchFamily="34" charset="0"/>
                <a:hlinkClick r:id="rId2"/>
              </a:rPr>
              <a:t>.</a:t>
            </a:r>
            <a:r>
              <a:rPr lang="en-US" sz="2000" u="sng" dirty="0" err="1" smtClean="0">
                <a:solidFill>
                  <a:schemeClr val="bg1"/>
                </a:solidFill>
                <a:latin typeface="Arial Black" panose="020B0A04020102020204" pitchFamily="34" charset="0"/>
                <a:hlinkClick r:id="rId2"/>
              </a:rPr>
              <a:t>ru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4544" y="62637"/>
            <a:ext cx="9865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Управление образования администрации </a:t>
            </a:r>
            <a:endParaRPr lang="ru-RU" sz="1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города </a:t>
            </a:r>
            <a:r>
              <a:rPr lang="ru-RU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Кизела</a:t>
            </a: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 Пермского края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специальная общеобразовательная школа-интернат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7795" y="1772816"/>
            <a:ext cx="8766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«Формы взаимодействия МБОУ СОШИ </a:t>
            </a:r>
            <a:b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с семьями обучающихся с ТМНР </a:t>
            </a:r>
            <a:b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в условиях дистанционного обучения»</a:t>
            </a:r>
            <a:b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  (из опыта работы)</a:t>
            </a:r>
            <a:b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 </a:t>
            </a:r>
            <a:b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7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AutoShape 2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5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7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1" name="Picture 27" descr="C:\Users\SHKOLA\Downloads\20191009_115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396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17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pic>
        <p:nvPicPr>
          <p:cNvPr id="4" name="Picture 2" descr="https://lh3.googleusercontent.com/eM4iawTWzvDlWVrLRXP9sCv_u3Nsv1SnEOwfU7Arn4BycUtYo4B312ClpbBYJQZxI9wR2TgJq_vGRAIPHxjQ-jT_RPuNz2G2V_xngbQP47bDPkXJ5GxkwMrWkwjT-TFZ0MAjJoGvGdGda2Tu6mAx0Mq4zZ11TuWWNonGtu-oLroJ-0kum0NfcvMGpg_E_LcItXH3cpwlKGABcXs6aJMNa1gli3Du-BULE-LhSzlliKeTllAiTkM6IBdbmRRliz7csYkB_kFI9BPnBO1TOX3sYZdAqxKT0UOlyRLhWYOHa505t1NesP7O-NLeOQUo0jVDkm2BVxPh93LhtZ1hVjBXv0FFd6ARklAXvHrLmE4hRlQ0lVvFhMYaDvyaF7DrxpJGnyQ4HcOGVlKOChr2sLxMCon_-pzdKTlwSlb14UqYq62KrNfL3JbNIxQ3VtsQBJ_XqqcdMx3immNj291ze53qwWt0JUohKAmuE1mYlOBVH3xt3z0WQGRjmFe0ZnTXW8TTiZuessdBYLfpzFm-vS4y98RHEA-s66pGIncylwfISJRGXbbxfI0vykrdna_mIC1RVlQzYi7NLqqhuQCGZ6dXS-7Q5inTo2uRg1xRAfbITQKo4iyf7Q_Tpab4uWvfbDZJ5itlv3QmyX6fsw1pjHwu5UOYSmIRpJVqS13sUU52dFVtyGG1Mmwv4oQ=w470-h62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5148978" cy="6858000"/>
          </a:xfrm>
          <a:prstGeom prst="rect">
            <a:avLst/>
          </a:prstGeom>
          <a:noFill/>
        </p:spPr>
      </p:pic>
      <p:pic>
        <p:nvPicPr>
          <p:cNvPr id="39940" name="Picture 4" descr="https://lh3.googleusercontent.com/5VKcMoP3Tqy7TeveluC02KLfrliYh8E9aW5cz5TrJVZff55VGp5R5s2IQfEUeMahHu-odJowomk61tG_XR1VK44CSmEHEMoAimrYs6GhuzDxZGc4iNTd5LF52VgJ9dRyvhd8SJUWpHGHEtt50Fcldr4Q-ZoQCG6CZxaWEkKXj6gaFtAOJVEZ0aHC9kLrxpf1oZ0CUx9QLtxXX0fW-gqi9iKF3GRd6qCql2N8aftjoxh0at4E9lUL4VrkiHIX3Me6heKGkfU5P9Kdk2tHQHNRXppHdFLPy8bn4tCPL9-Z17L7aQCMscJiRyGrBF8BT6Z7cJkHQ0rdc3_3pslolS2sqFtyyif_NBkEWQhCfTHgGH4weTVWPaSXux6wZJ2EOsSEFR0FoUwC7g4-lnmY2OG1a0JBgh6yUWEyCp7BvwhtkpZBUIQnFpQ-s1B9rcd1Px_eIJ_-uL2BBs0ANlidqAlsGwEqBCLmqhRfbHHxbbWF9DzNphMclek_EiYBR1SU2KchrOpenSAHf_9omkuhtYL8yZuSSzbRQxNeotrYCWoYEZFjpOhwjMt9jJssBXpONvV3MSBiRqDHPP4xgQTt3hYAiR90eDRccei8PlpgRukbh2ner6_nAzH2aq3vMDa32qBXXOAyJ74XAQqv_nv3NsFjAONMNEoLRdM-V3wcKAk-gjnR_MfEW-G0BkY=w835-h626-no"/>
          <p:cNvPicPr>
            <a:picLocks noChangeAspect="1" noChangeArrowheads="1"/>
          </p:cNvPicPr>
          <p:nvPr/>
        </p:nvPicPr>
        <p:blipFill>
          <a:blip r:embed="rId3" cstate="print"/>
          <a:srcRect l="25150" r="18263"/>
          <a:stretch>
            <a:fillRect/>
          </a:stretch>
        </p:blipFill>
        <p:spPr bwMode="auto">
          <a:xfrm>
            <a:off x="-518969" y="0"/>
            <a:ext cx="517643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25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pic>
        <p:nvPicPr>
          <p:cNvPr id="40962" name="Picture 2" descr="https://lh3.googleusercontent.com/vwn1fjV9Q46PDdqf6zT0Irogjlwpaf0eB4WQZuUhzsR5WKl5l9-820C8n9cwCqCLOsI3-Znz6iN1DfR2FZ__ftXdczpBaNmglc_qcogwHjpLUSqZ4zJIzxSrXh-YTCz6ppHxtVcCo7VJf1sER0OMUsUyb2TAtAjUpIhGCbfrunWTtRHpAayBdE_8OsHnPVFWkj1lFqcvppOx7FsOL9ZoAb9lVHygsvzFLQOgsmN5dABaUhhof3jMepSJd-2ZgE_mMWZQcwnPh50RYTusv_C_ODv1PZBJPMHt6-OuEpFsLlnIMfxl4S-M06yCa5UEHf2mbIQ0q2uXb4uwJwnNF05aDZMHQz8bdNBkK1XPqgyT71wiJYJyNyusNgP-wP0kM56T0D6T6Hv33gqLnqaewUG0gC7MbOhNW1x2lc9KSjskN3BUpnSZzF08RJQfvnMXCgSbFFwlqBXqgkrXtGSU-5PwgmDbMKtpxkCOhmlm3FnFmvt9eF8XRvMp2qdmFFjqK1HcZeVcmd7DEa8wS_L2dTyoLL7nHsZ92-7zLGegZNe9Yw-QmG748Pe5ZmweVQQeK3SVv8I925aE2f_58_ZXsjE0i01GLPss82NXS1tbLRBXAbcJa57B-PaW6uAHY7fQ1s5UVFtNElTw911SQ7QBVikx90GfpJVSGQcdEZGp0jkUvmcfkbpM3sHbN9U=w835-h62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0"/>
            <a:ext cx="914765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41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AutoShape 2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" name="Picture 1" descr="C:\Users\SHKOLA\Downloads\20191009_115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43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pic>
        <p:nvPicPr>
          <p:cNvPr id="51202" name="Picture 2" descr="https://lh3.googleusercontent.com/PnwLTlXrcPgP8MWrmTdT3nAVH5U0b3s6tw_X_KyJJ7Hwqcfl2B83fhv_-b2dEPAkSq5GqN7gtzGU5H4UU7EjFJKP70UuKL6e2I9YeZjuA3PLBHuSPeN90fyk_0r1Iod7y6AeTN-sbWp8ICFYNZUAmCyEd8WeRNCe-HZ0UyN_UID9TQYaX1oObrp2zMOYMJD7H4KSbYz_DxxV7brMnrc9_JC_Xu5DbcIaFgW158C5w4m5qAL48gqWjvx8OL_pHD-nZlzQVcs_e7gs5avw42Vvlz9ivQ3a4pI0-kr4fy_t9zzbZw7D9nIDs5GMo5RPAI7ELZD_vPVwbyvYS9D5jKh44hJ-jER6EoE_H3NfORBERa0h3QNndtuUNC-BZyspwkh2nkJmK1Im_tLnD_Uz1NXFuJRg0fTQbMq0TfsBnlDMF5OInVFQxRf7ApmLADru9h6CSZ1oBoVeNnYJG_dudBD2F9SyCsLQ8qxXJqTRXjeygG2t2HGplFYWlvngBoo1poHmo-EBglXqC8xZuaqQOlWoQD0G-pfLwHx8TMrOuFOhR4hNJ6Mrc-hvKkANN17Fc6hx_PrOGKVb0Q1qNyyiBfs_NneMX1dFypG0yeuTeeS7__5RFY623CAIvg4D3Bd9SCqNDZ48U2dCyHo9zgEcZ6oyMnMorXcmrM1NA_6ZTau2ZA24jjfLc8FZzaQ=w835-h62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"/>
            <a:ext cx="9144000" cy="6855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22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28662" y="3857628"/>
            <a:ext cx="7772400" cy="720725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b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lum bright="24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58"/>
          <a:stretch>
            <a:fillRect/>
          </a:stretch>
        </p:blipFill>
        <p:spPr bwMode="auto">
          <a:xfrm>
            <a:off x="2051720" y="908720"/>
            <a:ext cx="4476795" cy="532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3A2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F3F2D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91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pic>
        <p:nvPicPr>
          <p:cNvPr id="6146" name="Picture 2" descr="https://lh3.googleusercontent.com/16IWlKSExq5YOS-HTLppAUTbzVvvzOSKG8cXPnUJ_S6SxnAp6kxTIilFBvNx0Iyuo5MROAs1EGSXHAu816hRuKfdGttPsArBgtc20cKkHfiolELwJw5fm-IbypwyhMOXac2PW1MkEbsdCMICcAEJnlsE1rvRyceAoUWvLjkqjBy4pVcVteWsk5nUlbKjpkbHieHS4Ggfhk0kunQccE0O0NMIlpwSG-QSXgGU6wmwFCqwY-JL_DduXCXBuxkIJVj1J7TtUtwQBdrlNBo5kIZ8TrTup9CtcuCR4uD_lk9JHwoNUA6tGymB9fI_tTZQEt8d9leNdF67ePfDA2_1C8C-CaBdb-LjtYQfIrDv2FUDNg9vHdDCuAytgK8gksoaiCuYwW0x_OCaSu9_dN2u3YmHAZrCLGB7YlK1Bhz9c8l6n_V3s4Ujiq7R6gL8he-YJqRQQF3MIsX0wPSlFTChQ5VwOp8U5jn8PsvkzHXhfp5zT8OgfJ1MLEJR8sTC0ragF_umzaMZ90pSk85S5lldPltr0_xFvRzeyxMa7ZMkyMVQyyNwxZ8zkBW6AJZrih0Q3EMgvl0V8TzwFjN91ccZjpl5Rgm788XZPszEZcormep-cshahjO70ZQzi1nwmB67FYYRkOQdsH3dyIMeP-cBUZ3cncz-2yQb9uf6oqd1xGvk-eCxYwX9Ck6RFdE=w835-h62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1"/>
            <a:ext cx="9144000" cy="6855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7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pic>
        <p:nvPicPr>
          <p:cNvPr id="5122" name="Picture 2" descr="https://lh3.googleusercontent.com/D3MpmsdSAUxQVOg5YwF4RWYoHR8g68YkqpLcwafAhqaFmSeByh69L07aEHnIl3107Yr33J1z_EBRtSDVOIlKFV0MOyFzOMRm6S3iQupmdM9QAi3VKgIPeqisEbrRBB04b1p7WhrgcrwDxVh9ztlQX6HY4Cj70EHkNP2cGj4rkQQBIGWC1uxcyP-Fjc-5KcN3Og_n8nfQFp4N2v5FvxABUMK380vP0CmVtBAckGx9UyJ2bH5z3QGrsD1P3OTdtffFARngyfP1rsvniElhCAUXt_-aGgajkciG2s9jcirjXrqOb8M088pGzNZ1mnMY706udViT2Jc0We4UtGvBxQWDwP0doVBwsOYJCG519G8aXfRf0LaOMpMmZoFTUOJf46kP5-_T07kU06ccT4r0kp5SXhxDYcTd8DXrwneySoJ3fE5h8zcwp4dDsOYNwsDOCIa4Q4uLlxbBQcTXAqMAho9ALqwCuwQtAeUIgFpcBJyRyIZDKjrpoucJd-hgvOk_3_hGRfAXQ6dxVAIKN9BC-kOGyJrCxjezpXTihJBbkFJwu75sQh3PO5p4dgI-hm40XbCgCn1VRj7bb9pZHquGDNAREZoi68mekYhzoUzw3d8KZX1Lm5eZv3tq2O39LO2TOuosZ6u88IAvu2mu9O9lsuYHRld1H0R45HLF0DBS5S3VMIJMzXIkwJ1fKZk=w470-h62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39348" y="-1139348"/>
            <a:ext cx="6865304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98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53250" name="Picture 2" descr="https://lh3.googleusercontent.com/IPzSXBUpgErMubiL0Wz1eUAULE8ztF7Z29mkKtjiWjBY_J8DGZXSiny6U75Xt22IWs-uUJwXvy5OL5IPYhj3SVlYSEVSakfist1IYGW77WwMeu3ugn6kILLMD-QQh8h7SPS_3sJDld_r9IaL9PeuUaOaB8jjg4NCTnqplH8ta5mmmRGrHLsleew7eoTM-_SuQyCgosXJUbT-yGz_2aD7v27VCn5hsT7E8qC1x3zsYxh2BgLq_ut0fTecHf6kr2Ulwv0r7rVx0FXMMG5uYq1elPU4PLfkLuhWUKrPUWTtROOPqowbE3JiLQHI7HuCTa1Cux0vVoBxB1qFtO9v7uqQwC6CcKvGgXgM6G_N4cFYlhWMOAuJYCAJ04yUoXxAZOyT9HvHN91TQJ_YMgs1PS-ihwGZbmqbg0zaYZGHDGcA6xUWxghiutolhk3JllUkBnggQvfL9gE_JzDq2Wg2ugcH-d4PLMeZ_KwuVSDJz-JUM8SCbfsJyQJKEKzOWTpBRKc03MBZhaVJb5iwGDuaJGxNU15QdwzunTYXHR0yUh1qL9IydTeR1gIfAUbOSQ9rqJhbfvINIkW-nGYiew1WEwKVH57y1nXcLraIOp4RrKoSuvoORPaGQmMaTzrtRlc1xg-HuqrRtJ501XU2lXCW_NDi-61jFHdk0nQ5yMSEEb4she_sA16hd90RTQg=w470-h62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39348" y="-1139348"/>
            <a:ext cx="6865304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6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59394" name="Picture 2" descr="https://lh3.googleusercontent.com/OqKuu-ie6bE7JLuVksGyB1V96OHGmOyr4wnK3MNwEr-tMzFa-hE1dgKtCYzvFuoBxvZSvS63ihd1mrahNAFy46AhyDZu-KxWD-0iZEZaPZkTdzSYuwVNcZr_eRGqjtWeHNQDFVF95nND1omS-X5qeD3BKBcUO4_BX0loRdLQ2LXI7GAiaWVM3LXwijLAiC0V-MATSonprcvsZhyknBeHlHFR3alktPeztj6mH5UGhHBcTQ99sh0QdnCdwPC53wfIl8LrJ7-RoTFcSBgC6KI_9BRfQVHuzNLoMrxFP3QZx2sNuqu2UdsP22ZQQFMK3pON3t1AU5LWUGuMjp_SUjw88QPyMKmOJHQyjORrz7GuhluF2tqsbEsQOhMB5XdxPWU554QhQWKGGMSL0ndHMUVZb1j1Oguce6_OG9aEqfgmWHTp35HrExExKLyiz2gVg9A5_no5NNTNlh9XcTeqAVdYGv1HHNoaOauBtcFwFXLLKaJJ-HoaVXuWQI0IgHaY3gW5vNHKki7iDhMxgHNRcgJTPUs0nthcwtqR1_z8DInsYT6ifwvO9EL-rsgGvalVXO2VtfmwE8eNl1p2qO8TzHZjbiwLAL7YKO3zaRgRghtlbJtbRhJiLm-FSgYEdGMehVZH4rV0SBejX8qmzURkoSuU--k4Bz4-49qRPgnCnZcbP4LvlPu2_fDs8ek=w835-h62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"/>
            <a:ext cx="9144000" cy="6855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56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99" t="21595" r="25350" b="11241"/>
          <a:stretch/>
        </p:blipFill>
        <p:spPr bwMode="auto">
          <a:xfrm>
            <a:off x="3851920" y="476672"/>
            <a:ext cx="4824536" cy="629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91" t="20773" r="25312" b="7715"/>
          <a:stretch/>
        </p:blipFill>
        <p:spPr bwMode="auto">
          <a:xfrm>
            <a:off x="1331640" y="260648"/>
            <a:ext cx="463788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56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56322" name="Picture 2" descr="https://lh3.googleusercontent.com/nxoC9QK7vvrpSJJlaaesh_w5wn5bB7uUIx2Y_m10NMW7aRPzaDywd7FZPTJ6YWmeKI-9p9Oy8j4T7F_UWvGuIsQW-7VZFbGB8D7GD4YcJaSFkoAiFqPLALeSOMOjvKrT4wEnZIRZaVvRS7RFPvYBlqFk-UaBwIprxIwZ0Pu_DCqHzuNsVEpFkXgjpmTbz2ziumi04tMeu5CXGRaHLWmnqFPMQr0Afj8npZaOxDAfM8PNEJBZOA2mfcforwzi-fGwuwOklo9Kq1I8WH3lHWsDVEsp6J8fRIgwsj51LDc_fX7ivWZdVHxP_Yg47RDcpz8TzTf9pWmW2D_aWm2DrIuJsLfvkgmc_Q8EHXNgCSICyrCDWIlS_LuRVWNrCleHlYE_q_7qZjEJtWDq9ODgjmVqHEr7hStjmlkPlilTark2ANqvEOpGd0kLXDkTrVl4pPTecPzFGRmxGcW2tnW19jj8W-ORw25gFoLKEtTJvDE0an2aN3bEomlFZrOtZj1q2nzdNon1CYdL-ylpQeGORXodXPzizvmjTfYDsaZhdzQ25tqAJTluoqU6sabKKWcWibDB_Wnofy8hcg6GJHS0RAQ4h1fqKG2fDn3XGTBo9DLmCcQU9SkJfd7ST6FhF-EQEFuvq98to0P1PHNvx9Zc3pb0Y-9Xe0-lHGhcRYalaxNCFKfKiuVtyGcCOhE=w470-h62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39348" y="-1146652"/>
            <a:ext cx="6865304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90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pic>
        <p:nvPicPr>
          <p:cNvPr id="4098" name="Picture 2" descr="https://lh3.googleusercontent.com/zoqK1sgkoclOqRyZCkIx9Y5C1Tqi0Slrj3i0_ji_elBmSsO_dRdyimf1YuLurKe2v8nmzI6fdalGga3XJ6d39uvCAi1K7bGYLS7Nd5AjmZ0Nn5I8LcyxlcpjbzzMS7YWVMnROenjmGV-VCfK_U_DK-t9Y8XGk1doX_licxQUhskGbkJtfus2kRVI0en31iIYw8QV7BJypLtRJIgU9TvBAdBoe1Trl8ChF9r1tLekx0hi7CQRMJVaHPAhqzVls71Y0A3AUb-RkiomA_wedG7gNMv6Ey3YkCrB8lPMjWt8OgPEqzfKOHSbd82VyskYRt8XehaED4Zx45wEekRWLfTTqVcxqFBdz6C_hTaV0da7F0di4vZu8px2772uDQ2JlDzcloehqeXgro9e09dmbnHXxkfBFy7ikbk4YeIz_OtV05Qn92o2YR_4bCTEP1wIdVf9T6mHmV94Xl6bTbF2EF7iV101QgOFslpfQ5DLM9Kk2bTbekNu7nrezh9xKBJPQaVvy8LF5vq2kact-LnpITURRRApW3qhwNBPOYJ13pi9QCRdJrfoRKVlJSYMq_p5TuX6QQPovuMu4lG0xOs7Lf0ws_2lXqVdKYOF4JBSkxB3drlNRrzieE3WVNTrjuNQMv1CmNhffvQa9-iOphr2QIJk6tm_73SCx0VGQecJ9RXXJZAzGrlOilZa0o0=w470-h62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6043" y="-1193685"/>
            <a:ext cx="6905642" cy="9197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09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pic>
        <p:nvPicPr>
          <p:cNvPr id="1026" name="Picture 2" descr="https://lh3.googleusercontent.com/m50ZpOlSowlT062LJiTh4fcV0EJKrjIbpQOcKB9Cq2b92_hrl0Ts_ernlqQK6-yZKdx4vjcEmpLFCwpKI-SEuZSxdGo0rADfQ3em5OjwSJzhAfRx2VDBClnBnZZHFQ7Rdx6ZYzhjg3bsAXtpzdAmPIxA_AKH-zvkjUkqzj5o-j5q22suOVXt0GBn8cNkZv8eqy07jd8_WMWFaRq-auM39VE4Ybhc7cvvobEWyiUrkjUFPMZDkYY0_XsGWmwDvKU9MYlD1aqoIkixiXyas37Qow9fPX97fTYC1SdLXjKntsFjXg-ILFAPQVEB9MNX3ALb46xVJGcUiS653AQvPgMfvFPufx3-Csv24S0rURdSzeVAWKqDqg5H8kff7pHos1b7ft7A690cxzEHRfUAeaYUFBpQgPh1o2j4xpWD1S2y5SKyCTvWHYvw-loejkH6bBPoK7Kz97Xbxjq5weVm8WbFTlbbEuP7wmgpQrkISne06ljg94QgRRm7Lj-lgg8o1FjQlFMocLlX7X8SGraxzWAFsDRvTvfZkuY6sGwTt3sPSNEvbFEoPKBVJSsKfjki708t1eOQrJ4WW3CKzQTHNVr9SlNPnbbOLnpRRyc79PQkkSPWxXIKUfFcZOIptipe7WUoXjkxEfsaz6iO-jweUoQVQn4_S7_tttLg-26PTJnxLwDt-SIBqbmVYzs=w835-h62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"/>
            <a:ext cx="9144000" cy="6855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35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pic>
        <p:nvPicPr>
          <p:cNvPr id="37890" name="Picture 2" descr="https://lh3.googleusercontent.com/mlUSCI84M4NGS39k7_p-TgpIhCiDUGNBe_WllR0fqbyNWBsIShMy1-F-LItyzddH0iVyBRoCrdZQz0GssmGJrEkuYnZN4rm82sCd8yDn1AWDSkvvcYgdC5uMLGJb9DO9oblkhlnTXSl8hxdSDuOUulQYMxhvYghG5G873JZWv0-VjdrkAQeP6ZuZMgmk5PKPRe42hgSVQwdguqLESv3DZKrqtHhCxbkhsZDUlxHv_uUijHKRiZbLYgBKISG108G97E3O-HLOUYTglnr8uzMioxhhDqVMq_Fg8b24CvVbhmABUPjWGONPkYcf7FRTQ7v-cSgnmIARB56ZkglBsuGYxAMRGiMuFu-8-Mmgb7lP5GgFUu9IjcZ_4PO-sJNUxnwYK3-XYDZ9ToAVeo0xeBbCBp8oxUwI1SC4T6D5bHEzR__VdhwCXjD49x-GaP4l8SESRBy48RnVnssVzF7OkG255HFRd2UeXWRJcXw-n_tiufWn1BiR0b_qdN0l78MPLPkNJnvYAcN-netasTKlBn7Up7ZuUBh_1Czzxh3bZHoVd-GQh1HUx41qL0T9q2bWw-Kr5_sxKE14GB8cfHOX1uITwlfpiZOQ-Vz_vQ_hTbmYy5ddQ1gsG2KKO-bIy-6q6JvcxFcBc9yFxZEZy3ZfT7eXaWjCL6Q47ewP2f6b_i4aZIhN4SxW-oMBjl4=w835-h62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65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36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pic>
        <p:nvPicPr>
          <p:cNvPr id="33794" name="Picture 2" descr="https://lh3.googleusercontent.com/OI0Wa6JMTzHygFGXzVow71cPH_d5kxu6IswS4wTJJqW-IODNAt0Xf3lRUfPbX6TmtJGfmYmkOEmhWwGqaPjLfFI4zOf8a0L_wANiLbt4SnpoaOvp94kxBSBDwMlqQKfwEpqBB_pzPvWXaX_wVo_KMUA-tL6KTKUpFUQFKbYcg4zzqG5vNuiMKNcPZe6DjbSFs9-yO76bM7WoaU8Dh3yxzchK78Axgz42H6m_yFPf3_vvqJFqJFS5iPPhADQrjzNBgBSzow6l9QxQntPoyYQyONYVsGdW6HLAcdGIcaPSraLIwG_pzIa-F8F2q5U7g7XejtgbAAEvALmRJagoyqjGmTJT9-onoUawgmMr0pFTVAdatEHh4GWYFI9qdBsj3re5r0a79B-l_VSuaUDz3lgsPFJ-ezzReymzbUgv1IpO6A_fzBkyHwKx0ZuYyenSqyBheiHEW_rswejSvOaJGeLNKxiVsw9-WmmmQV_HsWjoXjFi1su7vyFmMFsJ7ALZjF6LCB2pl_v9iPCyarjUgU6qrkUTVHSjOPVKRFieaEf_E8O1zfN2JgiHBeUjaEAik-5SYc0oU5EPeYla8F-Hbu6hU1dJGEz8T-bh9Yybdp2Cl5mLc8ZL99Nm8BJLGwNor5v2YSwjPlASzkwdz0k24oPkcLTbMrbXJZWHL2f8TOE2zFQYIWKSGHPVUAA=w835-h62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"/>
            <a:ext cx="9144000" cy="6855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57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pic>
        <p:nvPicPr>
          <p:cNvPr id="29698" name="Picture 2" descr="https://lh3.googleusercontent.com/3W9OQQKzjLXlQUUYzY5UBNGRd8ahaWk0LrfVp6u9pItJskOCzlvK8FD8lq6XzW_YGCwrMOXa8BHCxiFcL_KkIAe_T57rwnq97w-SRjU1OWqk7XiK6HX9Dkskbp2JvxwRxYjQEyXbFB0VFqYDfGWMUIO1gQwfmF4aluPMXiNBWRLlNDb45iaCqMDHOMBAHr4m52Rnmdf1MHkpf3EYcNa2Rl6lsrp1SqreDvKjqtM_PT0HVkaKgCO84RMqR4x-xNxYpk7NRJEWpcmq9efDKNoKa52HGm2EPTrYYU_lQJNtqnX0jRZ_b3oh7DdIGepv0IyigfYZYoBOoV3tHd2lq-4OqP8ZY-_7QEksBBjQZ6bCrVpXarbaqNATysmtrHYzJyQOqKN9qzcx2HgpTszvTkPd0iCfjmWrkNZQWX8a5LpVHDPngbi4MUxujcxxSfZiK3lL3-tHIYnfKtDgjoXBN3hmMdhJQNylvmhvnJgwdIROEKy2Sp8JXLvwVBWMOQArv5M-rk0tuoYUXjTKXHMHjF0Da_SXCiPpnf_V-t8rKiRQuEyDDyvVwUc-SvWT2aIAWjGZr9VMgvrOKZLUfWe0RJ7aOyZ9BF1Fz_OrqomtBOUbFcmsReoKp_l_j-eTTU1lbvTafdnLclrqf-LjQfuBXTORZrduL4YwX9JcI4kFJwIeBo0c08NeYP3cPH4=w470-h62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39348" y="-1146652"/>
            <a:ext cx="6865304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23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9"/>
          <p:cNvGrpSpPr/>
          <p:nvPr/>
        </p:nvGrpSpPr>
        <p:grpSpPr>
          <a:xfrm>
            <a:off x="2971816" y="2108961"/>
            <a:ext cx="1256519" cy="1443754"/>
            <a:chOff x="3978461" y="2452512"/>
            <a:chExt cx="1505319" cy="1297689"/>
          </a:xfrm>
        </p:grpSpPr>
        <p:sp>
          <p:nvSpPr>
            <p:cNvPr id="6" name="梯形 30"/>
            <p:cNvSpPr/>
            <p:nvPr/>
          </p:nvSpPr>
          <p:spPr>
            <a:xfrm>
              <a:off x="4344623" y="3523139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7" name="六边形 31"/>
            <p:cNvSpPr/>
            <p:nvPr/>
          </p:nvSpPr>
          <p:spPr>
            <a:xfrm>
              <a:off x="3978461" y="2452512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32"/>
            <p:cNvSpPr/>
            <p:nvPr/>
          </p:nvSpPr>
          <p:spPr>
            <a:xfrm>
              <a:off x="4051993" y="2515056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9" name="梯形 71"/>
            <p:cNvSpPr/>
            <p:nvPr/>
          </p:nvSpPr>
          <p:spPr>
            <a:xfrm rot="14580000" flipH="1">
              <a:off x="4859296" y="2760492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34"/>
            <p:cNvSpPr/>
            <p:nvPr/>
          </p:nvSpPr>
          <p:spPr>
            <a:xfrm>
              <a:off x="4052375" y="2519273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1" name="梯形 35"/>
            <p:cNvSpPr/>
            <p:nvPr/>
          </p:nvSpPr>
          <p:spPr>
            <a:xfrm flipV="1">
              <a:off x="4344623" y="251505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36"/>
          <p:cNvGrpSpPr/>
          <p:nvPr/>
        </p:nvGrpSpPr>
        <p:grpSpPr>
          <a:xfrm>
            <a:off x="3221586" y="2361578"/>
            <a:ext cx="843875" cy="938515"/>
            <a:chOff x="4228234" y="2679573"/>
            <a:chExt cx="1010966" cy="843565"/>
          </a:xfrm>
        </p:grpSpPr>
        <p:sp>
          <p:nvSpPr>
            <p:cNvPr id="13" name="六边形 37"/>
            <p:cNvSpPr/>
            <p:nvPr/>
          </p:nvSpPr>
          <p:spPr>
            <a:xfrm>
              <a:off x="4241852" y="2679573"/>
              <a:ext cx="978537" cy="843565"/>
            </a:xfrm>
            <a:prstGeom prst="hexagon">
              <a:avLst/>
            </a:prstGeom>
            <a:solidFill>
              <a:srgbClr val="01ACBE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4" name="文本框 1"/>
            <p:cNvSpPr txBox="1"/>
            <p:nvPr/>
          </p:nvSpPr>
          <p:spPr>
            <a:xfrm>
              <a:off x="4228234" y="2842334"/>
              <a:ext cx="1010966" cy="52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01</a:t>
              </a:r>
              <a:endParaRPr lang="zh-CN" altLang="en-US" sz="32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5" name="组合 39"/>
          <p:cNvGrpSpPr/>
          <p:nvPr/>
        </p:nvGrpSpPr>
        <p:grpSpPr>
          <a:xfrm>
            <a:off x="2971816" y="3549363"/>
            <a:ext cx="1256519" cy="1443754"/>
            <a:chOff x="3978461" y="3747190"/>
            <a:chExt cx="1505319" cy="1297689"/>
          </a:xfrm>
        </p:grpSpPr>
        <p:sp>
          <p:nvSpPr>
            <p:cNvPr id="16" name="梯形 40"/>
            <p:cNvSpPr/>
            <p:nvPr/>
          </p:nvSpPr>
          <p:spPr>
            <a:xfrm>
              <a:off x="4344623" y="4817817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梯形 41"/>
            <p:cNvSpPr/>
            <p:nvPr/>
          </p:nvSpPr>
          <p:spPr>
            <a:xfrm flipV="1">
              <a:off x="4344623" y="3809733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8" name="六边形 42"/>
            <p:cNvSpPr/>
            <p:nvPr/>
          </p:nvSpPr>
          <p:spPr>
            <a:xfrm>
              <a:off x="3978461" y="3747190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43"/>
            <p:cNvSpPr/>
            <p:nvPr/>
          </p:nvSpPr>
          <p:spPr>
            <a:xfrm>
              <a:off x="4051993" y="3809734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0" name="梯形 71"/>
            <p:cNvSpPr/>
            <p:nvPr/>
          </p:nvSpPr>
          <p:spPr>
            <a:xfrm rot="14580000" flipH="1">
              <a:off x="4859296" y="4055170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 45"/>
            <p:cNvSpPr/>
            <p:nvPr/>
          </p:nvSpPr>
          <p:spPr>
            <a:xfrm>
              <a:off x="4052375" y="3813951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46"/>
          <p:cNvGrpSpPr/>
          <p:nvPr/>
        </p:nvGrpSpPr>
        <p:grpSpPr>
          <a:xfrm>
            <a:off x="3180304" y="3801981"/>
            <a:ext cx="843875" cy="938515"/>
            <a:chOff x="4228234" y="3974251"/>
            <a:chExt cx="1010966" cy="843565"/>
          </a:xfrm>
        </p:grpSpPr>
        <p:sp>
          <p:nvSpPr>
            <p:cNvPr id="23" name="六边形 47"/>
            <p:cNvSpPr/>
            <p:nvPr/>
          </p:nvSpPr>
          <p:spPr>
            <a:xfrm>
              <a:off x="4241852" y="3974251"/>
              <a:ext cx="978537" cy="843565"/>
            </a:xfrm>
            <a:prstGeom prst="hexagon">
              <a:avLst/>
            </a:prstGeom>
            <a:solidFill>
              <a:srgbClr val="E87071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4" name="文本框 26"/>
            <p:cNvSpPr txBox="1"/>
            <p:nvPr/>
          </p:nvSpPr>
          <p:spPr>
            <a:xfrm>
              <a:off x="4228234" y="4118520"/>
              <a:ext cx="1010966" cy="52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02</a:t>
              </a:r>
              <a:endParaRPr lang="zh-CN" altLang="en-US" sz="32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25" name="组合 49"/>
          <p:cNvGrpSpPr/>
          <p:nvPr/>
        </p:nvGrpSpPr>
        <p:grpSpPr>
          <a:xfrm>
            <a:off x="4952086" y="2108961"/>
            <a:ext cx="1256519" cy="1443754"/>
            <a:chOff x="6350839" y="2452512"/>
            <a:chExt cx="1505319" cy="1297689"/>
          </a:xfrm>
        </p:grpSpPr>
        <p:sp>
          <p:nvSpPr>
            <p:cNvPr id="26" name="梯形 50"/>
            <p:cNvSpPr/>
            <p:nvPr/>
          </p:nvSpPr>
          <p:spPr>
            <a:xfrm>
              <a:off x="6717001" y="3523139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7" name="梯形 51"/>
            <p:cNvSpPr/>
            <p:nvPr/>
          </p:nvSpPr>
          <p:spPr>
            <a:xfrm flipV="1">
              <a:off x="6717001" y="251505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8" name="六边形 52"/>
            <p:cNvSpPr/>
            <p:nvPr/>
          </p:nvSpPr>
          <p:spPr>
            <a:xfrm>
              <a:off x="6350839" y="2452512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53"/>
            <p:cNvSpPr/>
            <p:nvPr/>
          </p:nvSpPr>
          <p:spPr>
            <a:xfrm>
              <a:off x="6424371" y="2515056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0" name="梯形 71"/>
            <p:cNvSpPr/>
            <p:nvPr/>
          </p:nvSpPr>
          <p:spPr>
            <a:xfrm rot="14580000" flipH="1">
              <a:off x="7231674" y="2760492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55"/>
            <p:cNvSpPr/>
            <p:nvPr/>
          </p:nvSpPr>
          <p:spPr>
            <a:xfrm>
              <a:off x="6424753" y="2519273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组合 56"/>
          <p:cNvGrpSpPr/>
          <p:nvPr/>
        </p:nvGrpSpPr>
        <p:grpSpPr>
          <a:xfrm>
            <a:off x="5157298" y="2361578"/>
            <a:ext cx="843875" cy="938515"/>
            <a:chOff x="6596686" y="2679573"/>
            <a:chExt cx="1010966" cy="843565"/>
          </a:xfrm>
        </p:grpSpPr>
        <p:sp>
          <p:nvSpPr>
            <p:cNvPr id="33" name="六边形 57"/>
            <p:cNvSpPr/>
            <p:nvPr/>
          </p:nvSpPr>
          <p:spPr>
            <a:xfrm>
              <a:off x="6614230" y="2679573"/>
              <a:ext cx="978537" cy="843565"/>
            </a:xfrm>
            <a:prstGeom prst="hexagon">
              <a:avLst/>
            </a:prstGeom>
            <a:solidFill>
              <a:srgbClr val="663A77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4" name="文本框 47"/>
            <p:cNvSpPr txBox="1"/>
            <p:nvPr/>
          </p:nvSpPr>
          <p:spPr>
            <a:xfrm>
              <a:off x="6596686" y="2842334"/>
              <a:ext cx="1010966" cy="52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05</a:t>
              </a:r>
              <a:endParaRPr lang="zh-CN" altLang="en-US" sz="32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5" name="组合 59"/>
          <p:cNvGrpSpPr/>
          <p:nvPr/>
        </p:nvGrpSpPr>
        <p:grpSpPr>
          <a:xfrm>
            <a:off x="4952086" y="3549363"/>
            <a:ext cx="1256519" cy="1443754"/>
            <a:chOff x="6350839" y="3747190"/>
            <a:chExt cx="1505319" cy="1297689"/>
          </a:xfrm>
        </p:grpSpPr>
        <p:sp>
          <p:nvSpPr>
            <p:cNvPr id="36" name="梯形 60"/>
            <p:cNvSpPr/>
            <p:nvPr/>
          </p:nvSpPr>
          <p:spPr>
            <a:xfrm>
              <a:off x="6717001" y="4817817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7" name="梯形 61"/>
            <p:cNvSpPr/>
            <p:nvPr/>
          </p:nvSpPr>
          <p:spPr>
            <a:xfrm flipV="1">
              <a:off x="6717001" y="3809733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8" name="六边形 62"/>
            <p:cNvSpPr/>
            <p:nvPr/>
          </p:nvSpPr>
          <p:spPr>
            <a:xfrm>
              <a:off x="6350839" y="3747190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9" name="任意多边形 63"/>
            <p:cNvSpPr/>
            <p:nvPr/>
          </p:nvSpPr>
          <p:spPr>
            <a:xfrm>
              <a:off x="6424371" y="3809734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0" name="梯形 71"/>
            <p:cNvSpPr/>
            <p:nvPr/>
          </p:nvSpPr>
          <p:spPr>
            <a:xfrm rot="14580000" flipH="1">
              <a:off x="7231674" y="4055170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1" name="任意多边形 65"/>
            <p:cNvSpPr/>
            <p:nvPr/>
          </p:nvSpPr>
          <p:spPr>
            <a:xfrm>
              <a:off x="6424753" y="3813951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组合 66"/>
          <p:cNvGrpSpPr/>
          <p:nvPr/>
        </p:nvGrpSpPr>
        <p:grpSpPr>
          <a:xfrm>
            <a:off x="5157298" y="3801981"/>
            <a:ext cx="843875" cy="938515"/>
            <a:chOff x="6596686" y="3974251"/>
            <a:chExt cx="1010966" cy="843565"/>
          </a:xfrm>
        </p:grpSpPr>
        <p:sp>
          <p:nvSpPr>
            <p:cNvPr id="43" name="六边形 67"/>
            <p:cNvSpPr/>
            <p:nvPr/>
          </p:nvSpPr>
          <p:spPr>
            <a:xfrm>
              <a:off x="6614230" y="3974251"/>
              <a:ext cx="978537" cy="843565"/>
            </a:xfrm>
            <a:prstGeom prst="hexagon">
              <a:avLst/>
            </a:prstGeom>
            <a:solidFill>
              <a:srgbClr val="C65885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4" name="文本框 50"/>
            <p:cNvSpPr txBox="1"/>
            <p:nvPr/>
          </p:nvSpPr>
          <p:spPr>
            <a:xfrm>
              <a:off x="6596686" y="4118520"/>
              <a:ext cx="1010966" cy="52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04</a:t>
              </a:r>
              <a:endParaRPr lang="zh-CN" altLang="en-US" sz="32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45" name="组合 69"/>
          <p:cNvGrpSpPr/>
          <p:nvPr/>
        </p:nvGrpSpPr>
        <p:grpSpPr>
          <a:xfrm>
            <a:off x="3961933" y="4256682"/>
            <a:ext cx="1256519" cy="1443754"/>
            <a:chOff x="5164627" y="4382948"/>
            <a:chExt cx="1505319" cy="1297689"/>
          </a:xfrm>
        </p:grpSpPr>
        <p:sp>
          <p:nvSpPr>
            <p:cNvPr id="46" name="梯形 70"/>
            <p:cNvSpPr/>
            <p:nvPr/>
          </p:nvSpPr>
          <p:spPr>
            <a:xfrm>
              <a:off x="5530789" y="545357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7" name="梯形 71"/>
            <p:cNvSpPr/>
            <p:nvPr/>
          </p:nvSpPr>
          <p:spPr>
            <a:xfrm flipV="1">
              <a:off x="5530789" y="4445491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8" name="六边形 72"/>
            <p:cNvSpPr/>
            <p:nvPr/>
          </p:nvSpPr>
          <p:spPr>
            <a:xfrm>
              <a:off x="5164627" y="4382948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73"/>
            <p:cNvSpPr/>
            <p:nvPr/>
          </p:nvSpPr>
          <p:spPr>
            <a:xfrm>
              <a:off x="5238159" y="4445492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50" name="梯形 71"/>
            <p:cNvSpPr/>
            <p:nvPr/>
          </p:nvSpPr>
          <p:spPr>
            <a:xfrm rot="14580000" flipH="1">
              <a:off x="6045462" y="4690928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51" name="任意多边形 75"/>
            <p:cNvSpPr/>
            <p:nvPr/>
          </p:nvSpPr>
          <p:spPr>
            <a:xfrm>
              <a:off x="5238541" y="4449709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组合 76"/>
          <p:cNvGrpSpPr/>
          <p:nvPr/>
        </p:nvGrpSpPr>
        <p:grpSpPr>
          <a:xfrm>
            <a:off x="4152313" y="4509297"/>
            <a:ext cx="846281" cy="938515"/>
            <a:chOff x="5392706" y="4610009"/>
            <a:chExt cx="1013849" cy="843565"/>
          </a:xfrm>
        </p:grpSpPr>
        <p:sp>
          <p:nvSpPr>
            <p:cNvPr id="53" name="六边形 77"/>
            <p:cNvSpPr/>
            <p:nvPr/>
          </p:nvSpPr>
          <p:spPr>
            <a:xfrm>
              <a:off x="5428018" y="4610009"/>
              <a:ext cx="978537" cy="843565"/>
            </a:xfrm>
            <a:prstGeom prst="hexagon">
              <a:avLst/>
            </a:prstGeom>
            <a:solidFill>
              <a:srgbClr val="00AF92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54" name="文本框 52"/>
            <p:cNvSpPr txBox="1"/>
            <p:nvPr/>
          </p:nvSpPr>
          <p:spPr>
            <a:xfrm>
              <a:off x="5392706" y="4771239"/>
              <a:ext cx="1010965" cy="52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03</a:t>
              </a:r>
              <a:endParaRPr lang="zh-CN" altLang="en-US" sz="32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5" name="组合 79"/>
          <p:cNvGrpSpPr/>
          <p:nvPr/>
        </p:nvGrpSpPr>
        <p:grpSpPr>
          <a:xfrm>
            <a:off x="3961933" y="1387858"/>
            <a:ext cx="1256519" cy="1443754"/>
            <a:chOff x="5164627" y="1804365"/>
            <a:chExt cx="1505319" cy="1297689"/>
          </a:xfrm>
        </p:grpSpPr>
        <p:sp>
          <p:nvSpPr>
            <p:cNvPr id="56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57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58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59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60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61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组合 86"/>
          <p:cNvGrpSpPr/>
          <p:nvPr/>
        </p:nvGrpSpPr>
        <p:grpSpPr>
          <a:xfrm>
            <a:off x="4176806" y="1640479"/>
            <a:ext cx="843873" cy="938515"/>
            <a:chOff x="5422049" y="2031426"/>
            <a:chExt cx="1010965" cy="843565"/>
          </a:xfrm>
        </p:grpSpPr>
        <p:sp>
          <p:nvSpPr>
            <p:cNvPr id="63" name="六边形 87"/>
            <p:cNvSpPr/>
            <p:nvPr/>
          </p:nvSpPr>
          <p:spPr>
            <a:xfrm>
              <a:off x="5428018" y="2031426"/>
              <a:ext cx="978537" cy="843565"/>
            </a:xfrm>
            <a:prstGeom prst="hexagon">
              <a:avLst/>
            </a:prstGeom>
            <a:solidFill>
              <a:srgbClr val="FFB850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64" name="文本框 54"/>
            <p:cNvSpPr txBox="1"/>
            <p:nvPr/>
          </p:nvSpPr>
          <p:spPr>
            <a:xfrm>
              <a:off x="5422049" y="2200064"/>
              <a:ext cx="1010965" cy="52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06</a:t>
              </a:r>
              <a:endParaRPr lang="zh-CN" altLang="en-US" sz="32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65" name="组合 89"/>
          <p:cNvGrpSpPr/>
          <p:nvPr/>
        </p:nvGrpSpPr>
        <p:grpSpPr>
          <a:xfrm>
            <a:off x="5123084" y="1361199"/>
            <a:ext cx="2171041" cy="399784"/>
            <a:chOff x="5415884" y="5002052"/>
            <a:chExt cx="2972305" cy="359338"/>
          </a:xfrm>
        </p:grpSpPr>
        <p:sp>
          <p:nvSpPr>
            <p:cNvPr id="66" name="任意多边形 90"/>
            <p:cNvSpPr/>
            <p:nvPr/>
          </p:nvSpPr>
          <p:spPr>
            <a:xfrm flipH="1">
              <a:off x="5487706" y="5063233"/>
              <a:ext cx="2900483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67" name="椭圆 91"/>
            <p:cNvSpPr/>
            <p:nvPr/>
          </p:nvSpPr>
          <p:spPr>
            <a:xfrm flipH="1">
              <a:off x="5415884" y="5002052"/>
              <a:ext cx="118316" cy="122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92"/>
          <p:cNvGrpSpPr/>
          <p:nvPr/>
        </p:nvGrpSpPr>
        <p:grpSpPr>
          <a:xfrm>
            <a:off x="6001173" y="3483132"/>
            <a:ext cx="1377630" cy="399784"/>
            <a:chOff x="5415884" y="5002052"/>
            <a:chExt cx="1633441" cy="359338"/>
          </a:xfrm>
        </p:grpSpPr>
        <p:sp>
          <p:nvSpPr>
            <p:cNvPr id="69" name="任意多边形 93"/>
            <p:cNvSpPr/>
            <p:nvPr/>
          </p:nvSpPr>
          <p:spPr>
            <a:xfrm flipH="1">
              <a:off x="5487704" y="5063233"/>
              <a:ext cx="1561621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70" name="椭圆 94"/>
            <p:cNvSpPr/>
            <p:nvPr/>
          </p:nvSpPr>
          <p:spPr>
            <a:xfrm flipH="1">
              <a:off x="5415884" y="5002052"/>
              <a:ext cx="118316" cy="122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组合 95"/>
          <p:cNvGrpSpPr/>
          <p:nvPr/>
        </p:nvGrpSpPr>
        <p:grpSpPr>
          <a:xfrm>
            <a:off x="5988748" y="4943432"/>
            <a:ext cx="1377630" cy="399784"/>
            <a:chOff x="5415884" y="5002052"/>
            <a:chExt cx="1633441" cy="359338"/>
          </a:xfrm>
        </p:grpSpPr>
        <p:sp>
          <p:nvSpPr>
            <p:cNvPr id="72" name="任意多边形 96"/>
            <p:cNvSpPr/>
            <p:nvPr/>
          </p:nvSpPr>
          <p:spPr>
            <a:xfrm flipH="1">
              <a:off x="5487704" y="5063233"/>
              <a:ext cx="1561621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73" name="椭圆 97"/>
            <p:cNvSpPr/>
            <p:nvPr/>
          </p:nvSpPr>
          <p:spPr>
            <a:xfrm flipH="1">
              <a:off x="5415884" y="5002052"/>
              <a:ext cx="118316" cy="122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组合 98"/>
          <p:cNvGrpSpPr/>
          <p:nvPr/>
        </p:nvGrpSpPr>
        <p:grpSpPr>
          <a:xfrm flipH="1" flipV="1">
            <a:off x="2948862" y="5282301"/>
            <a:ext cx="1004667" cy="393588"/>
            <a:chOff x="5415884" y="5007622"/>
            <a:chExt cx="3006387" cy="353769"/>
          </a:xfrm>
        </p:grpSpPr>
        <p:sp>
          <p:nvSpPr>
            <p:cNvPr id="75" name="任意多边形 99"/>
            <p:cNvSpPr/>
            <p:nvPr/>
          </p:nvSpPr>
          <p:spPr>
            <a:xfrm flipH="1">
              <a:off x="5521870" y="5063234"/>
              <a:ext cx="2900401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76" name="椭圆 100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77" name="组合 101"/>
          <p:cNvGrpSpPr/>
          <p:nvPr/>
        </p:nvGrpSpPr>
        <p:grpSpPr>
          <a:xfrm flipH="1" flipV="1">
            <a:off x="1829821" y="3450114"/>
            <a:ext cx="1204430" cy="393589"/>
            <a:chOff x="5415884" y="5007622"/>
            <a:chExt cx="1648950" cy="353770"/>
          </a:xfrm>
        </p:grpSpPr>
        <p:sp>
          <p:nvSpPr>
            <p:cNvPr id="78" name="任意多边形 102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79" name="椭圆 103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组合 104"/>
          <p:cNvGrpSpPr/>
          <p:nvPr/>
        </p:nvGrpSpPr>
        <p:grpSpPr>
          <a:xfrm flipH="1" flipV="1">
            <a:off x="1829821" y="2156038"/>
            <a:ext cx="1204430" cy="393589"/>
            <a:chOff x="5415884" y="5007622"/>
            <a:chExt cx="1648950" cy="353770"/>
          </a:xfrm>
        </p:grpSpPr>
        <p:sp>
          <p:nvSpPr>
            <p:cNvPr id="81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82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85" name="文本框 164"/>
          <p:cNvSpPr txBox="1"/>
          <p:nvPr/>
        </p:nvSpPr>
        <p:spPr>
          <a:xfrm>
            <a:off x="1606725" y="1273574"/>
            <a:ext cx="1064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ea typeface="时尚中黑简体" panose="01010104010101010101" pitchFamily="2" charset="-122"/>
            </a:endParaRPr>
          </a:p>
        </p:txBody>
      </p:sp>
      <p:sp>
        <p:nvSpPr>
          <p:cNvPr id="89" name="文本框 159"/>
          <p:cNvSpPr txBox="1"/>
          <p:nvPr/>
        </p:nvSpPr>
        <p:spPr>
          <a:xfrm>
            <a:off x="1446608" y="2670510"/>
            <a:ext cx="1224594" cy="36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ea typeface="时尚中黑简体" panose="01010104010101010101" pitchFamily="2" charset="-122"/>
            </a:endParaRPr>
          </a:p>
        </p:txBody>
      </p:sp>
      <p:sp>
        <p:nvSpPr>
          <p:cNvPr id="100" name="文本框 117"/>
          <p:cNvSpPr txBox="1"/>
          <p:nvPr/>
        </p:nvSpPr>
        <p:spPr>
          <a:xfrm>
            <a:off x="598613" y="2917208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时尚中黑简体" panose="01010104010101010101" pitchFamily="2" charset="-122"/>
                <a:cs typeface="Times New Roman" pitchFamily="18" charset="0"/>
              </a:rPr>
              <a:t>помогают реализовать индивидуальный учебный план обучающегося</a:t>
            </a:r>
            <a:endParaRPr lang="zh-CN" altLang="en-US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ea typeface="时尚中黑简体" panose="01010104010101010101" pitchFamily="2" charset="-122"/>
              <a:cs typeface="Times New Roman" pitchFamily="18" charset="0"/>
            </a:endParaRPr>
          </a:p>
        </p:txBody>
      </p:sp>
      <p:sp>
        <p:nvSpPr>
          <p:cNvPr id="107" name="文本框 122"/>
          <p:cNvSpPr txBox="1"/>
          <p:nvPr/>
        </p:nvSpPr>
        <p:spPr>
          <a:xfrm>
            <a:off x="221304" y="5068923"/>
            <a:ext cx="3103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时尚中黑简体" panose="01010104010101010101" pitchFamily="2" charset="-122"/>
                <a:cs typeface="Times New Roman" pitchFamily="18" charset="0"/>
              </a:rPr>
              <a:t>полезны  в качестве дополнительного  электронного дидактического  </a:t>
            </a:r>
          </a:p>
          <a:p>
            <a:pPr algn="ctr"/>
            <a:r>
              <a:rPr lang="ru-RU" altLang="zh-CN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时尚中黑简体" panose="01010104010101010101" pitchFamily="2" charset="-122"/>
                <a:cs typeface="Times New Roman" pitchFamily="18" charset="0"/>
              </a:rPr>
              <a:t>материала школы</a:t>
            </a:r>
            <a:endParaRPr lang="zh-CN" altLang="en-US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ea typeface="时尚中黑简体" panose="01010104010101010101" pitchFamily="2" charset="-122"/>
              <a:cs typeface="Times New Roman" pitchFamily="18" charset="0"/>
            </a:endParaRPr>
          </a:p>
        </p:txBody>
      </p:sp>
      <p:sp>
        <p:nvSpPr>
          <p:cNvPr id="111" name="文本框 127"/>
          <p:cNvSpPr txBox="1"/>
          <p:nvPr/>
        </p:nvSpPr>
        <p:spPr>
          <a:xfrm>
            <a:off x="4913631" y="5275360"/>
            <a:ext cx="4000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时尚中黑简体" panose="01010104010101010101" pitchFamily="2" charset="-122"/>
                <a:cs typeface="Times New Roman" pitchFamily="18" charset="0"/>
              </a:rPr>
              <a:t>могут быть использованы</a:t>
            </a:r>
          </a:p>
          <a:p>
            <a:pPr algn="ctr"/>
            <a:r>
              <a:rPr lang="ru-RU" altLang="zh-CN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时尚中黑简体" panose="01010104010101010101" pitchFamily="2" charset="-122"/>
                <a:cs typeface="Times New Roman" pitchFamily="18" charset="0"/>
              </a:rPr>
              <a:t> при обучении в   ситуациях пребывания  в стационарах</a:t>
            </a:r>
          </a:p>
          <a:p>
            <a:pPr algn="ctr"/>
            <a:r>
              <a:rPr lang="ru-RU" altLang="zh-CN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时尚中黑简体" panose="01010104010101010101" pitchFamily="2" charset="-122"/>
                <a:cs typeface="Times New Roman" pitchFamily="18" charset="0"/>
              </a:rPr>
              <a:t> на длительном лечении, </a:t>
            </a:r>
          </a:p>
          <a:p>
            <a:pPr algn="ctr"/>
            <a:r>
              <a:rPr lang="ru-RU" altLang="zh-CN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时尚中黑简体" panose="01010104010101010101" pitchFamily="2" charset="-122"/>
                <a:cs typeface="Times New Roman" pitchFamily="18" charset="0"/>
              </a:rPr>
              <a:t>в ситуациях обучения на дому</a:t>
            </a:r>
            <a:endParaRPr lang="zh-CN" alt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ea typeface="时尚中黑简体" panose="01010104010101010101" pitchFamily="2" charset="-122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304" y="1010327"/>
            <a:ext cx="31224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обеспечивают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качества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детей с ТМНР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дистанционной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форме образования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6573273" y="1887589"/>
            <a:ext cx="2114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направлены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поддержку 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специалистов,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и родителей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116822" y="3793211"/>
            <a:ext cx="30271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помогают адаптировать учебный материал под каждого обучающегося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Заголовок 1"/>
          <p:cNvSpPr>
            <a:spLocks noGrp="1"/>
          </p:cNvSpPr>
          <p:nvPr>
            <p:ph type="title"/>
          </p:nvPr>
        </p:nvSpPr>
        <p:spPr>
          <a:xfrm>
            <a:off x="646840" y="-200969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Разработанные материалы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10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8" t="4664" r="10822" b="3918"/>
          <a:stretch/>
        </p:blipFill>
        <p:spPr bwMode="auto">
          <a:xfrm>
            <a:off x="28082" y="612175"/>
            <a:ext cx="9115918" cy="622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34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75" t="12873" r="7267" b="4664"/>
          <a:stretch/>
        </p:blipFill>
        <p:spPr bwMode="auto">
          <a:xfrm>
            <a:off x="-108520" y="1"/>
            <a:ext cx="9379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30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01" t="12500" r="15352" b="3545"/>
          <a:stretch/>
        </p:blipFill>
        <p:spPr bwMode="auto">
          <a:xfrm>
            <a:off x="42643" y="548680"/>
            <a:ext cx="9116165" cy="599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74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2.infourok.ru/uploads/ex/0376/0001ebbd-4386e04f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86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89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14" t="4408" r="14861" b="5083"/>
          <a:stretch/>
        </p:blipFill>
        <p:spPr bwMode="auto">
          <a:xfrm>
            <a:off x="683567" y="0"/>
            <a:ext cx="7881131" cy="686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84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99" t="4478" r="7170" b="3731"/>
          <a:stretch/>
        </p:blipFill>
        <p:spPr bwMode="auto">
          <a:xfrm>
            <a:off x="251520" y="67311"/>
            <a:ext cx="8804882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99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WordArt 5"/>
          <p:cNvSpPr>
            <a:spLocks noChangeArrowheads="1" noChangeShapeType="1" noTextEdit="1"/>
          </p:cNvSpPr>
          <p:nvPr/>
        </p:nvSpPr>
        <p:spPr bwMode="gray">
          <a:xfrm>
            <a:off x="1042989" y="3054350"/>
            <a:ext cx="7815292" cy="446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 </a:t>
            </a:r>
            <a:r>
              <a:rPr lang="ru-RU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xmlns="" val="69474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формы взаимодействия с родителями при дистанционной форме образования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                     Родитель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651" y="2506662"/>
            <a:ext cx="4176464" cy="43513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Разрабатывает  поурочные конспекты, наглядный и дидактический материал.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Проводит урок или часть  урока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(видео-фрагменты).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Составляет задания и инструкции (в том числе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видео-инструкции).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Даёт подсказки в режиме диалога 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Проводит мониторинг, оценивает  динамику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79115" y="2509556"/>
            <a:ext cx="41764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Сопровождает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образовательный процесс.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Выполняет рекомендации и следует плану.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Адаптирует  материал  без изменения содержания под каждого ребёнка.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Выполняет  задания и инструкции учителя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том числе видео-инструкции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Помогает проводить мониторинг и оценивать  динамику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5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28662" y="3857628"/>
            <a:ext cx="7772400" cy="720725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b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6631" name="Picture 2" descr="C:\Users\Asus\Desktop\ДОКЛАД_АДК И ИИ\фото для доклада\Макат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548680"/>
            <a:ext cx="8514311" cy="5812593"/>
          </a:xfrm>
          <a:noFill/>
        </p:spPr>
      </p:pic>
    </p:spTree>
    <p:extLst>
      <p:ext uri="{BB962C8B-B14F-4D97-AF65-F5344CB8AC3E}">
        <p14:creationId xmlns:p14="http://schemas.microsoft.com/office/powerpoint/2010/main" xmlns="" val="13389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15" t="9889" r="15142" b="6249"/>
          <a:stretch/>
        </p:blipFill>
        <p:spPr bwMode="auto">
          <a:xfrm>
            <a:off x="251520" y="548680"/>
            <a:ext cx="8729838" cy="59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80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1179297" y="945939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5299" y="954784"/>
            <a:ext cx="903643" cy="984396"/>
          </a:xfrm>
          <a:prstGeom prst="rect">
            <a:avLst/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043819" y="1299255"/>
            <a:ext cx="4745294" cy="892885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Учебные и методические пособия, сборники конспектов.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arallelogram 6"/>
          <p:cNvSpPr/>
          <p:nvPr/>
        </p:nvSpPr>
        <p:spPr>
          <a:xfrm rot="16200000">
            <a:off x="2137408" y="1246319"/>
            <a:ext cx="1237354" cy="654285"/>
          </a:xfrm>
          <a:prstGeom prst="parallelogram">
            <a:avLst>
              <a:gd name="adj" fmla="val 39609"/>
            </a:avLst>
          </a:prstGeom>
          <a:solidFill>
            <a:srgbClr val="86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43819" y="2423143"/>
            <a:ext cx="4745294" cy="892885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/>
            <a:r>
              <a:rPr lang="ru-RU" sz="2000" b="1" dirty="0">
                <a:solidFill>
                  <a:prstClr val="white"/>
                </a:solidFill>
              </a:rPr>
              <a:t>Рабочие альбомы</a:t>
            </a:r>
            <a:r>
              <a:rPr lang="ru-RU" sz="2000" b="1" dirty="0" smtClean="0">
                <a:solidFill>
                  <a:prstClr val="white"/>
                </a:solidFill>
              </a:rPr>
              <a:t>, рабочие тетради, </a:t>
            </a:r>
            <a:r>
              <a:rPr lang="ru-RU" sz="2000" b="1" dirty="0">
                <a:solidFill>
                  <a:prstClr val="white"/>
                </a:solidFill>
              </a:rPr>
              <a:t>коммуникативные книжки, коммуникативные  </a:t>
            </a:r>
            <a:r>
              <a:rPr lang="ru-RU" sz="2000" b="1" dirty="0" smtClean="0">
                <a:solidFill>
                  <a:prstClr val="white"/>
                </a:solidFill>
              </a:rPr>
              <a:t>брелоки.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1224858" y="2049148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5299" y="2078674"/>
            <a:ext cx="903643" cy="1012634"/>
          </a:xfrm>
          <a:prstGeom prst="rect">
            <a:avLst/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 rot="16200000">
            <a:off x="2137408" y="2370209"/>
            <a:ext cx="1237354" cy="654285"/>
          </a:xfrm>
          <a:prstGeom prst="parallelogram">
            <a:avLst>
              <a:gd name="adj" fmla="val 39609"/>
            </a:avLst>
          </a:prstGeom>
          <a:solidFill>
            <a:srgbClr val="C31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3043819" y="3547033"/>
            <a:ext cx="4745294" cy="892885"/>
          </a:xfrm>
          <a:prstGeom prst="homePlate">
            <a:avLst>
              <a:gd name="adj" fmla="val 41466"/>
            </a:avLst>
          </a:prstGeom>
          <a:solidFill>
            <a:srgbClr val="1D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 algn="just"/>
            <a:r>
              <a:rPr lang="ru-RU" sz="2000" b="1" dirty="0" smtClean="0">
                <a:solidFill>
                  <a:prstClr val="white"/>
                </a:solidFill>
              </a:rPr>
              <a:t>Открытые уроки, практикумы, мастер-классы, консультации в режиме диалога.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1226694" y="3153092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5299" y="3202563"/>
            <a:ext cx="903643" cy="968865"/>
          </a:xfrm>
          <a:prstGeom prst="rect">
            <a:avLst/>
          </a:prstGeom>
          <a:solidFill>
            <a:srgbClr val="1D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03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 rot="16200000">
            <a:off x="2137408" y="3494098"/>
            <a:ext cx="1237354" cy="654285"/>
          </a:xfrm>
          <a:prstGeom prst="parallelogram">
            <a:avLst>
              <a:gd name="adj" fmla="val 39609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3043819" y="4670922"/>
            <a:ext cx="4745294" cy="892885"/>
          </a:xfrm>
          <a:prstGeom prst="homePlate">
            <a:avLst>
              <a:gd name="adj" fmla="val 41466"/>
            </a:avLst>
          </a:prstGeom>
          <a:solidFill>
            <a:srgbClr val="3B4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 algn="just"/>
            <a:r>
              <a:rPr lang="ru-RU" sz="2000" b="1" dirty="0"/>
              <a:t>Визуальные алгоритмы </a:t>
            </a:r>
          </a:p>
          <a:p>
            <a:pPr lvl="0" algn="just"/>
            <a:r>
              <a:rPr lang="ru-RU" sz="2000" b="1" dirty="0"/>
              <a:t>и </a:t>
            </a:r>
            <a:r>
              <a:rPr lang="ru-RU" sz="2000" b="1" dirty="0" smtClean="0"/>
              <a:t>расписания, с</a:t>
            </a:r>
            <a:r>
              <a:rPr lang="ru-RU" sz="2000" b="1" dirty="0" smtClean="0">
                <a:solidFill>
                  <a:prstClr val="white"/>
                </a:solidFill>
              </a:rPr>
              <a:t>имвольные кубики</a:t>
            </a:r>
            <a:r>
              <a:rPr lang="ru-RU" sz="2000" dirty="0" smtClean="0">
                <a:solidFill>
                  <a:prstClr val="white"/>
                </a:solidFill>
              </a:rPr>
              <a:t>, </a:t>
            </a:r>
            <a:r>
              <a:rPr lang="ru-RU" sz="2000" b="1" dirty="0" err="1" smtClean="0"/>
              <a:t>лэпбуки</a:t>
            </a:r>
            <a:r>
              <a:rPr lang="ru-RU" sz="2000" b="1" dirty="0" smtClean="0"/>
              <a:t>.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1226694" y="4287356"/>
            <a:ext cx="1864522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>
                  <a:alpha val="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5299" y="4326452"/>
            <a:ext cx="903643" cy="997104"/>
          </a:xfrm>
          <a:prstGeom prst="rect">
            <a:avLst/>
          </a:prstGeom>
          <a:solidFill>
            <a:srgbClr val="3B4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04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Parallelogram 18"/>
          <p:cNvSpPr/>
          <p:nvPr/>
        </p:nvSpPr>
        <p:spPr>
          <a:xfrm rot="16200000">
            <a:off x="2137408" y="4617987"/>
            <a:ext cx="1237354" cy="654285"/>
          </a:xfrm>
          <a:prstGeom prst="parallelogram">
            <a:avLst>
              <a:gd name="adj" fmla="val 39609"/>
            </a:avLst>
          </a:prstGeom>
          <a:solidFill>
            <a:srgbClr val="212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-612576" y="-26308"/>
            <a:ext cx="1044116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 </a:t>
            </a:r>
            <a:b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6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AutoShape 2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" name="Picture 1" descr="C:\Users\SHKOLA\Downloads\20191009_115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40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___ ____________ ___</a:t>
            </a:r>
            <a:endParaRPr lang="en-US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7" name="AutoShape 2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https://lh3.googleusercontent.com/ryWYRBzj_r4hG-QkcaIa2Ez8NhbXJBXAya-zb7TGfv7SFyV7rPSHetlkoIft9xpRTO3kVfVO0OfGO1j9UHE_-iORimANb5F0r61rQMKTb9wv3cv2hLhFMDxIF4-ts6wXf4nVKb_Mz0C9QBcG7Blkus3vWRkWzxJhFEbkqbL4VTb9r03JjuGK466iC-UIYg_mvXT0twtQmC7wXgAMnzowO9JmmGGJQ0rChzubLhQCBxS7Y-8sCbXG2kpXqRz-T23aLBuHnZgAN6vckP4WKYu8ZpnPY5pYoLF0lEOpc6INnxBQvtHF1e4zEseGEFCDjOsnvnBUGSCYSBR3vI-g0NrdT7l4ILBd4-BIbfIaq-9OeG-j22fky-RRDwNnezmygJ-q-eHrQldK32rb5v0boPBroHSQIoESTeXL4jzIgCSl4x81N8-dmBnMNZQygsVT7ufVVRoHMpK4RwZq26bNifPBMYylpetdbHxErQGaEzoo8ZG_LXjttAj4rpEydb5jOFSwarIEXHzio-0lOFKiQjQJsrwApwZ0VWt9TPzG_hyLQUuCzVBkxsIS5zqp1rOeAkJIkp1JXmXlsb86S2klg1oLw-Wu_cBcUpsvQcC55K96Zk0A2c_NEFkE1njBDXDMtB08dcKgHgJgT_RqtYUehjVgF3i6biVWfdRjv7rdK-8E_LLeAf8GDMvanQ=w666-h888-n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SHKOLA\Downloads\20191009_115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0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95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powerpointbase.com-951</Template>
  <TotalTime>578</TotalTime>
  <Words>304</Words>
  <Application>Microsoft Office PowerPoint</Application>
  <PresentationFormat>Экран (4:3)</PresentationFormat>
  <Paragraphs>94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powerpointbase.com-951</vt:lpstr>
      <vt:lpstr>  Немчанина Екатерина Сергеевна,  учитель  МБОУ СОШИ ketrinnem@rambler.ru</vt:lpstr>
      <vt:lpstr>Слайд 2</vt:lpstr>
      <vt:lpstr>Слайд 3</vt:lpstr>
      <vt:lpstr>Основные формы взаимодействия с родителями при дистанционной форме образования  Учитель                      Родитель</vt:lpstr>
      <vt:lpstr>Слайд 5</vt:lpstr>
      <vt:lpstr>Слайд 6</vt:lpstr>
      <vt:lpstr>Методические разработки  для родителей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Разработанные материалы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документы США, Англии и Франции о правовом государстве</dc:title>
  <cp:lastModifiedBy>КОМП2</cp:lastModifiedBy>
  <cp:revision>54</cp:revision>
  <dcterms:modified xsi:type="dcterms:W3CDTF">2022-03-11T10:16:23Z</dcterms:modified>
</cp:coreProperties>
</file>