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7" r:id="rId3"/>
    <p:sldId id="256" r:id="rId4"/>
    <p:sldId id="257" r:id="rId5"/>
    <p:sldId id="269" r:id="rId6"/>
    <p:sldId id="272" r:id="rId7"/>
    <p:sldId id="273" r:id="rId8"/>
    <p:sldId id="275" r:id="rId9"/>
    <p:sldId id="288" r:id="rId10"/>
    <p:sldId id="290" r:id="rId11"/>
    <p:sldId id="291" r:id="rId12"/>
    <p:sldId id="292" r:id="rId13"/>
    <p:sldId id="279" r:id="rId14"/>
    <p:sldId id="276" r:id="rId15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E5BF-1DFF-4A6F-ABFE-A6CF95C0792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496-5115-4C16-B878-490F88FC3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9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E5BF-1DFF-4A6F-ABFE-A6CF95C0792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496-5115-4C16-B878-490F88FC3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2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E5BF-1DFF-4A6F-ABFE-A6CF95C0792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496-5115-4C16-B878-490F88FC3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E5BF-1DFF-4A6F-ABFE-A6CF95C0792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496-5115-4C16-B878-490F88FC3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88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E5BF-1DFF-4A6F-ABFE-A6CF95C0792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496-5115-4C16-B878-490F88FC3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57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E5BF-1DFF-4A6F-ABFE-A6CF95C0792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496-5115-4C16-B878-490F88FC3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E5BF-1DFF-4A6F-ABFE-A6CF95C0792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496-5115-4C16-B878-490F88FC3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2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E5BF-1DFF-4A6F-ABFE-A6CF95C0792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496-5115-4C16-B878-490F88FC3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7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E5BF-1DFF-4A6F-ABFE-A6CF95C0792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496-5115-4C16-B878-490F88FC3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5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E5BF-1DFF-4A6F-ABFE-A6CF95C0792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496-5115-4C16-B878-490F88FC3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3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E5BF-1DFF-4A6F-ABFE-A6CF95C0792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496-5115-4C16-B878-490F88FC3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4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E5BF-1DFF-4A6F-ABFE-A6CF95C0792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8A496-5115-4C16-B878-490F88FC3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1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luhihnet.ru/diagnostika-profilaktika/kak-vosstanovit-sluh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1"/>
          <a:stretch>
            <a:fillRect/>
          </a:stretch>
        </p:blipFill>
        <p:spPr>
          <a:xfrm>
            <a:off x="0" y="-11588"/>
            <a:ext cx="9144000" cy="315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/>
              <a:t>Взаимодействие сурдопедагога с родителями при организации обучения на дому </a:t>
            </a:r>
          </a:p>
          <a:p>
            <a:pPr algn="just"/>
            <a:r>
              <a:rPr lang="ru-RU" sz="2800" b="1" i="1" dirty="0" err="1"/>
              <a:t>кохлеарно</a:t>
            </a:r>
            <a:r>
              <a:rPr lang="ru-RU" sz="2800" b="1" i="1" dirty="0"/>
              <a:t> имплантированных детей.</a:t>
            </a:r>
          </a:p>
          <a:p>
            <a:endParaRPr lang="ru-RU" sz="2800" b="1" i="1" dirty="0"/>
          </a:p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«Родители являются главными      учителями по развитию речи ребенка».</a:t>
            </a:r>
          </a:p>
        </p:txBody>
      </p:sp>
      <p:pic>
        <p:nvPicPr>
          <p:cNvPr id="6" name="Image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7131" y="3717032"/>
            <a:ext cx="3901333" cy="2576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5792489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Овчинникова</a:t>
            </a:r>
            <a:r>
              <a:rPr lang="ru-RU" dirty="0" smtClean="0"/>
              <a:t> Н.М., </a:t>
            </a:r>
            <a:r>
              <a:rPr lang="ru-RU" dirty="0" err="1" smtClean="0"/>
              <a:t>читель</a:t>
            </a:r>
            <a:r>
              <a:rPr lang="ru-RU" dirty="0" smtClean="0"/>
              <a:t>-дефектолог ГКБОУ «Общеобразовательная школа-интернат Пермского края»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3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19268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/>
              <a:t>1</a:t>
            </a:r>
            <a:r>
              <a:rPr lang="ru-RU" sz="4800" dirty="0"/>
              <a:t>. Ребенок должен находиться в речевом процессоре целый день, а не только на занятиях! </a:t>
            </a:r>
          </a:p>
          <a:p>
            <a:pPr marL="0" indent="0" algn="just">
              <a:buNone/>
            </a:pPr>
            <a:r>
              <a:rPr lang="ru-RU" sz="4800" dirty="0"/>
              <a:t>2. Ребенку с  </a:t>
            </a:r>
            <a:r>
              <a:rPr lang="ru-RU" sz="4800" dirty="0" err="1"/>
              <a:t>кохлеарным</a:t>
            </a:r>
            <a:r>
              <a:rPr lang="ru-RU" sz="4800" dirty="0"/>
              <a:t>  </a:t>
            </a:r>
            <a:r>
              <a:rPr lang="ru-RU" sz="4800" dirty="0" err="1"/>
              <a:t>имплантом</a:t>
            </a:r>
            <a:r>
              <a:rPr lang="ru-RU" sz="4800" dirty="0"/>
              <a:t>, необходимо видеть лицо говорящего с ним взрослого. </a:t>
            </a:r>
          </a:p>
          <a:p>
            <a:pPr marL="0" indent="0" algn="just">
              <a:buNone/>
            </a:pPr>
            <a:r>
              <a:rPr lang="ru-RU" sz="4800" dirty="0"/>
              <a:t>3. Речь взрослого является для ребенка образцом для подражания. </a:t>
            </a:r>
          </a:p>
          <a:p>
            <a:pPr marL="0" indent="0" algn="just">
              <a:buNone/>
            </a:pPr>
            <a:r>
              <a:rPr lang="ru-RU" sz="4800" dirty="0"/>
              <a:t>5. Говорить надо четко и достаточно громко, но не надо кричать! </a:t>
            </a:r>
          </a:p>
          <a:p>
            <a:pPr marL="0" indent="0" algn="just">
              <a:buNone/>
            </a:pPr>
            <a:r>
              <a:rPr lang="ru-RU" sz="4800" dirty="0"/>
              <a:t>6. Важно в общении со своим </a:t>
            </a:r>
            <a:r>
              <a:rPr lang="ru-RU" sz="4800" dirty="0" smtClean="0"/>
              <a:t>ребёнком </a:t>
            </a:r>
            <a:r>
              <a:rPr lang="ru-RU" sz="4800" dirty="0"/>
              <a:t>использовать естественные жесты и не бояться их. Надо поощрять и специально учить </a:t>
            </a:r>
            <a:r>
              <a:rPr lang="ru-RU" sz="4800" dirty="0" smtClean="0"/>
              <a:t>его </a:t>
            </a:r>
            <a:r>
              <a:rPr lang="ru-RU" sz="4800" dirty="0"/>
              <a:t>пользоваться разнообразными естественными жестами: Дай! Привет! Пока! Идем кушать и др. </a:t>
            </a:r>
          </a:p>
          <a:p>
            <a:pPr marL="0" indent="0" algn="just">
              <a:buNone/>
            </a:pPr>
            <a:r>
              <a:rPr lang="ru-RU" sz="4800" dirty="0"/>
              <a:t>7. Необходимо использовать живую мимику лица, выразительные позы – они способствуют как общему, так и речевому развитию ребенка.</a:t>
            </a:r>
          </a:p>
          <a:p>
            <a:pPr marL="0" indent="0" algn="just">
              <a:buNone/>
            </a:pPr>
            <a:r>
              <a:rPr lang="ru-RU" sz="4800" dirty="0"/>
              <a:t>8. Нужно побуждать ребенка (не заставлять!) повторять отдельные звукоподражания, слоги, простые слова, в дальнейшем фразы (как может) на основе заражения собственными эмоциями. </a:t>
            </a:r>
          </a:p>
          <a:p>
            <a:pPr marL="0" indent="0" algn="just">
              <a:buNone/>
            </a:pPr>
            <a:r>
              <a:rPr lang="ru-RU" sz="4800" dirty="0"/>
              <a:t>9. В ходе общения с ребенком надо делать паузы, давая тем самым возможность ребенку ответить. Как правило, ребенок начинает говорить тогда, когда взрослый молчит. </a:t>
            </a:r>
          </a:p>
          <a:p>
            <a:pPr marL="0" indent="0" algn="just">
              <a:buNone/>
            </a:pPr>
            <a:r>
              <a:rPr lang="ru-RU" sz="4800" dirty="0"/>
              <a:t>10. Необходимо постоянно комментировать свои действия и действия ребенка. Задавать вопросы и отвечать на них.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1"/>
          <a:stretch>
            <a:fillRect/>
          </a:stretch>
        </p:blipFill>
        <p:spPr>
          <a:xfrm>
            <a:off x="0" y="-11588"/>
            <a:ext cx="9144000" cy="3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476672"/>
            <a:ext cx="8856984" cy="60486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/>
              <a:t>Важно</a:t>
            </a:r>
            <a:r>
              <a:rPr lang="ru-RU" sz="2400" dirty="0"/>
              <a:t>, чтобы родители понимали, что учить ребенка — это не значит посадить его за стол и в течение определенного, достаточно длительного времени проводить те или иные упражнения. Можно эффективно заниматься с ребенком на диване, на </a:t>
            </a:r>
            <a:r>
              <a:rPr lang="ru-RU" sz="2400" dirty="0" smtClean="0"/>
              <a:t>полу или выполняя свои обычные домашние дела.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/>
              <a:t>Нужно помочь родителям </a:t>
            </a:r>
            <a:r>
              <a:rPr lang="ru-RU" sz="2400" dirty="0"/>
              <a:t>правильно организовать режим </a:t>
            </a:r>
            <a:r>
              <a:rPr lang="ru-RU" sz="2400" dirty="0" smtClean="0"/>
              <a:t>дня своего ребёнка, </a:t>
            </a:r>
            <a:r>
              <a:rPr lang="ru-RU" sz="2400" dirty="0"/>
              <a:t>включение в него игр-занятий. </a:t>
            </a:r>
            <a:endParaRPr lang="ru-RU" sz="2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/>
              <a:t>Режим дня </a:t>
            </a:r>
            <a:r>
              <a:rPr lang="ru-RU" sz="2400" dirty="0"/>
              <a:t>– это хорошо продуманный и организованный распорядок жизни ребенка: сон, умывание, прием пищи, прогулка и др. Правильно организованный, соответствующий индивидуальным возможностям ребенка режим дня позволит ему развиваться максимально естественно.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1"/>
          <a:stretch>
            <a:fillRect/>
          </a:stretch>
        </p:blipFill>
        <p:spPr>
          <a:xfrm>
            <a:off x="0" y="-11588"/>
            <a:ext cx="9144000" cy="3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548680"/>
            <a:ext cx="8856984" cy="58326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</a:rPr>
              <a:t>Представления </a:t>
            </a:r>
            <a:r>
              <a:rPr lang="ru-RU" sz="2400" b="1" dirty="0">
                <a:latin typeface="Times New Roman" pitchFamily="18" charset="0"/>
              </a:rPr>
              <a:t>о четырех этапах слухоречевой реабилитации</a:t>
            </a:r>
            <a:r>
              <a:rPr lang="ru-RU" sz="2400" dirty="0">
                <a:latin typeface="Times New Roman" pitchFamily="18" charset="0"/>
              </a:rPr>
              <a:t>  детей после </a:t>
            </a:r>
            <a:r>
              <a:rPr lang="ru-RU" sz="2400" dirty="0" err="1">
                <a:latin typeface="Times New Roman" pitchFamily="18" charset="0"/>
              </a:rPr>
              <a:t>кохлеарной</a:t>
            </a:r>
            <a:r>
              <a:rPr lang="ru-RU" sz="2400" dirty="0">
                <a:latin typeface="Times New Roman" pitchFamily="18" charset="0"/>
              </a:rPr>
              <a:t> имплантации, целях, задачах и длительности каждого этапа </a:t>
            </a:r>
            <a:r>
              <a:rPr lang="ru-RU" sz="2400" b="1" dirty="0">
                <a:latin typeface="Times New Roman" pitchFamily="18" charset="0"/>
              </a:rPr>
              <a:t>позволяют правильно организовать реабилитацию</a:t>
            </a:r>
            <a:r>
              <a:rPr lang="ru-RU" sz="2400" dirty="0">
                <a:latin typeface="Times New Roman" pitchFamily="18" charset="0"/>
              </a:rPr>
              <a:t>, контролировать ее эффективность и своевременно ее менять в соответствии с возможностями и динамикой слухового и речевого развития ребенка.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1"/>
          <a:stretch>
            <a:fillRect/>
          </a:stretch>
        </p:blipFill>
        <p:spPr>
          <a:xfrm>
            <a:off x="0" y="-11588"/>
            <a:ext cx="9144000" cy="3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1"/>
          <a:stretch>
            <a:fillRect/>
          </a:stretch>
        </p:blipFill>
        <p:spPr>
          <a:xfrm>
            <a:off x="0" y="-11588"/>
            <a:ext cx="9144000" cy="3153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7667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«Этапы слухоречевой реабилитации детей после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кохлеарной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имплантации»</a:t>
            </a:r>
            <a:r>
              <a:rPr lang="ru-RU" sz="24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076836"/>
            <a:ext cx="871296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Начальный </a:t>
            </a:r>
            <a:r>
              <a:rPr lang="ru-RU" sz="2400" b="1" dirty="0">
                <a:latin typeface="Times New Roman" pitchFamily="18" charset="0"/>
              </a:rPr>
              <a:t>этап </a:t>
            </a:r>
            <a:r>
              <a:rPr lang="ru-RU" sz="2400" dirty="0">
                <a:latin typeface="Times New Roman" pitchFamily="18" charset="0"/>
              </a:rPr>
              <a:t>развития слухового и слухоречевого восприятия с КИ</a:t>
            </a:r>
            <a:r>
              <a:rPr lang="ru-RU" sz="2400" dirty="0" smtClean="0">
                <a:latin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</a:rPr>
              <a:t> Его длительность — 3-12 недель. </a:t>
            </a:r>
            <a:endParaRPr lang="ru-RU" sz="2400" dirty="0">
              <a:latin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Основной этап </a:t>
            </a:r>
            <a:r>
              <a:rPr lang="ru-RU" sz="2400" dirty="0">
                <a:latin typeface="Times New Roman" pitchFamily="18" charset="0"/>
              </a:rPr>
              <a:t>развития слухового и слухоречевого восприятия с КИ</a:t>
            </a:r>
            <a:r>
              <a:rPr lang="ru-RU" sz="2400" dirty="0" smtClean="0">
                <a:latin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Его длительность — 6-18 мес.</a:t>
            </a:r>
            <a:r>
              <a:rPr lang="ru-RU" sz="2400" b="1" i="1" dirty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Языковой </a:t>
            </a:r>
            <a:r>
              <a:rPr lang="ru-RU" sz="2400" b="1" dirty="0">
                <a:latin typeface="Times New Roman" pitchFamily="18" charset="0"/>
              </a:rPr>
              <a:t>этап </a:t>
            </a:r>
            <a:r>
              <a:rPr lang="ru-RU" sz="2400" dirty="0">
                <a:latin typeface="Times New Roman" pitchFamily="18" charset="0"/>
              </a:rPr>
              <a:t>развития слухового и слухоречевого восприятия с КИ</a:t>
            </a:r>
            <a:r>
              <a:rPr lang="ru-RU" sz="2400" dirty="0" smtClean="0">
                <a:latin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</a:rPr>
              <a:t> Его длительность — более 5 лет.</a:t>
            </a:r>
            <a:endParaRPr lang="ru-RU" sz="2400" dirty="0">
              <a:latin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</a:rPr>
              <a:t>Этап </a:t>
            </a:r>
            <a:r>
              <a:rPr lang="ru-RU" sz="2400" b="1" dirty="0">
                <a:latin typeface="Times New Roman" pitchFamily="18" charset="0"/>
              </a:rPr>
              <a:t>развития связной речи </a:t>
            </a:r>
            <a:r>
              <a:rPr lang="ru-RU" sz="2400" dirty="0">
                <a:latin typeface="Times New Roman" pitchFamily="18" charset="0"/>
              </a:rPr>
              <a:t>и понимания сложных текстов. Этот этап соответствует периоду развития речи у детей с нормальным слухом старше 7 лет. Этого уровня достигает только часть детей с КИ.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69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Полезные книги для специалистов и родителей о реабилитации пациентов с </a:t>
            </a:r>
            <a:r>
              <a:rPr lang="ru-RU" sz="1800" b="1" dirty="0" err="1"/>
              <a:t>кохлеарными</a:t>
            </a:r>
            <a:r>
              <a:rPr lang="ru-RU" sz="1800" b="1" dirty="0"/>
              <a:t> </a:t>
            </a:r>
            <a:r>
              <a:rPr lang="ru-RU" sz="1800" b="1" dirty="0" err="1" smtClean="0"/>
              <a:t>имплантами</a:t>
            </a:r>
            <a:r>
              <a:rPr lang="ru-RU" sz="1800" b="1" dirty="0"/>
              <a:t>: </a:t>
            </a:r>
            <a:endParaRPr lang="ru-RU" sz="1800" b="1" dirty="0" smtClean="0"/>
          </a:p>
          <a:p>
            <a:pPr marL="514350" indent="-514350">
              <a:buAutoNum type="arabicPeriod"/>
            </a:pPr>
            <a:r>
              <a:rPr lang="ru-RU" sz="1600" dirty="0" smtClean="0"/>
              <a:t>Методики </a:t>
            </a:r>
            <a:r>
              <a:rPr lang="ru-RU" sz="1600" dirty="0"/>
              <a:t>и материалы для реабилитации детей раннего и младшего дошкольного возраста. 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 </a:t>
            </a:r>
            <a:r>
              <a:rPr lang="ru-RU" sz="1600" dirty="0"/>
              <a:t>«Занимаемся с </a:t>
            </a:r>
            <a:r>
              <a:rPr lang="ru-RU" sz="1600" dirty="0" err="1"/>
              <a:t>Ушариком</a:t>
            </a:r>
            <a:r>
              <a:rPr lang="ru-RU" sz="1600" dirty="0"/>
              <a:t>» (программа «Я слышу мир!», </a:t>
            </a:r>
            <a:r>
              <a:rPr lang="ru-RU" sz="1600" dirty="0" smtClean="0"/>
              <a:t>онлайн </a:t>
            </a:r>
            <a:r>
              <a:rPr lang="ru-RU" sz="1600" dirty="0"/>
              <a:t>просмотр). 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Памятка </a:t>
            </a:r>
            <a:r>
              <a:rPr lang="ru-RU" sz="1600" dirty="0"/>
              <a:t>для родителей по обучению детей слышать в начальный период использования </a:t>
            </a:r>
            <a:r>
              <a:rPr lang="ru-RU" sz="1600" dirty="0" err="1"/>
              <a:t>кохлеарного</a:t>
            </a:r>
            <a:r>
              <a:rPr lang="ru-RU" sz="1600" dirty="0"/>
              <a:t> </a:t>
            </a:r>
            <a:r>
              <a:rPr lang="ru-RU" sz="1600" dirty="0" err="1"/>
              <a:t>импланта</a:t>
            </a:r>
            <a:r>
              <a:rPr lang="ru-RU" sz="1600" dirty="0"/>
              <a:t> (полный текст). 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20 </a:t>
            </a:r>
            <a:r>
              <a:rPr lang="ru-RU" sz="1600" dirty="0"/>
              <a:t>правил общения и обучения, помогающих ребенку с КИ быстрее научиться слушать и говорить (полный текст). </a:t>
            </a:r>
            <a:endParaRPr lang="ru-RU" sz="1600" dirty="0" smtClean="0"/>
          </a:p>
          <a:p>
            <a:pPr marL="514350" indent="-514350">
              <a:buAutoNum type="arabicPeriod"/>
            </a:pPr>
            <a:r>
              <a:rPr lang="ru-RU" sz="1600" dirty="0" smtClean="0"/>
              <a:t> </a:t>
            </a:r>
            <a:r>
              <a:rPr lang="ru-RU" sz="1600" dirty="0"/>
              <a:t>Дневник </a:t>
            </a:r>
            <a:r>
              <a:rPr lang="ru-RU" sz="1600" dirty="0" err="1"/>
              <a:t>слухопротезирования</a:t>
            </a:r>
            <a:r>
              <a:rPr lang="ru-RU" sz="1600" dirty="0"/>
              <a:t> детей раннего возраста (полный текст</a:t>
            </a:r>
            <a:r>
              <a:rPr lang="ru-RU" sz="1600" dirty="0" smtClean="0"/>
              <a:t>).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Музыка </a:t>
            </a:r>
            <a:r>
              <a:rPr lang="ru-RU" sz="1600" dirty="0"/>
              <a:t>и малыши с </a:t>
            </a:r>
            <a:r>
              <a:rPr lang="ru-RU" sz="1600" dirty="0" err="1"/>
              <a:t>кохлеарным</a:t>
            </a:r>
            <a:r>
              <a:rPr lang="ru-RU" sz="1600" dirty="0"/>
              <a:t> </a:t>
            </a:r>
            <a:r>
              <a:rPr lang="ru-RU" sz="1600" dirty="0" err="1"/>
              <a:t>имплантом</a:t>
            </a:r>
            <a:r>
              <a:rPr lang="ru-RU" sz="1600" dirty="0"/>
              <a:t>. Пособие для родителей (полный текст). 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Книга-история </a:t>
            </a:r>
            <a:r>
              <a:rPr lang="ru-RU" sz="1600" dirty="0"/>
              <a:t>«Готовим обед с мамой». Пособие для родителей (полный текст). 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«</a:t>
            </a:r>
            <a:r>
              <a:rPr lang="ru-RU" sz="1600" dirty="0"/>
              <a:t>Дневник для занятий с ребенком» (</a:t>
            </a:r>
            <a:r>
              <a:rPr lang="ru-RU" sz="1600" dirty="0" err="1"/>
              <a:t>Medel</a:t>
            </a:r>
            <a:r>
              <a:rPr lang="ru-RU" sz="1600" dirty="0"/>
              <a:t>). Материалы для обучения родителей самостоятельным занятиям с детьми, а также развитию слуха и речи у ребенка во время обычных совместных дел (полный текст). 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Дневник </a:t>
            </a:r>
            <a:r>
              <a:rPr lang="ru-RU" sz="1600" dirty="0"/>
              <a:t>занятий с примерами игр (полный текст). 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Шкала </a:t>
            </a:r>
            <a:r>
              <a:rPr lang="ru-RU" sz="1600" dirty="0"/>
              <a:t>оценки эффективности взаимодействия родителя с ребенком (полный текст). </a:t>
            </a:r>
            <a:endParaRPr lang="ru-RU" sz="1600" dirty="0" smtClean="0"/>
          </a:p>
          <a:p>
            <a:pPr marL="514350" indent="-514350">
              <a:buAutoNum type="arabicPeriod"/>
            </a:pPr>
            <a:r>
              <a:rPr lang="ru-RU" sz="1600" dirty="0" smtClean="0"/>
              <a:t> </a:t>
            </a:r>
            <a:r>
              <a:rPr lang="ru-RU" sz="1600" dirty="0"/>
              <a:t>Инструкция по использованию методических материалов для родителей и специалистов (полный текст). 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Маленькие </a:t>
            </a:r>
            <a:r>
              <a:rPr lang="ru-RU" sz="1600" dirty="0"/>
              <a:t>слушатели. Пособие для родителей (полный текст). 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Книга </a:t>
            </a:r>
            <a:r>
              <a:rPr lang="ru-RU" sz="1600" dirty="0"/>
              <a:t>история «Мурат идет в магазин» (</a:t>
            </a:r>
            <a:r>
              <a:rPr lang="ru-RU" sz="1600" dirty="0" err="1"/>
              <a:t>Medel</a:t>
            </a:r>
            <a:r>
              <a:rPr lang="ru-RU" sz="1600" dirty="0"/>
              <a:t>). Пособие для родителей (полный текст)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1"/>
          <a:stretch>
            <a:fillRect/>
          </a:stretch>
        </p:blipFill>
        <p:spPr>
          <a:xfrm>
            <a:off x="0" y="-11588"/>
            <a:ext cx="9144000" cy="3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8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568952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Комплексное сопровождение семей, воспитывающих детей </a:t>
            </a:r>
            <a:r>
              <a:rPr lang="ru-RU" b="1" dirty="0" smtClean="0"/>
              <a:t>после </a:t>
            </a:r>
            <a:r>
              <a:rPr lang="ru-RU" b="1" dirty="0" err="1" smtClean="0"/>
              <a:t>кохлеарной</a:t>
            </a:r>
            <a:r>
              <a:rPr lang="ru-RU" b="1" dirty="0" smtClean="0"/>
              <a:t> имплантации - </a:t>
            </a:r>
            <a:r>
              <a:rPr lang="ru-RU" dirty="0"/>
              <a:t>это комплекс реабилитационных мероприятий, различных диагностических, коррекционно-развивающих профилактических, организационных и просветительских технологий, позволяющих реализовать задачи </a:t>
            </a:r>
            <a:r>
              <a:rPr lang="ru-RU" dirty="0" smtClean="0"/>
              <a:t>сопровождения.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1"/>
          <a:stretch>
            <a:fillRect/>
          </a:stretch>
        </p:blipFill>
        <p:spPr>
          <a:xfrm>
            <a:off x="0" y="-11588"/>
            <a:ext cx="9144000" cy="3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36724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Кохлеарный</a:t>
            </a:r>
            <a:r>
              <a:rPr lang="ru-RU" sz="3600" dirty="0" smtClean="0"/>
              <a:t> </a:t>
            </a:r>
            <a:r>
              <a:rPr lang="ru-RU" sz="3600" dirty="0"/>
              <a:t>имплантат — медицинский прибор, протез, позволяющий компенсировать потерю слуха с выраженной или тяжёлой степенью </a:t>
            </a:r>
            <a:r>
              <a:rPr lang="ru-RU" sz="3600" dirty="0" err="1"/>
              <a:t>нейросенсорной</a:t>
            </a:r>
            <a:r>
              <a:rPr lang="ru-RU" sz="3600" dirty="0"/>
              <a:t> (</a:t>
            </a:r>
            <a:r>
              <a:rPr lang="ru-RU" sz="3600" dirty="0" err="1"/>
              <a:t>сенсоневральной</a:t>
            </a:r>
            <a:r>
              <a:rPr lang="ru-RU" sz="3600" dirty="0"/>
              <a:t>) тугоухости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dirty="0" err="1" smtClean="0"/>
              <a:t>Кохлеарная</a:t>
            </a:r>
            <a:r>
              <a:rPr lang="ru-RU" sz="3200" b="1" dirty="0" smtClean="0"/>
              <a:t> </a:t>
            </a:r>
            <a:r>
              <a:rPr lang="ru-RU" sz="3200" b="1" dirty="0"/>
              <a:t>имплантация</a:t>
            </a:r>
            <a:r>
              <a:rPr lang="ru-RU" sz="3200" dirty="0"/>
              <a:t> — новейшая разработка ученых и медиков по </a:t>
            </a:r>
            <a:r>
              <a:rPr lang="ru-RU" sz="3200" b="1" dirty="0">
                <a:hlinkClick r:id="rId2" tooltip="восстановление слуха"/>
              </a:rPr>
              <a:t>восстановлению слуха</a:t>
            </a:r>
            <a:r>
              <a:rPr lang="ru-RU" sz="3200" dirty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 </a:t>
            </a:r>
            <a:r>
              <a:rPr lang="ru-RU" sz="3200" dirty="0"/>
              <a:t>человека.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Учитель.SURDO-SHKOLA\Desktop\Имплан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0162"/>
            <a:ext cx="4321168" cy="24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1"/>
          <a:stretch>
            <a:fillRect/>
          </a:stretch>
        </p:blipFill>
        <p:spPr>
          <a:xfrm>
            <a:off x="0" y="-11588"/>
            <a:ext cx="9144000" cy="3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476672"/>
            <a:ext cx="8651304" cy="115212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err="1"/>
              <a:t>Кохлеарный</a:t>
            </a:r>
            <a:r>
              <a:rPr lang="ru-RU" sz="3200" b="1" dirty="0"/>
              <a:t> </a:t>
            </a:r>
            <a:r>
              <a:rPr lang="ru-RU" sz="3200" b="1" dirty="0" err="1"/>
              <a:t>имплант</a:t>
            </a:r>
            <a:r>
              <a:rPr lang="ru-RU" sz="3200" b="1" dirty="0"/>
              <a:t> </a:t>
            </a:r>
            <a:r>
              <a:rPr lang="ru-RU" sz="3200" dirty="0"/>
              <a:t>состоит из двух </a:t>
            </a:r>
            <a:r>
              <a:rPr lang="ru-RU" sz="3200" dirty="0" smtClean="0"/>
              <a:t>частей: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72608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Внутренняя часть – </a:t>
            </a:r>
            <a:r>
              <a:rPr lang="ru-RU" i="1" dirty="0" err="1"/>
              <a:t>имплант</a:t>
            </a:r>
            <a:r>
              <a:rPr lang="ru-RU" i="1" dirty="0"/>
              <a:t> (хирургическим </a:t>
            </a:r>
            <a:r>
              <a:rPr lang="ru-RU" i="1" dirty="0" smtClean="0"/>
              <a:t>путем </a:t>
            </a:r>
            <a:r>
              <a:rPr lang="ru-RU" i="1" dirty="0"/>
              <a:t>помещается под кожу головы и в улитку уха</a:t>
            </a:r>
            <a:r>
              <a:rPr lang="ru-RU" i="1" dirty="0" smtClean="0"/>
              <a:t>)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err="1" smtClean="0"/>
              <a:t>Наружняя</a:t>
            </a:r>
            <a:r>
              <a:rPr lang="ru-RU" i="1" dirty="0" smtClean="0"/>
              <a:t> </a:t>
            </a:r>
            <a:r>
              <a:rPr lang="ru-RU" i="1" dirty="0"/>
              <a:t>часть – речевой процессор (располагается за ухом)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Image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2311697"/>
            <a:ext cx="1838325" cy="2074545"/>
          </a:xfrm>
          <a:prstGeom prst="rect">
            <a:avLst/>
          </a:prstGeom>
        </p:spPr>
      </p:pic>
      <p:pic>
        <p:nvPicPr>
          <p:cNvPr id="5" name="Image 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5976" y="2780928"/>
            <a:ext cx="2827655" cy="1709420"/>
          </a:xfrm>
          <a:prstGeom prst="rect">
            <a:avLst/>
          </a:prstGeom>
        </p:spPr>
      </p:pic>
      <p:pic>
        <p:nvPicPr>
          <p:cNvPr id="6" name="Image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7332" y="4365104"/>
            <a:ext cx="2072640" cy="2319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1"/>
          <a:stretch>
            <a:fillRect/>
          </a:stretch>
        </p:blipFill>
        <p:spPr>
          <a:xfrm>
            <a:off x="0" y="-11588"/>
            <a:ext cx="9144000" cy="3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21296"/>
            <a:ext cx="8352928" cy="5932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Основные мероприятия реабилитационной программы </a:t>
            </a:r>
            <a:r>
              <a:rPr lang="ru-RU" b="1" dirty="0" smtClean="0"/>
              <a:t>детей </a:t>
            </a:r>
            <a:r>
              <a:rPr lang="ru-RU" b="1" dirty="0"/>
              <a:t>с нарушением слуха после операции </a:t>
            </a:r>
            <a:r>
              <a:rPr lang="ru-RU" b="1" dirty="0" err="1"/>
              <a:t>кохлеарной</a:t>
            </a:r>
            <a:r>
              <a:rPr lang="ru-RU" b="1" dirty="0"/>
              <a:t> имплантации являются: 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Первое </a:t>
            </a:r>
            <a:r>
              <a:rPr lang="ru-RU" dirty="0"/>
              <a:t>подключение и настройка речевого процессора системы КИ</a:t>
            </a:r>
            <a:r>
              <a:rPr lang="ru-RU" sz="1800" i="1" dirty="0"/>
              <a:t>;(Подключение речевого процессора проводится в сроки 4-6 недель после оперативного </a:t>
            </a:r>
            <a:r>
              <a:rPr lang="ru-RU" sz="1800" i="1" dirty="0" smtClean="0"/>
              <a:t>вмешательства).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Сессии </a:t>
            </a:r>
            <a:r>
              <a:rPr lang="ru-RU" dirty="0"/>
              <a:t>повторных настроек речевого процессора системы КИ</a:t>
            </a:r>
            <a:r>
              <a:rPr lang="ru-RU" dirty="0" smtClean="0"/>
              <a:t>;(</a:t>
            </a:r>
            <a:r>
              <a:rPr lang="ru-RU" sz="1600" b="1" i="1" dirty="0"/>
              <a:t>Проводятся </a:t>
            </a:r>
            <a:r>
              <a:rPr lang="ru-RU" sz="1600" i="1" dirty="0"/>
              <a:t>через каждые 3, 6, 9, 12, 18, 24 месяцев после подключения речевого процессора к </a:t>
            </a:r>
            <a:r>
              <a:rPr lang="ru-RU" sz="1600" i="1" dirty="0" err="1"/>
              <a:t>кохлеарному</a:t>
            </a:r>
            <a:r>
              <a:rPr lang="ru-RU" sz="1600" i="1" dirty="0"/>
              <a:t> </a:t>
            </a:r>
            <a:r>
              <a:rPr lang="ru-RU" sz="1600" i="1" dirty="0" err="1"/>
              <a:t>импланту</a:t>
            </a:r>
            <a:r>
              <a:rPr lang="ru-RU" sz="1600" i="1" dirty="0"/>
              <a:t>, а в дальнейшем, при отсутствии жалоб у пациента – раз в </a:t>
            </a:r>
            <a:r>
              <a:rPr lang="ru-RU" sz="1600" i="1" dirty="0" smtClean="0"/>
              <a:t>год).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Регулярное </a:t>
            </a:r>
            <a:r>
              <a:rPr lang="ru-RU" dirty="0"/>
              <a:t>психолого-педагогическое сопровождение.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1"/>
          <a:stretch>
            <a:fillRect/>
          </a:stretch>
        </p:blipFill>
        <p:spPr>
          <a:xfrm>
            <a:off x="0" y="-11588"/>
            <a:ext cx="9144000" cy="3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Одним </a:t>
            </a:r>
            <a:r>
              <a:rPr lang="ru-RU" b="1" dirty="0"/>
              <a:t>из направлений </a:t>
            </a:r>
            <a:r>
              <a:rPr lang="ru-RU" b="1" dirty="0" smtClean="0"/>
              <a:t>психолого-педагогической </a:t>
            </a:r>
            <a:r>
              <a:rPr lang="ru-RU" b="1" dirty="0"/>
              <a:t>помощи</a:t>
            </a:r>
            <a:r>
              <a:rPr lang="ru-RU" dirty="0"/>
              <a:t>, </a:t>
            </a:r>
            <a:r>
              <a:rPr lang="ru-RU" dirty="0" smtClean="0"/>
              <a:t>является  помощь  родителям </a:t>
            </a:r>
            <a:r>
              <a:rPr lang="ru-RU" dirty="0" err="1" smtClean="0"/>
              <a:t>кохлеарно</a:t>
            </a:r>
            <a:r>
              <a:rPr lang="ru-RU" dirty="0" smtClean="0"/>
              <a:t>-имплантированных </a:t>
            </a:r>
            <a:r>
              <a:rPr lang="ru-RU" dirty="0"/>
              <a:t>детей построить общение с учётом изменения статуса ребёнка и новых слуховых </a:t>
            </a:r>
            <a:r>
              <a:rPr lang="ru-RU" dirty="0" smtClean="0"/>
              <a:t>возможностей.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1"/>
          <a:stretch>
            <a:fillRect/>
          </a:stretch>
        </p:blipFill>
        <p:spPr>
          <a:xfrm>
            <a:off x="0" y="-11588"/>
            <a:ext cx="9144000" cy="3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3800"/>
            <a:ext cx="8784976" cy="1584176"/>
          </a:xfrm>
        </p:spPr>
        <p:txBody>
          <a:bodyPr>
            <a:noAutofit/>
          </a:bodyPr>
          <a:lstStyle/>
          <a:p>
            <a:r>
              <a:rPr lang="ru-RU" sz="2800" b="1" dirty="0"/>
              <a:t>Работа с родителями, имеющими детей с </a:t>
            </a:r>
            <a:r>
              <a:rPr lang="ru-RU" sz="2800" b="1" dirty="0" err="1"/>
              <a:t>кохлеарными</a:t>
            </a:r>
            <a:r>
              <a:rPr lang="ru-RU" sz="2800" b="1" dirty="0"/>
              <a:t> имплантатами, по информированию и </a:t>
            </a:r>
            <a:r>
              <a:rPr lang="ru-RU" sz="2800" b="1" dirty="0" smtClean="0"/>
              <a:t>просвещению: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1</a:t>
            </a:r>
            <a:r>
              <a:rPr lang="ru-RU" sz="2400" dirty="0"/>
              <a:t>. Консультации.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/>
              <a:t>2. Занятия с участием родителей (в ходе совместных занятий родители не только наблюдают за работой специалиста, но и сами демонстрируют те приемы работы, которые они используют при работе дома)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2</a:t>
            </a:r>
            <a:r>
              <a:rPr lang="ru-RU" sz="2400" dirty="0"/>
              <a:t>. Подборка литературы и её рассылка в электронном виде на электронные ящики семьям.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3</a:t>
            </a:r>
            <a:r>
              <a:rPr lang="ru-RU" sz="2400" dirty="0"/>
              <a:t>. Совместный просмотр обучающих </a:t>
            </a:r>
            <a:r>
              <a:rPr lang="ru-RU" sz="2400" dirty="0" err="1"/>
              <a:t>вебинаров</a:t>
            </a:r>
            <a:r>
              <a:rPr lang="ru-RU" sz="2400" dirty="0"/>
              <a:t>, проводимых Всероссийской программой «Я слышу мир!»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1"/>
          <a:stretch>
            <a:fillRect/>
          </a:stretch>
        </p:blipFill>
        <p:spPr>
          <a:xfrm>
            <a:off x="0" y="-11588"/>
            <a:ext cx="9144000" cy="3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Консультативную индивидуальную работу с родителями, имеющими детей с КИ, целесообразно осуществлять в двух направлениях: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628800"/>
            <a:ext cx="8712968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Информирование: разъяснение на доступном языке особенностей развития именно их ребенка, причин возникновения вторичных отклонений или отставаний в развитии, а также объяснение того, какие последствия для ребенка несет неэффективное поведение взрослого. </a:t>
            </a:r>
          </a:p>
          <a:p>
            <a:pPr marL="0" indent="0">
              <a:buNone/>
            </a:pPr>
            <a:r>
              <a:rPr lang="ru-RU" dirty="0"/>
              <a:t>2. Обучение эффективным способам поведения в соответствии с теми компонентами, которые составляют в целом родительскую педагогическую компетентность (игра, обучения, слушание, речь, коммуникация) и перенесение сформированных компетенций в реальные ситуации, создавая основу для спонтанного развития слуха и речи ребенка с КИ.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Основная </a:t>
            </a:r>
            <a:r>
              <a:rPr lang="ru-RU" b="1" dirty="0"/>
              <a:t>цель психолого-педагогической помощи семьям состоит в том, чтобы помочь родителям перестроить своё поведение: не относиться к ребенку, как к глухому, но и не требовать от него уровня развития как со слышащего сверстника.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1"/>
          <a:stretch>
            <a:fillRect/>
          </a:stretch>
        </p:blipFill>
        <p:spPr>
          <a:xfrm>
            <a:off x="0" y="-11588"/>
            <a:ext cx="9144000" cy="3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3367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 smtClean="0"/>
              <a:t>Педагогу оказывающему  </a:t>
            </a:r>
            <a:r>
              <a:rPr lang="ru-RU" sz="2400" dirty="0" smtClean="0"/>
              <a:t>консультации родителям, нужно помочь составить им  </a:t>
            </a:r>
            <a:r>
              <a:rPr lang="ru-RU" sz="2400" dirty="0"/>
              <a:t>план занятий, </a:t>
            </a:r>
            <a:r>
              <a:rPr lang="ru-RU" sz="2400" dirty="0" smtClean="0"/>
              <a:t>обратить </a:t>
            </a:r>
            <a:r>
              <a:rPr lang="ru-RU" sz="2400" dirty="0"/>
              <a:t>их внимание на использование различных игровых приемов, на необходимость постоянного поощрения ребенка, его похвалы, а не осуждения за неудачу. Важно с первых шагов коррекционного воздействия на ребенка стимулировать его активность и уверенность, учить преодолевать трудности и радоваться </a:t>
            </a:r>
            <a:r>
              <a:rPr lang="ru-RU" sz="2400" dirty="0" smtClean="0"/>
              <a:t>победам.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 smtClean="0"/>
              <a:t>Очень </a:t>
            </a:r>
            <a:r>
              <a:rPr lang="ru-RU" sz="2400" b="1" dirty="0"/>
              <a:t>важно выработать единые требования, которые будут предъявляться к ребенку всеми членами семьи: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1"/>
          <a:stretch>
            <a:fillRect/>
          </a:stretch>
        </p:blipFill>
        <p:spPr>
          <a:xfrm>
            <a:off x="0" y="-11588"/>
            <a:ext cx="9144000" cy="3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1148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   Кохлеарный имплантат — медицинский прибор, протез, позволяющий компенсировать потерю слуха с выраженной или тяжёлой степенью нейросенсорной (сенсоневральной) тугоухости.  Кохлеарная имплантация — новейшая разработка ученых и медиков по восстановлению слуха  у человека.    </vt:lpstr>
      <vt:lpstr>Кохлеарный имплант состоит из двух частей: </vt:lpstr>
      <vt:lpstr>Презентация PowerPoint</vt:lpstr>
      <vt:lpstr>Презентация PowerPoint</vt:lpstr>
      <vt:lpstr>Работа с родителями, имеющими детей с кохлеарными имплантатами, по информированию и просвещению:</vt:lpstr>
      <vt:lpstr>Консультативную индивидуальную работу с родителями, имеющими детей с КИ, целесообразно осуществлять в двух направлениях: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34</cp:revision>
  <cp:lastPrinted>2024-11-21T05:56:05Z</cp:lastPrinted>
  <dcterms:created xsi:type="dcterms:W3CDTF">2024-11-15T08:48:40Z</dcterms:created>
  <dcterms:modified xsi:type="dcterms:W3CDTF">2024-11-25T04:16:41Z</dcterms:modified>
</cp:coreProperties>
</file>