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76" r:id="rId3"/>
    <p:sldId id="266" r:id="rId4"/>
    <p:sldId id="267" r:id="rId5"/>
    <p:sldId id="259" r:id="rId6"/>
    <p:sldId id="273" r:id="rId7"/>
    <p:sldId id="271" r:id="rId8"/>
    <p:sldId id="274" r:id="rId9"/>
    <p:sldId id="281" r:id="rId10"/>
    <p:sldId id="279" r:id="rId11"/>
    <p:sldId id="282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1EC14-06B4-4DE1-A43E-26E3AE231B85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E636DEE-0FA5-4373-B09A-A2D199AB9005}">
      <dgm:prSet phldrT="[Текст]" custT="1"/>
      <dgm:spPr/>
      <dgm:t>
        <a:bodyPr/>
        <a:lstStyle/>
        <a:p>
          <a:r>
            <a:rPr lang="ru-RU" sz="1200" dirty="0" smtClean="0"/>
            <a:t>Поставлено оборудование </a:t>
          </a:r>
          <a:r>
            <a:rPr lang="ru-RU" sz="1200" dirty="0" smtClean="0"/>
            <a:t>652 детям-инвалидам</a:t>
          </a:r>
          <a:endParaRPr lang="ru-RU" sz="1200" dirty="0"/>
        </a:p>
      </dgm:t>
    </dgm:pt>
    <dgm:pt modelId="{F7C3BF53-6AA4-4DB4-B49D-5EF6997B2099}" type="parTrans" cxnId="{907EFFB5-B06B-4E5B-BBFD-8AC315D64DB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B1D8955-598B-4430-99C8-1F13101CD47D}" type="sibTrans" cxnId="{907EFFB5-B06B-4E5B-BBFD-8AC315D64DB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7D7F0EA-B2E8-4480-8483-2F7C59454CF9}">
      <dgm:prSet phldrT="[Текст]" custT="1"/>
      <dgm:spPr/>
      <dgm:t>
        <a:bodyPr/>
        <a:lstStyle/>
        <a:p>
          <a:r>
            <a:rPr lang="ru-RU" sz="1200" dirty="0" smtClean="0"/>
            <a:t>Обучено </a:t>
          </a:r>
          <a:r>
            <a:rPr lang="ru-RU" sz="1200" dirty="0" smtClean="0"/>
            <a:t>854 </a:t>
          </a:r>
          <a:r>
            <a:rPr lang="ru-RU" sz="1200" dirty="0" smtClean="0"/>
            <a:t>педагога</a:t>
          </a:r>
          <a:endParaRPr lang="ru-RU" sz="1200" dirty="0"/>
        </a:p>
      </dgm:t>
    </dgm:pt>
    <dgm:pt modelId="{61985028-A538-4CA4-94D1-EB9F6C29CC71}" type="parTrans" cxnId="{60C88311-D9F7-49F2-B92A-DCE1CE7B6CE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882DBCD-C517-47C5-B77F-49AA302A82C8}" type="sibTrans" cxnId="{60C88311-D9F7-49F2-B92A-DCE1CE7B6CE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BCDA84F-9FFB-4783-9224-665C376E2EFC}">
      <dgm:prSet phldrT="[Текст]" custT="1"/>
      <dgm:spPr/>
      <dgm:t>
        <a:bodyPr/>
        <a:lstStyle/>
        <a:p>
          <a:r>
            <a:rPr lang="ru-RU" sz="1200" dirty="0" smtClean="0"/>
            <a:t>Обучено </a:t>
          </a:r>
          <a:r>
            <a:rPr lang="ru-RU" sz="1200" dirty="0" smtClean="0"/>
            <a:t>632 родителя</a:t>
          </a:r>
          <a:endParaRPr lang="ru-RU" sz="1200" dirty="0"/>
        </a:p>
      </dgm:t>
    </dgm:pt>
    <dgm:pt modelId="{5F475678-431F-4195-B076-7F5923BFCE3D}" type="parTrans" cxnId="{5B300532-07CB-4271-815E-8E5A747A5CCB}">
      <dgm:prSet/>
      <dgm:spPr/>
      <dgm:t>
        <a:bodyPr/>
        <a:lstStyle/>
        <a:p>
          <a:endParaRPr lang="ru-RU"/>
        </a:p>
      </dgm:t>
    </dgm:pt>
    <dgm:pt modelId="{AB2F90D9-4A10-4E87-8974-F9FC0B669A26}" type="sibTrans" cxnId="{5B300532-07CB-4271-815E-8E5A747A5CCB}">
      <dgm:prSet/>
      <dgm:spPr/>
      <dgm:t>
        <a:bodyPr/>
        <a:lstStyle/>
        <a:p>
          <a:endParaRPr lang="ru-RU"/>
        </a:p>
      </dgm:t>
    </dgm:pt>
    <dgm:pt modelId="{EFDBABE8-2CBF-4A37-88F9-B1E7EE81CA56}">
      <dgm:prSet phldrT="[Текст]" custT="1"/>
      <dgm:spPr/>
      <dgm:t>
        <a:bodyPr/>
        <a:lstStyle/>
        <a:p>
          <a:r>
            <a:rPr lang="ru-RU" sz="1200" dirty="0" smtClean="0"/>
            <a:t>Подключено </a:t>
          </a:r>
          <a:r>
            <a:rPr lang="ru-RU" sz="1200" dirty="0" smtClean="0"/>
            <a:t>660 рабочих </a:t>
          </a:r>
          <a:r>
            <a:rPr lang="ru-RU" sz="1200" dirty="0" smtClean="0"/>
            <a:t>мест для педагогов</a:t>
          </a:r>
          <a:endParaRPr lang="ru-RU" sz="1200" dirty="0"/>
        </a:p>
      </dgm:t>
    </dgm:pt>
    <dgm:pt modelId="{CF8BEE0F-F605-4380-9CF7-AF247A2FD24F}" type="parTrans" cxnId="{E9A8D47D-2713-48A5-A47A-68C90C56A2E7}">
      <dgm:prSet/>
      <dgm:spPr/>
      <dgm:t>
        <a:bodyPr/>
        <a:lstStyle/>
        <a:p>
          <a:endParaRPr lang="ru-RU"/>
        </a:p>
      </dgm:t>
    </dgm:pt>
    <dgm:pt modelId="{40B82271-9917-42FC-BF54-12B193E3AABD}" type="sibTrans" cxnId="{E9A8D47D-2713-48A5-A47A-68C90C56A2E7}">
      <dgm:prSet/>
      <dgm:spPr/>
      <dgm:t>
        <a:bodyPr/>
        <a:lstStyle/>
        <a:p>
          <a:endParaRPr lang="ru-RU"/>
        </a:p>
      </dgm:t>
    </dgm:pt>
    <dgm:pt modelId="{C1FC4FA1-DA62-4820-9616-8E5C3F44CE52}" type="pres">
      <dgm:prSet presAssocID="{3761EC14-06B4-4DE1-A43E-26E3AE231B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2CB23-C33A-4D4A-A628-1CD11BA4EE4B}" type="pres">
      <dgm:prSet presAssocID="{6E636DEE-0FA5-4373-B09A-A2D199AB9005}" presName="parentLin" presStyleCnt="0"/>
      <dgm:spPr/>
      <dgm:t>
        <a:bodyPr/>
        <a:lstStyle/>
        <a:p>
          <a:endParaRPr lang="ru-RU"/>
        </a:p>
      </dgm:t>
    </dgm:pt>
    <dgm:pt modelId="{AA6DD67C-5A72-41EE-AB4E-30E4EBAC92AA}" type="pres">
      <dgm:prSet presAssocID="{6E636DEE-0FA5-4373-B09A-A2D199AB900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3F4CC42-F6FF-41A8-857A-325099848E89}" type="pres">
      <dgm:prSet presAssocID="{6E636DEE-0FA5-4373-B09A-A2D199AB900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36A4E-690A-41E2-8AEF-26F5B96AF2A3}" type="pres">
      <dgm:prSet presAssocID="{6E636DEE-0FA5-4373-B09A-A2D199AB9005}" presName="negativeSpace" presStyleCnt="0"/>
      <dgm:spPr/>
      <dgm:t>
        <a:bodyPr/>
        <a:lstStyle/>
        <a:p>
          <a:endParaRPr lang="ru-RU"/>
        </a:p>
      </dgm:t>
    </dgm:pt>
    <dgm:pt modelId="{D4BD617C-283D-4975-96CD-3548FDC40AA1}" type="pres">
      <dgm:prSet presAssocID="{6E636DEE-0FA5-4373-B09A-A2D199AB900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030C5-BFAB-4A2E-9650-4BFF862A7A4E}" type="pres">
      <dgm:prSet presAssocID="{8B1D8955-598B-4430-99C8-1F13101CD47D}" presName="spaceBetweenRectangles" presStyleCnt="0"/>
      <dgm:spPr/>
      <dgm:t>
        <a:bodyPr/>
        <a:lstStyle/>
        <a:p>
          <a:endParaRPr lang="ru-RU"/>
        </a:p>
      </dgm:t>
    </dgm:pt>
    <dgm:pt modelId="{94FA84B6-0C0D-4893-B495-99986F9FD586}" type="pres">
      <dgm:prSet presAssocID="{EFDBABE8-2CBF-4A37-88F9-B1E7EE81CA56}" presName="parentLin" presStyleCnt="0"/>
      <dgm:spPr/>
      <dgm:t>
        <a:bodyPr/>
        <a:lstStyle/>
        <a:p>
          <a:endParaRPr lang="ru-RU"/>
        </a:p>
      </dgm:t>
    </dgm:pt>
    <dgm:pt modelId="{AACC2D75-074C-4A7B-863C-27D5F145566D}" type="pres">
      <dgm:prSet presAssocID="{EFDBABE8-2CBF-4A37-88F9-B1E7EE81CA5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447AA0B-17CA-4F6C-98E3-E84A2E68118A}" type="pres">
      <dgm:prSet presAssocID="{EFDBABE8-2CBF-4A37-88F9-B1E7EE81CA5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FA3C0-A928-4316-8803-932575999E0E}" type="pres">
      <dgm:prSet presAssocID="{EFDBABE8-2CBF-4A37-88F9-B1E7EE81CA56}" presName="negativeSpace" presStyleCnt="0"/>
      <dgm:spPr/>
      <dgm:t>
        <a:bodyPr/>
        <a:lstStyle/>
        <a:p>
          <a:endParaRPr lang="ru-RU"/>
        </a:p>
      </dgm:t>
    </dgm:pt>
    <dgm:pt modelId="{E197A538-7914-40D7-A013-3DDFF6AAC793}" type="pres">
      <dgm:prSet presAssocID="{EFDBABE8-2CBF-4A37-88F9-B1E7EE81CA5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A3E2C-8E0F-44EE-ABDA-C8CF557DD6FC}" type="pres">
      <dgm:prSet presAssocID="{40B82271-9917-42FC-BF54-12B193E3AABD}" presName="spaceBetweenRectangles" presStyleCnt="0"/>
      <dgm:spPr/>
      <dgm:t>
        <a:bodyPr/>
        <a:lstStyle/>
        <a:p>
          <a:endParaRPr lang="ru-RU"/>
        </a:p>
      </dgm:t>
    </dgm:pt>
    <dgm:pt modelId="{DA7A56B6-63A0-43F1-8761-819887EA57DD}" type="pres">
      <dgm:prSet presAssocID="{0BCDA84F-9FFB-4783-9224-665C376E2EFC}" presName="parentLin" presStyleCnt="0"/>
      <dgm:spPr/>
      <dgm:t>
        <a:bodyPr/>
        <a:lstStyle/>
        <a:p>
          <a:endParaRPr lang="ru-RU"/>
        </a:p>
      </dgm:t>
    </dgm:pt>
    <dgm:pt modelId="{5465E381-D4F3-4CBF-9E52-1523DC8ABA08}" type="pres">
      <dgm:prSet presAssocID="{0BCDA84F-9FFB-4783-9224-665C376E2EF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A55AAA5-2BE7-45E0-9075-451F5631C516}" type="pres">
      <dgm:prSet presAssocID="{0BCDA84F-9FFB-4783-9224-665C376E2EF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12220-7B17-42C3-BC72-E990E39F8CE6}" type="pres">
      <dgm:prSet presAssocID="{0BCDA84F-9FFB-4783-9224-665C376E2EFC}" presName="negativeSpace" presStyleCnt="0"/>
      <dgm:spPr/>
      <dgm:t>
        <a:bodyPr/>
        <a:lstStyle/>
        <a:p>
          <a:endParaRPr lang="ru-RU"/>
        </a:p>
      </dgm:t>
    </dgm:pt>
    <dgm:pt modelId="{7EBC87C4-4C79-4F50-95C1-F596CC75D33D}" type="pres">
      <dgm:prSet presAssocID="{0BCDA84F-9FFB-4783-9224-665C376E2EF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32D83-0AFB-451A-88DC-105C8E7A97FE}" type="pres">
      <dgm:prSet presAssocID="{AB2F90D9-4A10-4E87-8974-F9FC0B669A26}" presName="spaceBetweenRectangles" presStyleCnt="0"/>
      <dgm:spPr/>
      <dgm:t>
        <a:bodyPr/>
        <a:lstStyle/>
        <a:p>
          <a:endParaRPr lang="ru-RU"/>
        </a:p>
      </dgm:t>
    </dgm:pt>
    <dgm:pt modelId="{19A891BE-437C-4643-9A3E-CADBDC13A9C3}" type="pres">
      <dgm:prSet presAssocID="{67D7F0EA-B2E8-4480-8483-2F7C59454CF9}" presName="parentLin" presStyleCnt="0"/>
      <dgm:spPr/>
      <dgm:t>
        <a:bodyPr/>
        <a:lstStyle/>
        <a:p>
          <a:endParaRPr lang="ru-RU"/>
        </a:p>
      </dgm:t>
    </dgm:pt>
    <dgm:pt modelId="{BC8BE805-B716-4266-A348-77D8241ED83D}" type="pres">
      <dgm:prSet presAssocID="{67D7F0EA-B2E8-4480-8483-2F7C59454CF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DAD3267-7B70-451B-BB0B-9BB9EF833723}" type="pres">
      <dgm:prSet presAssocID="{67D7F0EA-B2E8-4480-8483-2F7C59454CF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7E6A0-9DEC-4212-B93C-2DD2B05C0683}" type="pres">
      <dgm:prSet presAssocID="{67D7F0EA-B2E8-4480-8483-2F7C59454CF9}" presName="negativeSpace" presStyleCnt="0"/>
      <dgm:spPr/>
      <dgm:t>
        <a:bodyPr/>
        <a:lstStyle/>
        <a:p>
          <a:endParaRPr lang="ru-RU"/>
        </a:p>
      </dgm:t>
    </dgm:pt>
    <dgm:pt modelId="{48C9D2CD-F314-4168-AF26-5F5BABCFAC37}" type="pres">
      <dgm:prSet presAssocID="{67D7F0EA-B2E8-4480-8483-2F7C59454CF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00532-07CB-4271-815E-8E5A747A5CCB}" srcId="{3761EC14-06B4-4DE1-A43E-26E3AE231B85}" destId="{0BCDA84F-9FFB-4783-9224-665C376E2EFC}" srcOrd="2" destOrd="0" parTransId="{5F475678-431F-4195-B076-7F5923BFCE3D}" sibTransId="{AB2F90D9-4A10-4E87-8974-F9FC0B669A26}"/>
    <dgm:cxn modelId="{5322D802-83B5-4D48-A279-68F226BCD1E8}" type="presOf" srcId="{67D7F0EA-B2E8-4480-8483-2F7C59454CF9}" destId="{4DAD3267-7B70-451B-BB0B-9BB9EF833723}" srcOrd="1" destOrd="0" presId="urn:microsoft.com/office/officeart/2005/8/layout/list1"/>
    <dgm:cxn modelId="{A4423182-3179-4A94-802A-862CF299DD4C}" type="presOf" srcId="{EFDBABE8-2CBF-4A37-88F9-B1E7EE81CA56}" destId="{AACC2D75-074C-4A7B-863C-27D5F145566D}" srcOrd="0" destOrd="0" presId="urn:microsoft.com/office/officeart/2005/8/layout/list1"/>
    <dgm:cxn modelId="{907EFFB5-B06B-4E5B-BBFD-8AC315D64DB5}" srcId="{3761EC14-06B4-4DE1-A43E-26E3AE231B85}" destId="{6E636DEE-0FA5-4373-B09A-A2D199AB9005}" srcOrd="0" destOrd="0" parTransId="{F7C3BF53-6AA4-4DB4-B49D-5EF6997B2099}" sibTransId="{8B1D8955-598B-4430-99C8-1F13101CD47D}"/>
    <dgm:cxn modelId="{A7552E69-5ECB-4383-A781-B509B921EE9F}" type="presOf" srcId="{EFDBABE8-2CBF-4A37-88F9-B1E7EE81CA56}" destId="{A447AA0B-17CA-4F6C-98E3-E84A2E68118A}" srcOrd="1" destOrd="0" presId="urn:microsoft.com/office/officeart/2005/8/layout/list1"/>
    <dgm:cxn modelId="{2E421989-8716-4DE3-8E13-9E4178F8F8DA}" type="presOf" srcId="{0BCDA84F-9FFB-4783-9224-665C376E2EFC}" destId="{AA55AAA5-2BE7-45E0-9075-451F5631C516}" srcOrd="1" destOrd="0" presId="urn:microsoft.com/office/officeart/2005/8/layout/list1"/>
    <dgm:cxn modelId="{E9A8D47D-2713-48A5-A47A-68C90C56A2E7}" srcId="{3761EC14-06B4-4DE1-A43E-26E3AE231B85}" destId="{EFDBABE8-2CBF-4A37-88F9-B1E7EE81CA56}" srcOrd="1" destOrd="0" parTransId="{CF8BEE0F-F605-4380-9CF7-AF247A2FD24F}" sibTransId="{40B82271-9917-42FC-BF54-12B193E3AABD}"/>
    <dgm:cxn modelId="{9546CE3B-F502-4DE0-AEBB-C5435CF607C2}" type="presOf" srcId="{3761EC14-06B4-4DE1-A43E-26E3AE231B85}" destId="{C1FC4FA1-DA62-4820-9616-8E5C3F44CE52}" srcOrd="0" destOrd="0" presId="urn:microsoft.com/office/officeart/2005/8/layout/list1"/>
    <dgm:cxn modelId="{8728702B-3490-48C5-8BD5-612F414ACD74}" type="presOf" srcId="{0BCDA84F-9FFB-4783-9224-665C376E2EFC}" destId="{5465E381-D4F3-4CBF-9E52-1523DC8ABA08}" srcOrd="0" destOrd="0" presId="urn:microsoft.com/office/officeart/2005/8/layout/list1"/>
    <dgm:cxn modelId="{60C88311-D9F7-49F2-B92A-DCE1CE7B6CE6}" srcId="{3761EC14-06B4-4DE1-A43E-26E3AE231B85}" destId="{67D7F0EA-B2E8-4480-8483-2F7C59454CF9}" srcOrd="3" destOrd="0" parTransId="{61985028-A538-4CA4-94D1-EB9F6C29CC71}" sibTransId="{4882DBCD-C517-47C5-B77F-49AA302A82C8}"/>
    <dgm:cxn modelId="{5DDA39C6-CA69-4393-AC2E-2B89BC75000B}" type="presOf" srcId="{6E636DEE-0FA5-4373-B09A-A2D199AB9005}" destId="{AA6DD67C-5A72-41EE-AB4E-30E4EBAC92AA}" srcOrd="0" destOrd="0" presId="urn:microsoft.com/office/officeart/2005/8/layout/list1"/>
    <dgm:cxn modelId="{94779CEE-C57A-4307-92DE-596BEBAA9D1C}" type="presOf" srcId="{67D7F0EA-B2E8-4480-8483-2F7C59454CF9}" destId="{BC8BE805-B716-4266-A348-77D8241ED83D}" srcOrd="0" destOrd="0" presId="urn:microsoft.com/office/officeart/2005/8/layout/list1"/>
    <dgm:cxn modelId="{3E6EB415-BBC2-4592-8D17-234DD9B91B11}" type="presOf" srcId="{6E636DEE-0FA5-4373-B09A-A2D199AB9005}" destId="{E3F4CC42-F6FF-41A8-857A-325099848E89}" srcOrd="1" destOrd="0" presId="urn:microsoft.com/office/officeart/2005/8/layout/list1"/>
    <dgm:cxn modelId="{13EADCA7-F6BF-47A1-916B-83FEB93F8762}" type="presParOf" srcId="{C1FC4FA1-DA62-4820-9616-8E5C3F44CE52}" destId="{E1C2CB23-C33A-4D4A-A628-1CD11BA4EE4B}" srcOrd="0" destOrd="0" presId="urn:microsoft.com/office/officeart/2005/8/layout/list1"/>
    <dgm:cxn modelId="{C32B849D-3BDA-421A-97E4-130AA3639F0B}" type="presParOf" srcId="{E1C2CB23-C33A-4D4A-A628-1CD11BA4EE4B}" destId="{AA6DD67C-5A72-41EE-AB4E-30E4EBAC92AA}" srcOrd="0" destOrd="0" presId="urn:microsoft.com/office/officeart/2005/8/layout/list1"/>
    <dgm:cxn modelId="{2965E266-BE01-4ED5-8DB9-3A70EC1B2970}" type="presParOf" srcId="{E1C2CB23-C33A-4D4A-A628-1CD11BA4EE4B}" destId="{E3F4CC42-F6FF-41A8-857A-325099848E89}" srcOrd="1" destOrd="0" presId="urn:microsoft.com/office/officeart/2005/8/layout/list1"/>
    <dgm:cxn modelId="{FE6B437F-3EC1-47D1-B393-D40CB8376562}" type="presParOf" srcId="{C1FC4FA1-DA62-4820-9616-8E5C3F44CE52}" destId="{31D36A4E-690A-41E2-8AEF-26F5B96AF2A3}" srcOrd="1" destOrd="0" presId="urn:microsoft.com/office/officeart/2005/8/layout/list1"/>
    <dgm:cxn modelId="{EBDC12A9-FB31-491C-86B7-234771657198}" type="presParOf" srcId="{C1FC4FA1-DA62-4820-9616-8E5C3F44CE52}" destId="{D4BD617C-283D-4975-96CD-3548FDC40AA1}" srcOrd="2" destOrd="0" presId="urn:microsoft.com/office/officeart/2005/8/layout/list1"/>
    <dgm:cxn modelId="{2ADF028B-C7EC-44C8-B0E6-85CEECC9AB74}" type="presParOf" srcId="{C1FC4FA1-DA62-4820-9616-8E5C3F44CE52}" destId="{F02030C5-BFAB-4A2E-9650-4BFF862A7A4E}" srcOrd="3" destOrd="0" presId="urn:microsoft.com/office/officeart/2005/8/layout/list1"/>
    <dgm:cxn modelId="{ADD829BF-523F-4B11-B7D7-02B2051DFD0D}" type="presParOf" srcId="{C1FC4FA1-DA62-4820-9616-8E5C3F44CE52}" destId="{94FA84B6-0C0D-4893-B495-99986F9FD586}" srcOrd="4" destOrd="0" presId="urn:microsoft.com/office/officeart/2005/8/layout/list1"/>
    <dgm:cxn modelId="{BD752183-1A7F-4324-A564-926DB02BBDDC}" type="presParOf" srcId="{94FA84B6-0C0D-4893-B495-99986F9FD586}" destId="{AACC2D75-074C-4A7B-863C-27D5F145566D}" srcOrd="0" destOrd="0" presId="urn:microsoft.com/office/officeart/2005/8/layout/list1"/>
    <dgm:cxn modelId="{87844D43-5E86-42BB-903F-39979DDC2F9A}" type="presParOf" srcId="{94FA84B6-0C0D-4893-B495-99986F9FD586}" destId="{A447AA0B-17CA-4F6C-98E3-E84A2E68118A}" srcOrd="1" destOrd="0" presId="urn:microsoft.com/office/officeart/2005/8/layout/list1"/>
    <dgm:cxn modelId="{95463C09-FA2C-4607-9EEF-6AF056BF1711}" type="presParOf" srcId="{C1FC4FA1-DA62-4820-9616-8E5C3F44CE52}" destId="{747FA3C0-A928-4316-8803-932575999E0E}" srcOrd="5" destOrd="0" presId="urn:microsoft.com/office/officeart/2005/8/layout/list1"/>
    <dgm:cxn modelId="{27FEFA74-8448-4B67-8B33-2A86C052FE0D}" type="presParOf" srcId="{C1FC4FA1-DA62-4820-9616-8E5C3F44CE52}" destId="{E197A538-7914-40D7-A013-3DDFF6AAC793}" srcOrd="6" destOrd="0" presId="urn:microsoft.com/office/officeart/2005/8/layout/list1"/>
    <dgm:cxn modelId="{9EF39CC7-45E5-46B7-B087-F3CE03EA70C4}" type="presParOf" srcId="{C1FC4FA1-DA62-4820-9616-8E5C3F44CE52}" destId="{7E3A3E2C-8E0F-44EE-ABDA-C8CF557DD6FC}" srcOrd="7" destOrd="0" presId="urn:microsoft.com/office/officeart/2005/8/layout/list1"/>
    <dgm:cxn modelId="{4437CBD3-FC6E-4FB7-A6F3-5C98BE4381BA}" type="presParOf" srcId="{C1FC4FA1-DA62-4820-9616-8E5C3F44CE52}" destId="{DA7A56B6-63A0-43F1-8761-819887EA57DD}" srcOrd="8" destOrd="0" presId="urn:microsoft.com/office/officeart/2005/8/layout/list1"/>
    <dgm:cxn modelId="{1FC4DB6A-D772-40D6-94D5-BBC188683902}" type="presParOf" srcId="{DA7A56B6-63A0-43F1-8761-819887EA57DD}" destId="{5465E381-D4F3-4CBF-9E52-1523DC8ABA08}" srcOrd="0" destOrd="0" presId="urn:microsoft.com/office/officeart/2005/8/layout/list1"/>
    <dgm:cxn modelId="{F3BC24FB-F2B1-4D52-AAD9-7576E15E2F46}" type="presParOf" srcId="{DA7A56B6-63A0-43F1-8761-819887EA57DD}" destId="{AA55AAA5-2BE7-45E0-9075-451F5631C516}" srcOrd="1" destOrd="0" presId="urn:microsoft.com/office/officeart/2005/8/layout/list1"/>
    <dgm:cxn modelId="{7C2A9C9F-6F0D-49F6-AA52-95B3B93E8A10}" type="presParOf" srcId="{C1FC4FA1-DA62-4820-9616-8E5C3F44CE52}" destId="{0F712220-7B17-42C3-BC72-E990E39F8CE6}" srcOrd="9" destOrd="0" presId="urn:microsoft.com/office/officeart/2005/8/layout/list1"/>
    <dgm:cxn modelId="{FE27DF60-8084-42DE-8F4C-3F57F25D2330}" type="presParOf" srcId="{C1FC4FA1-DA62-4820-9616-8E5C3F44CE52}" destId="{7EBC87C4-4C79-4F50-95C1-F596CC75D33D}" srcOrd="10" destOrd="0" presId="urn:microsoft.com/office/officeart/2005/8/layout/list1"/>
    <dgm:cxn modelId="{92B99E4D-762A-4510-A887-3A45D8661650}" type="presParOf" srcId="{C1FC4FA1-DA62-4820-9616-8E5C3F44CE52}" destId="{94532D83-0AFB-451A-88DC-105C8E7A97FE}" srcOrd="11" destOrd="0" presId="urn:microsoft.com/office/officeart/2005/8/layout/list1"/>
    <dgm:cxn modelId="{7A1337BB-9210-4857-BD04-C8763B0BE3B4}" type="presParOf" srcId="{C1FC4FA1-DA62-4820-9616-8E5C3F44CE52}" destId="{19A891BE-437C-4643-9A3E-CADBDC13A9C3}" srcOrd="12" destOrd="0" presId="urn:microsoft.com/office/officeart/2005/8/layout/list1"/>
    <dgm:cxn modelId="{8EACA09E-E211-428D-87C9-F429D2DC18EC}" type="presParOf" srcId="{19A891BE-437C-4643-9A3E-CADBDC13A9C3}" destId="{BC8BE805-B716-4266-A348-77D8241ED83D}" srcOrd="0" destOrd="0" presId="urn:microsoft.com/office/officeart/2005/8/layout/list1"/>
    <dgm:cxn modelId="{F2D3E7F1-D777-424A-8B0B-1DED9A0C23AF}" type="presParOf" srcId="{19A891BE-437C-4643-9A3E-CADBDC13A9C3}" destId="{4DAD3267-7B70-451B-BB0B-9BB9EF833723}" srcOrd="1" destOrd="0" presId="urn:microsoft.com/office/officeart/2005/8/layout/list1"/>
    <dgm:cxn modelId="{9276D8B4-8E85-4506-B92A-CEDEE3D6CB44}" type="presParOf" srcId="{C1FC4FA1-DA62-4820-9616-8E5C3F44CE52}" destId="{8A07E6A0-9DEC-4212-B93C-2DD2B05C0683}" srcOrd="13" destOrd="0" presId="urn:microsoft.com/office/officeart/2005/8/layout/list1"/>
    <dgm:cxn modelId="{5C3EA4FF-BDB0-4080-B362-3FC17FFFE4B6}" type="presParOf" srcId="{C1FC4FA1-DA62-4820-9616-8E5C3F44CE52}" destId="{48C9D2CD-F314-4168-AF26-5F5BABCFAC3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BD617C-283D-4975-96CD-3548FDC40AA1}">
      <dsp:nvSpPr>
        <dsp:cNvPr id="0" name=""/>
        <dsp:cNvSpPr/>
      </dsp:nvSpPr>
      <dsp:spPr>
        <a:xfrm>
          <a:off x="0" y="182839"/>
          <a:ext cx="6838557" cy="25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F4CC42-F6FF-41A8-857A-325099848E89}">
      <dsp:nvSpPr>
        <dsp:cNvPr id="0" name=""/>
        <dsp:cNvSpPr/>
      </dsp:nvSpPr>
      <dsp:spPr>
        <a:xfrm>
          <a:off x="341927" y="35239"/>
          <a:ext cx="4786989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937" tIns="0" rIns="18093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Поставлено оборудование </a:t>
          </a:r>
          <a:r>
            <a:rPr lang="ru-RU" sz="1200" kern="1200" dirty="0" smtClean="0"/>
            <a:t>652 детям-инвалидам</a:t>
          </a:r>
          <a:endParaRPr lang="ru-RU" sz="1200" kern="1200" dirty="0"/>
        </a:p>
      </dsp:txBody>
      <dsp:txXfrm>
        <a:off x="341927" y="35239"/>
        <a:ext cx="4786989" cy="295200"/>
      </dsp:txXfrm>
    </dsp:sp>
    <dsp:sp modelId="{E197A538-7914-40D7-A013-3DDFF6AAC793}">
      <dsp:nvSpPr>
        <dsp:cNvPr id="0" name=""/>
        <dsp:cNvSpPr/>
      </dsp:nvSpPr>
      <dsp:spPr>
        <a:xfrm>
          <a:off x="0" y="636440"/>
          <a:ext cx="6838557" cy="25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47AA0B-17CA-4F6C-98E3-E84A2E68118A}">
      <dsp:nvSpPr>
        <dsp:cNvPr id="0" name=""/>
        <dsp:cNvSpPr/>
      </dsp:nvSpPr>
      <dsp:spPr>
        <a:xfrm>
          <a:off x="341927" y="488840"/>
          <a:ext cx="4786989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937" tIns="0" rIns="18093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Подключено </a:t>
          </a:r>
          <a:r>
            <a:rPr lang="ru-RU" sz="1200" kern="1200" dirty="0" smtClean="0"/>
            <a:t>660 рабочих </a:t>
          </a:r>
          <a:r>
            <a:rPr lang="ru-RU" sz="1200" kern="1200" dirty="0" smtClean="0"/>
            <a:t>мест для педагогов</a:t>
          </a:r>
          <a:endParaRPr lang="ru-RU" sz="1200" kern="1200" dirty="0"/>
        </a:p>
      </dsp:txBody>
      <dsp:txXfrm>
        <a:off x="341927" y="488840"/>
        <a:ext cx="4786989" cy="295200"/>
      </dsp:txXfrm>
    </dsp:sp>
    <dsp:sp modelId="{7EBC87C4-4C79-4F50-95C1-F596CC75D33D}">
      <dsp:nvSpPr>
        <dsp:cNvPr id="0" name=""/>
        <dsp:cNvSpPr/>
      </dsp:nvSpPr>
      <dsp:spPr>
        <a:xfrm>
          <a:off x="0" y="1090040"/>
          <a:ext cx="6838557" cy="25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55AAA5-2BE7-45E0-9075-451F5631C516}">
      <dsp:nvSpPr>
        <dsp:cNvPr id="0" name=""/>
        <dsp:cNvSpPr/>
      </dsp:nvSpPr>
      <dsp:spPr>
        <a:xfrm>
          <a:off x="341927" y="942440"/>
          <a:ext cx="4786989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937" tIns="0" rIns="18093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Обучено </a:t>
          </a:r>
          <a:r>
            <a:rPr lang="ru-RU" sz="1200" kern="1200" dirty="0" smtClean="0"/>
            <a:t>632 родителя</a:t>
          </a:r>
          <a:endParaRPr lang="ru-RU" sz="1200" kern="1200" dirty="0"/>
        </a:p>
      </dsp:txBody>
      <dsp:txXfrm>
        <a:off x="341927" y="942440"/>
        <a:ext cx="4786989" cy="295200"/>
      </dsp:txXfrm>
    </dsp:sp>
    <dsp:sp modelId="{48C9D2CD-F314-4168-AF26-5F5BABCFAC37}">
      <dsp:nvSpPr>
        <dsp:cNvPr id="0" name=""/>
        <dsp:cNvSpPr/>
      </dsp:nvSpPr>
      <dsp:spPr>
        <a:xfrm>
          <a:off x="0" y="1543640"/>
          <a:ext cx="6838557" cy="252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AD3267-7B70-451B-BB0B-9BB9EF833723}">
      <dsp:nvSpPr>
        <dsp:cNvPr id="0" name=""/>
        <dsp:cNvSpPr/>
      </dsp:nvSpPr>
      <dsp:spPr>
        <a:xfrm>
          <a:off x="341927" y="1396039"/>
          <a:ext cx="4786989" cy="295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937" tIns="0" rIns="18093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Обучено </a:t>
          </a:r>
          <a:r>
            <a:rPr lang="ru-RU" sz="1200" kern="1200" dirty="0" smtClean="0"/>
            <a:t>854 </a:t>
          </a:r>
          <a:r>
            <a:rPr lang="ru-RU" sz="1200" kern="1200" dirty="0" smtClean="0"/>
            <a:t>педагога</a:t>
          </a:r>
          <a:endParaRPr lang="ru-RU" sz="1200" kern="1200" dirty="0"/>
        </a:p>
      </dsp:txBody>
      <dsp:txXfrm>
        <a:off x="341927" y="1396039"/>
        <a:ext cx="4786989" cy="29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4D62F-9032-462C-B114-8CEB815642DB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1AD88-EEDA-4281-A600-FDAD2F953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15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Приоритетные направления работы по совершенствованию системы образования, психолого-педагогической помощи детям с ОВЗ, детям-инвалидам в Пермском крае: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повышение доступности качественного образования для детей с ОВЗ, детей-инвалидов;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развитие системы комплексного психолого-медико-педагогического сопровождения обучающихся с ОВЗ в условиях образовательной деятельности (включая психолого-медико-педагогическое обследование с целью выявления особых образовательных потребностей);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создание современной материально-технической базы коррекционных школ, развитие их методического (ресурсного) потенциала, формирование сетевого образовательного партнерства коррекционных и инклюзивных школ;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современной системы профориентации и профессионального обучения детей и подростков с ОВЗ для обеспечения адекватного профессионального выбора в условиях объективных ограничений видов профессиональной деятельности, последующего трудоустройства в Пермском крае и социальной адаптации;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развитие электронных и дистанционных технологий обучения как средства расширения информационного образовательного пространства для детей с ОВЗ и детей-инвалидов;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систематическое повышение уровня профессиональной компетентности педагогических работников в части обучения и воспитания детей с ОВЗ, детей-инвалидов.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B559-0E4A-46BB-A965-E38CE60741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90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D9B2FA-0805-4CC3-91FF-A36D8D05B4F5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81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73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46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13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79655" y="356207"/>
            <a:ext cx="10414001" cy="503869"/>
          </a:xfrm>
          <a:prstGeom prst="rect">
            <a:avLst/>
          </a:prstGeom>
        </p:spPr>
        <p:txBody>
          <a:bodyPr/>
          <a:lstStyle>
            <a:lvl1pPr algn="l">
              <a:defRPr sz="2750" cap="all">
                <a:solidFill>
                  <a:srgbClr val="3F3D3C"/>
                </a:solidFill>
                <a:latin typeface="+mn-lt"/>
                <a:ea typeface="+mn-ea"/>
                <a:cs typeface="+mn-cs"/>
                <a:sym typeface="Bebas Neue Regular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72530" y="6549656"/>
            <a:ext cx="626655" cy="238222"/>
          </a:xfrm>
          <a:prstGeom prst="rect">
            <a:avLst/>
          </a:prstGeom>
        </p:spPr>
        <p:txBody>
          <a:bodyPr/>
          <a:lstStyle>
            <a:lvl1pPr>
              <a:defRPr sz="1250">
                <a:solidFill>
                  <a:srgbClr val="D6D5D5"/>
                </a:solidFill>
                <a:latin typeface="SF UI Text Semibold"/>
                <a:ea typeface="SF UI Text Semibold"/>
                <a:cs typeface="SF UI Text Semibold"/>
                <a:sym typeface="SF UI Text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182026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01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8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94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57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796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13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60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91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F303-D42B-4304-9A44-1CD671C5BE06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A663-A978-44D3-A0C8-8ECD128AC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7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gkatkova@minobr.permkrai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5" Type="http://schemas.openxmlformats.org/officeDocument/2006/relationships/image" Target="../media/image10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6287" y="4789393"/>
            <a:ext cx="10631606" cy="165576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Ирина </a:t>
            </a:r>
            <a:r>
              <a:rPr lang="ru-RU" b="1" dirty="0"/>
              <a:t>Г</a:t>
            </a:r>
            <a:r>
              <a:rPr lang="ru-RU" b="1" dirty="0" smtClean="0"/>
              <a:t>еннадьевна Каткова, </a:t>
            </a:r>
            <a:r>
              <a:rPr lang="ru-RU" dirty="0" smtClean="0"/>
              <a:t>заведующий сектором по работе с детьми </a:t>
            </a:r>
            <a:br>
              <a:rPr lang="ru-RU" dirty="0" smtClean="0"/>
            </a:br>
            <a:r>
              <a:rPr lang="ru-RU" dirty="0" smtClean="0"/>
              <a:t>с ограниченными возможностями здоровья отдела общего образования управления общего, дополнительного образования  и воспитания Министерства образования и науки Пермского края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3146" y="137818"/>
            <a:ext cx="1512168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971" y="1450512"/>
            <a:ext cx="98816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Поддержка коррекционной работы и психолого-педагогического сопровождения обучающихся с ОВЗ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и образовательных возможностей детей, нуждающихся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в длительном лечении, в рамках реализации регионального проекта "Современная школа " национального проекта "Образование" и других региональных проектов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73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8513"/>
            <a:ext cx="10515600" cy="79187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PermianSansTypeface" panose="02000000000000000000" pitchFamily="50" charset="0"/>
              </a:rPr>
              <a:t>Региональная ресурсная площадка </a:t>
            </a:r>
            <a:br>
              <a:rPr lang="ru-RU" sz="2400" b="1" dirty="0" smtClean="0">
                <a:solidFill>
                  <a:srgbClr val="0070C0"/>
                </a:solidFill>
                <a:latin typeface="PermianSansTypeface" panose="02000000000000000000" pitchFamily="50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PermianSansTypeface" panose="02000000000000000000" pitchFamily="50" charset="0"/>
              </a:rPr>
              <a:t>по поддержке образования обучающихся с РАС </a:t>
            </a:r>
            <a:endParaRPr lang="ru-RU" sz="2400" b="1" dirty="0">
              <a:solidFill>
                <a:srgbClr val="0070C0"/>
              </a:solidFill>
              <a:latin typeface="PermianSansTypeface" panose="02000000000000000000" pitchFamily="50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8F7-3EAC-49A7-BDFB-E71C03C0FE8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760662" y="4826183"/>
            <a:ext cx="3550082" cy="1900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ru-RU" sz="1600" b="1" dirty="0" smtClean="0">
                <a:latin typeface="PermianSlabSerifTypeface" panose="02000000000000000000" pitchFamily="50" charset="0"/>
              </a:rPr>
              <a:t>С 01.09.2022г. </a:t>
            </a:r>
          </a:p>
          <a:p>
            <a:pPr marL="0" indent="0" algn="ctr"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PermianSlabSerifTypeface" panose="02000000000000000000" pitchFamily="50" charset="0"/>
              </a:rPr>
              <a:t>региональный </a:t>
            </a:r>
            <a:r>
              <a:rPr lang="ru-RU" sz="1600" b="1" dirty="0">
                <a:solidFill>
                  <a:srgbClr val="FF0000"/>
                </a:solidFill>
                <a:latin typeface="PermianSlabSerifTypeface" panose="02000000000000000000" pitchFamily="50" charset="0"/>
              </a:rPr>
              <a:t>ресурсный </a:t>
            </a:r>
            <a:r>
              <a:rPr lang="ru-RU" sz="1600" b="1" dirty="0" smtClean="0">
                <a:solidFill>
                  <a:srgbClr val="FF0000"/>
                </a:solidFill>
                <a:latin typeface="PermianSlabSerifTypeface" panose="02000000000000000000" pitchFamily="50" charset="0"/>
              </a:rPr>
              <a:t>Центр </a:t>
            </a:r>
            <a:r>
              <a:rPr lang="ru-RU" sz="1600" b="1" dirty="0">
                <a:solidFill>
                  <a:srgbClr val="FF0000"/>
                </a:solidFill>
                <a:latin typeface="PermianSlabSerifTypeface" panose="02000000000000000000" pitchFamily="50" charset="0"/>
              </a:rPr>
              <a:t>по организации комплексного сопровождения детей с РАС </a:t>
            </a:r>
          </a:p>
          <a:p>
            <a:pPr marL="0" indent="0" algn="ctr">
              <a:buNone/>
              <a:defRPr/>
            </a:pPr>
            <a:r>
              <a:rPr lang="ru-RU" sz="1600" b="1" dirty="0" smtClean="0">
                <a:latin typeface="PermianSlabSerifTypeface" panose="02000000000000000000" pitchFamily="50" charset="0"/>
              </a:rPr>
              <a:t>(структурное </a:t>
            </a:r>
            <a:r>
              <a:rPr lang="ru-RU" sz="1600" b="1" dirty="0">
                <a:latin typeface="PermianSlabSerifTypeface" panose="02000000000000000000" pitchFamily="50" charset="0"/>
              </a:rPr>
              <a:t>подразделение ГБУ ПК «ЦППМСП</a:t>
            </a:r>
            <a:r>
              <a:rPr lang="ru-RU" sz="1600" b="1" dirty="0" smtClean="0">
                <a:latin typeface="PermianSlabSerifTypeface" panose="02000000000000000000" pitchFamily="50" charset="0"/>
              </a:rPr>
              <a:t>»)</a:t>
            </a:r>
            <a:endParaRPr lang="ru-RU" sz="1600" b="1" dirty="0">
              <a:latin typeface="PermianSlabSerifTypeface" panose="02000000000000000000" pitchFamily="50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81" y="1322612"/>
            <a:ext cx="2476805" cy="144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58" y="1254517"/>
            <a:ext cx="2127823" cy="150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80" y="2889269"/>
            <a:ext cx="2476805" cy="13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57" y="2889269"/>
            <a:ext cx="2127823" cy="13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38200" y="1182260"/>
            <a:ext cx="4440025" cy="2951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методическое, экспертное сопровождение деятельности образовательных организаций Пермского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по образованию, психолого-педагогическому сопровождению детей с РАС</a:t>
            </a:r>
          </a:p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статистических данных в Пермском крае по оказанию психолого-педагогической помощи детям с РАС</a:t>
            </a:r>
          </a:p>
          <a:p>
            <a:pPr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предоставления образовательных услуг детям с РАС по заключениям психолого-медико-педагогической комиссии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внедрение, распространение современных технологий обучения, психолого-педагогического сопровождения детей с РАС в образовательных организациях Пермского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8649" y="1225037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дефектологи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6066" y="1581599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логопеды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3198" y="1909547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психологи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8649" y="2263614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методисты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522371"/>
            <a:ext cx="267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65180" y="956871"/>
            <a:ext cx="503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Оборудование для коррекционно-развивающей работы с детьми с РАС</a:t>
            </a:r>
            <a:endParaRPr lang="ru-RU" sz="1200" dirty="0"/>
          </a:p>
        </p:txBody>
      </p:sp>
      <p:sp>
        <p:nvSpPr>
          <p:cNvPr id="10" name="Стрелка вправо 9"/>
          <p:cNvSpPr/>
          <p:nvPr/>
        </p:nvSpPr>
        <p:spPr>
          <a:xfrm rot="3611401">
            <a:off x="110061" y="3704865"/>
            <a:ext cx="1318440" cy="101781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310744" y="5257146"/>
            <a:ext cx="967481" cy="85411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87641" y="4919513"/>
            <a:ext cx="2140299" cy="18019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 руководитель </a:t>
            </a:r>
          </a:p>
          <a:p>
            <a:pPr algn="ctr"/>
            <a:r>
              <a:rPr lang="ru-RU" sz="1600" b="1" dirty="0" smtClean="0"/>
              <a:t>+ специалисты </a:t>
            </a:r>
            <a:r>
              <a:rPr lang="ru-RU" sz="1600" dirty="0" smtClean="0"/>
              <a:t>(методисты, психологи, логопеды, дефектологи, консультанты/, </a:t>
            </a:r>
            <a:r>
              <a:rPr lang="ru-RU" sz="1600" dirty="0" err="1" smtClean="0"/>
              <a:t>тьюторы</a:t>
            </a:r>
            <a:r>
              <a:rPr lang="ru-RU" sz="1600" dirty="0" smtClean="0"/>
              <a:t>, ассистенты 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524514" y="4456162"/>
            <a:ext cx="1444232" cy="6001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latin typeface="Montserrat" panose="00000500000000000000" pitchFamily="2" charset="-52"/>
              </a:rPr>
              <a:t>Мониторинг и статистический </a:t>
            </a:r>
            <a:r>
              <a:rPr lang="ru-RU" sz="1100" dirty="0" smtClean="0">
                <a:latin typeface="Montserrat" panose="00000500000000000000" pitchFamily="2" charset="-52"/>
              </a:rPr>
              <a:t>анализ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56671" y="4456162"/>
            <a:ext cx="1451058" cy="6001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latin typeface="Montserrat" panose="00000500000000000000" pitchFamily="2" charset="-52"/>
              </a:rPr>
              <a:t>Информационно-методическая </a:t>
            </a:r>
            <a:r>
              <a:rPr lang="ru-RU" sz="1100" dirty="0" smtClean="0">
                <a:latin typeface="Montserrat" panose="00000500000000000000" pitchFamily="2" charset="-52"/>
              </a:rPr>
              <a:t>деятельность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5038" y="5240031"/>
            <a:ext cx="1443708" cy="6001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latin typeface="Montserrat" panose="00000500000000000000" pitchFamily="2" charset="-52"/>
              </a:rPr>
              <a:t>Консультирование и обучение </a:t>
            </a:r>
            <a:r>
              <a:rPr lang="ru-RU" sz="1100" dirty="0" smtClean="0">
                <a:latin typeface="Montserrat" panose="00000500000000000000" pitchFamily="2" charset="-52"/>
              </a:rPr>
              <a:t>родителей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56670" y="5192783"/>
            <a:ext cx="1947241" cy="6001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latin typeface="Montserrat" panose="00000500000000000000" pitchFamily="2" charset="-52"/>
              </a:rPr>
              <a:t>Консультирование и обучение специалистов </a:t>
            </a:r>
            <a:r>
              <a:rPr lang="ru-RU" sz="1100" dirty="0" smtClean="0">
                <a:latin typeface="Montserrat" panose="00000500000000000000" pitchFamily="2" charset="-52"/>
              </a:rPr>
              <a:t>ОО</a:t>
            </a:r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4514" y="5971629"/>
            <a:ext cx="2166817" cy="76944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latin typeface="Montserrat" panose="00000500000000000000" pitchFamily="2" charset="-52"/>
              </a:rPr>
              <a:t>Индивидуальные коррекционно-развивающие занятия с детьми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21676" y="5959337"/>
            <a:ext cx="1772106" cy="76944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latin typeface="Montserrat" panose="00000500000000000000" pitchFamily="2" charset="-52"/>
              </a:rPr>
              <a:t>Экспертиза программ, условий обучения, динамики развития</a:t>
            </a:r>
          </a:p>
        </p:txBody>
      </p:sp>
    </p:spTree>
    <p:extLst>
      <p:ext uri="{BB962C8B-B14F-4D97-AF65-F5344CB8AC3E}">
        <p14:creationId xmlns="" xmlns:p14="http://schemas.microsoft.com/office/powerpoint/2010/main" val="124107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Повышение квалификации педагогов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и специалистов сопровождения </a:t>
            </a:r>
            <a:r>
              <a:rPr lang="ru-RU" sz="4000" b="1" dirty="0" smtClean="0">
                <a:solidFill>
                  <a:srgbClr val="FF0000"/>
                </a:solidFill>
              </a:rPr>
              <a:t>(Новое!!!)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19299"/>
            <a:ext cx="10515600" cy="41576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+ Московский гуманитарный психолого-педагогический университет (сопровождение и обучение педагогов и специалистов, работающих с детьми с РАС)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+ </a:t>
            </a:r>
            <a:r>
              <a:rPr lang="ru-RU" dirty="0" smtClean="0"/>
              <a:t>Приволжский исследовательский медицинский </a:t>
            </a:r>
            <a:r>
              <a:rPr lang="ru-RU" dirty="0" smtClean="0"/>
              <a:t>университет </a:t>
            </a:r>
            <a:r>
              <a:rPr lang="ru-RU" dirty="0" smtClean="0"/>
              <a:t>М</a:t>
            </a:r>
            <a:r>
              <a:rPr lang="ru-RU" dirty="0" smtClean="0"/>
              <a:t>инздрава России (обучение педагогов и специалистов сопровождения, работающих  детьми с ОВЗ)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Контактная </a:t>
            </a:r>
            <a:r>
              <a:rPr lang="ru-RU" b="1" dirty="0">
                <a:solidFill>
                  <a:srgbClr val="0070C0"/>
                </a:solidFill>
              </a:rPr>
              <a:t>информация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268760"/>
            <a:ext cx="1003906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Каткова </a:t>
            </a:r>
            <a:r>
              <a:rPr lang="ru-RU" b="1" dirty="0">
                <a:solidFill>
                  <a:srgbClr val="FF0000"/>
                </a:solidFill>
              </a:rPr>
              <a:t>Ирина Геннадьевна, </a:t>
            </a:r>
            <a:r>
              <a:rPr lang="ru-RU" dirty="0"/>
              <a:t>заведующий сектором по работе с детьми с ограниченными возможностями здоровья отдела общего образования управления общего, дополнительного образования и воспитания Министерства образования и науки Пермского края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dirty="0" err="1"/>
              <a:t>Эл.почта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igkatkova@minobr.permkrai.ru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Раб.тел</a:t>
            </a:r>
            <a:r>
              <a:rPr lang="ru-RU" dirty="0"/>
              <a:t>.: </a:t>
            </a:r>
            <a:r>
              <a:rPr lang="ru-RU" dirty="0" smtClean="0"/>
              <a:t> </a:t>
            </a:r>
            <a:r>
              <a:rPr lang="ru-RU" dirty="0"/>
              <a:t>217 79 </a:t>
            </a:r>
            <a:r>
              <a:rPr lang="ru-RU" dirty="0" smtClean="0"/>
              <a:t>06</a:t>
            </a:r>
          </a:p>
          <a:p>
            <a:pPr marL="0" indent="0">
              <a:buNone/>
            </a:pPr>
            <a:r>
              <a:rPr lang="ru-RU" dirty="0" err="1" smtClean="0"/>
              <a:t>Телеграм</a:t>
            </a:r>
            <a:r>
              <a:rPr lang="ru-RU" dirty="0" smtClean="0"/>
              <a:t>: 89822385952</a:t>
            </a:r>
            <a:endParaRPr lang="ru-RU" dirty="0"/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124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153" y="225977"/>
            <a:ext cx="10515600" cy="39937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Статистика по количеству детей с </a:t>
            </a:r>
            <a:r>
              <a:rPr lang="ru-RU" sz="4000" b="1" dirty="0" smtClean="0">
                <a:solidFill>
                  <a:srgbClr val="0070C0"/>
                </a:solidFill>
              </a:rPr>
              <a:t>ОВЗ в ПК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8F7-3EAC-49A7-BDFB-E71C03C0FE8C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4730623"/>
              </p:ext>
            </p:extLst>
          </p:nvPr>
        </p:nvGraphicFramePr>
        <p:xfrm>
          <a:off x="534154" y="732167"/>
          <a:ext cx="7973741" cy="3131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4161"/>
                <a:gridCol w="1951024"/>
                <a:gridCol w="1868556"/>
              </a:tblGrid>
              <a:tr h="490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Нозологии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Дети дошкольного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возраста (чел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Дети школьного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возраста (чел.)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Тяжелые нарушения речи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933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3 016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Задержка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психического развития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874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11 784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Слабовидящие (слепые)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233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Слабослышащие (глухие)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Умственная отсталость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375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5 714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Расстройства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аутистического спектра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Нарушения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опорно-двигательного аппарата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164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Тяжелые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множественные нарушения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развития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1 452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9 836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23 214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84365" y="1474914"/>
            <a:ext cx="262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41</a:t>
            </a:r>
            <a:r>
              <a:rPr lang="ru-RU" sz="1400" dirty="0" smtClean="0"/>
              <a:t> отдельная организация для обучающихся ОВЗ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097618" y="2194219"/>
            <a:ext cx="2256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b="1" dirty="0" smtClean="0"/>
              <a:t>141</a:t>
            </a:r>
            <a:r>
              <a:rPr lang="ru-RU" sz="1400" dirty="0" smtClean="0"/>
              <a:t> школе – отдельные классы для обучающихся с ОВЗ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084365" y="3038310"/>
            <a:ext cx="2256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b="1" dirty="0" smtClean="0"/>
              <a:t>438</a:t>
            </a:r>
            <a:r>
              <a:rPr lang="ru-RU" sz="1400" dirty="0" smtClean="0"/>
              <a:t> школах – инклюзивные классы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084365" y="732167"/>
            <a:ext cx="2574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491</a:t>
            </a:r>
            <a:r>
              <a:rPr lang="ru-RU" sz="1400" dirty="0" smtClean="0"/>
              <a:t> учреждение, реализующее программы дошкольного образования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57420" y="4196507"/>
            <a:ext cx="8300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Специалисты, работающие </a:t>
            </a:r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с детьми </a:t>
            </a:r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ОВЗ</a:t>
            </a:r>
            <a:endParaRPr lang="ru-RU" sz="40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22271"/>
              </p:ext>
            </p:extLst>
          </p:nvPr>
        </p:nvGraphicFramePr>
        <p:xfrm>
          <a:off x="1943853" y="5098161"/>
          <a:ext cx="5151654" cy="890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9737"/>
                <a:gridCol w="2481917"/>
              </a:tblGrid>
              <a:tr h="1979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Количество педагогов (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чел.)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в детских садах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в школах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1 703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2 696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084365" y="3789388"/>
            <a:ext cx="2405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3190 </a:t>
            </a:r>
            <a:r>
              <a:rPr lang="ru-RU" sz="1400" dirty="0" smtClean="0"/>
              <a:t>адаптированных программ дополнительного образования, по которым могут обучаться дети с ОВЗ</a:t>
            </a:r>
          </a:p>
        </p:txBody>
      </p:sp>
    </p:spTree>
    <p:extLst>
      <p:ext uri="{BB962C8B-B14F-4D97-AF65-F5344CB8AC3E}">
        <p14:creationId xmlns="" xmlns:p14="http://schemas.microsoft.com/office/powerpoint/2010/main" val="265927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34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Статистика Минздрава России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5158" y="3513222"/>
            <a:ext cx="5747084" cy="17974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38464" y="1323474"/>
            <a:ext cx="6809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Ежедневно около 350 тыс. российских детей (от 0 до 18 лет)  находятся на длительном лечении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590" y="3368843"/>
            <a:ext cx="7387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Статистика Минздрава ПК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779" y="4379494"/>
            <a:ext cx="6833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Около 1000 длительно болеющих детей – в стационарах,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450 детей – на домашнем лечении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242" name="AutoShape 2" descr="https://nasrf.ru/bitrix/templates/NAS/img/stati/mzr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nasrf.ru/bitrix/templates/NAS/img/stati/mzr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nasrf.ru/bitrix/templates/NAS/img/stati/mzr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s://ppt.ru/PROFPPT/Images/403976_000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6166" y="1425491"/>
            <a:ext cx="4100192" cy="4566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884" y="284747"/>
            <a:ext cx="10788316" cy="89635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Основные проблемы при организации коррекционной работы и  психолого-педагогического сопровождения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050" y="1824788"/>
            <a:ext cx="10860507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 </a:t>
            </a:r>
            <a:r>
              <a:rPr lang="ru-RU" sz="4000" dirty="0" smtClean="0">
                <a:solidFill>
                  <a:srgbClr val="FF0000"/>
                </a:solidFill>
              </a:rPr>
              <a:t>От</a:t>
            </a:r>
            <a:r>
              <a:rPr lang="ru-RU" sz="4000" dirty="0" smtClean="0">
                <a:solidFill>
                  <a:srgbClr val="FF0000"/>
                </a:solidFill>
              </a:rPr>
              <a:t>сутствие необходимых ресурсов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ru-RU" sz="4000" dirty="0" smtClean="0">
              <a:solidFill>
                <a:srgbClr val="FF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 Отсутствие 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подготовленных педагогических кадров для работы с </a:t>
            </a:r>
            <a:r>
              <a:rPr lang="ru-RU" sz="4000" dirty="0" smtClean="0">
                <a:solidFill>
                  <a:srgbClr val="FF0000"/>
                </a:solidFill>
              </a:rPr>
              <a:t>детьми с ОВЗ и </a:t>
            </a:r>
            <a:r>
              <a:rPr lang="ru-RU" sz="4000" dirty="0" smtClean="0">
                <a:solidFill>
                  <a:srgbClr val="FF0000"/>
                </a:solidFill>
              </a:rPr>
              <a:t>детьми, находящимися на длительном лечении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ru-RU" sz="4000" dirty="0" smtClean="0">
              <a:solidFill>
                <a:srgbClr val="FF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 Отсутствие региональной нормативно-правовой базы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6433" y="1911841"/>
            <a:ext cx="2653105" cy="75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3668" y="2610975"/>
            <a:ext cx="930386" cy="66084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3740" y="2790092"/>
            <a:ext cx="803980" cy="49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674" y="311702"/>
            <a:ext cx="9737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Образование детей с ограниченными возможностями здоровья</a:t>
            </a:r>
          </a:p>
        </p:txBody>
      </p:sp>
      <p:pic>
        <p:nvPicPr>
          <p:cNvPr id="16" name="Picture 17" descr="http://permkdkb.ru/images/permkdkb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2141" y="2774747"/>
            <a:ext cx="763126" cy="3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671522" y="3418979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ШКОЛА №132 </a:t>
            </a:r>
            <a:b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ПЕРМИ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67598" y="3321763"/>
            <a:ext cx="1504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КРАЕВАЯ ДЕТСКАЯ </a:t>
            </a:r>
            <a:b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КЛИНИЧЕСКАЯ БОЛЬНИЦА</a:t>
            </a:r>
            <a:endParaRPr lang="ru-RU" sz="900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3387947" y="1311093"/>
            <a:ext cx="1868104" cy="11204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0279F-62A3-47A9-BB75-59249051AF0A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90580" y="1366761"/>
            <a:ext cx="2477814" cy="419018"/>
          </a:xfrm>
          <a:prstGeom prst="rect">
            <a:avLst/>
          </a:prstGeom>
        </p:spPr>
      </p:pic>
      <p:graphicFrame>
        <p:nvGraphicFramePr>
          <p:cNvPr id="33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743343" y="1445815"/>
          <a:ext cx="6838557" cy="183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722855" y="3381406"/>
            <a:ext cx="6839995" cy="4285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2022г</a:t>
            </a:r>
            <a:r>
              <a:rPr lang="ru-RU" sz="1600" dirty="0" smtClean="0"/>
              <a:t>. – 39 млн.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33484" y="1080920"/>
            <a:ext cx="5376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Обучение </a:t>
            </a:r>
            <a:r>
              <a:rPr lang="ru-RU" sz="1600" b="1" dirty="0" smtClean="0">
                <a:solidFill>
                  <a:srgbClr val="0070C0"/>
                </a:solidFill>
              </a:rPr>
              <a:t>детей-инвалидов с применением ДОТ и ЭОР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73876" y="4560240"/>
            <a:ext cx="2965174" cy="14682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16126" y="5387431"/>
            <a:ext cx="184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763719" y="4134531"/>
            <a:ext cx="245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По поддержке образования обучающихся с ОВЗ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91940" y="4228966"/>
            <a:ext cx="2031543" cy="55163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1549" y="4808367"/>
            <a:ext cx="3308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о</a:t>
            </a:r>
            <a:r>
              <a:rPr lang="ru-RU" sz="1200" dirty="0" smtClean="0"/>
              <a:t>бучение детей в психоневрологических интернатах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обучение лиц старше 18 лет, находящихся в психоневрологических интернатах и школах для обучающихся с ОВЗ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4402" y="5913047"/>
            <a:ext cx="280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1,7 млн. – научно-методическое сопровождение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9144450" y="5919209"/>
            <a:ext cx="211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 «Ресурсных класса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5 «Ресурсных групп»</a:t>
            </a:r>
            <a:endParaRPr lang="ru-RU" sz="14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5041" y="4570034"/>
            <a:ext cx="1693902" cy="12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5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64" y="503054"/>
            <a:ext cx="11542336" cy="84448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Создание специальных образовательных </a:t>
            </a:r>
            <a:r>
              <a:rPr lang="ru-RU" sz="3200" b="1" dirty="0" smtClean="0">
                <a:solidFill>
                  <a:srgbClr val="0070C0"/>
                </a:solidFill>
              </a:rPr>
              <a:t>условий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 использованием средств регионального и федерального бюджетов </a:t>
            </a: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5300" y="6667815"/>
            <a:ext cx="5589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myalma.ru/wp-content/uploads/2021/03/alma_logo_p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00" y="1362059"/>
            <a:ext cx="3254374" cy="24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3327" y="1905000"/>
            <a:ext cx="26318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борудование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специалистов сопровождения общеобразовательных учреждений, реализующих инклюзивные формы образования (спецоборудование для дефектолога и логопеда) –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 - 1,5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72363" y="1905000"/>
            <a:ext cx="2507711" cy="157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17249" y="1905000"/>
            <a:ext cx="2398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ежегодное приобретение оборудования для мастерских коррекционных школ –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 5 млн.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850" y="4482359"/>
            <a:ext cx="1841152" cy="1249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5591" y="4471355"/>
            <a:ext cx="2042765" cy="1249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5302" y="4469571"/>
            <a:ext cx="2267909" cy="12497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2600" y="5876816"/>
            <a:ext cx="66906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Обновление МТБ коррекционных школ в рамках федерального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«Современная школа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млн. на школу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29152" y="3925859"/>
            <a:ext cx="38346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ежегодное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педагогов, работающих с детьми с ОВЗ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2021г.: 574 чел.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КПК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9152" y="5270482"/>
            <a:ext cx="406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жегодное приобретение оборудования для диагностического обследования в ПМПК,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8F7-3EAC-49A7-BDFB-E71C03C0FE8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80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606341" y="2286000"/>
            <a:ext cx="11064290" cy="96252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Обновление материально-технической базы коррекционных школ, которые по итогам реализации проекта становятся региональными ресурсными  площадкам </a:t>
            </a:r>
            <a:endParaRPr lang="ru-RU" altLang="ru-RU" sz="2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1" name="Номер слайда 8"/>
          <p:cNvSpPr txBox="1">
            <a:spLocks/>
          </p:cNvSpPr>
          <p:nvPr/>
        </p:nvSpPr>
        <p:spPr bwMode="auto">
          <a:xfrm>
            <a:off x="9518650" y="5942013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292" name="Содержимое 2"/>
          <p:cNvSpPr txBox="1">
            <a:spLocks/>
          </p:cNvSpPr>
          <p:nvPr/>
        </p:nvSpPr>
        <p:spPr bwMode="auto">
          <a:xfrm>
            <a:off x="461963" y="158750"/>
            <a:ext cx="117300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4000" b="1" dirty="0">
                <a:solidFill>
                  <a:srgbClr val="0070C0"/>
                </a:solidFill>
                <a:latin typeface="Calibri" pitchFamily="34" charset="0"/>
              </a:rPr>
              <a:t>Региональный проект «Современная школа»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8532" y="3337679"/>
            <a:ext cx="362374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0000"/>
                </a:solidFill>
                <a:latin typeface="+mn-lt"/>
              </a:rPr>
              <a:t>2024 год:17 школ Пермского края </a:t>
            </a: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2296" name="Рисунок 5"/>
          <p:cNvPicPr>
            <a:picLocks noChangeAspect="1"/>
          </p:cNvPicPr>
          <p:nvPr/>
        </p:nvPicPr>
        <p:blipFill>
          <a:blip r:embed="rId3" cstate="print"/>
          <a:srcRect r="6866"/>
          <a:stretch>
            <a:fillRect/>
          </a:stretch>
        </p:blipFill>
        <p:spPr bwMode="auto">
          <a:xfrm>
            <a:off x="534988" y="4013200"/>
            <a:ext cx="21161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7"/>
          <p:cNvSpPr txBox="1">
            <a:spLocks noChangeArrowheads="1"/>
          </p:cNvSpPr>
          <p:nvPr/>
        </p:nvSpPr>
        <p:spPr bwMode="auto">
          <a:xfrm>
            <a:off x="3062288" y="5372100"/>
            <a:ext cx="1562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Calibri" pitchFamily="34" charset="0"/>
              </a:rPr>
              <a:t>Оборудование для картонажно-переплетной  мастерской</a:t>
            </a:r>
          </a:p>
        </p:txBody>
      </p:sp>
      <p:sp>
        <p:nvSpPr>
          <p:cNvPr id="12298" name="TextBox 3"/>
          <p:cNvSpPr txBox="1">
            <a:spLocks noChangeArrowheads="1"/>
          </p:cNvSpPr>
          <p:nvPr/>
        </p:nvSpPr>
        <p:spPr bwMode="auto">
          <a:xfrm>
            <a:off x="5314950" y="5281613"/>
            <a:ext cx="1673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>
                <a:latin typeface="Calibri" pitchFamily="34" charset="0"/>
              </a:rPr>
              <a:t>Сенсорная комната</a:t>
            </a:r>
          </a:p>
        </p:txBody>
      </p:sp>
      <p:sp>
        <p:nvSpPr>
          <p:cNvPr id="12299" name="TextBox 4"/>
          <p:cNvSpPr txBox="1">
            <a:spLocks noChangeArrowheads="1"/>
          </p:cNvSpPr>
          <p:nvPr/>
        </p:nvSpPr>
        <p:spPr bwMode="auto">
          <a:xfrm>
            <a:off x="7786688" y="5195888"/>
            <a:ext cx="136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Calibri" pitchFamily="34" charset="0"/>
              </a:rPr>
              <a:t>Оборудование для зала ЛФК</a:t>
            </a:r>
          </a:p>
        </p:txBody>
      </p:sp>
      <p:pic>
        <p:nvPicPr>
          <p:cNvPr id="12300" name="Picture 2" descr="https://static.tildacdn.com/tild3566-3361-4266-b862-626238633465/DSC_8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4013200"/>
            <a:ext cx="19462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7450" y="4013200"/>
            <a:ext cx="23352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Рисунок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9675" y="3986213"/>
            <a:ext cx="19589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Рисунок 2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88538" y="3965575"/>
            <a:ext cx="19939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Box 25"/>
          <p:cNvSpPr txBox="1">
            <a:spLocks noChangeArrowheads="1"/>
          </p:cNvSpPr>
          <p:nvPr/>
        </p:nvSpPr>
        <p:spPr bwMode="auto">
          <a:xfrm>
            <a:off x="9948863" y="5195888"/>
            <a:ext cx="19335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Calibri" pitchFamily="34" charset="0"/>
              </a:rPr>
              <a:t>Оборудование для кабинетов дефектолога, логопеда, психолога </a:t>
            </a:r>
          </a:p>
        </p:txBody>
      </p:sp>
      <p:sp>
        <p:nvSpPr>
          <p:cNvPr id="12305" name="TextBox 7"/>
          <p:cNvSpPr txBox="1">
            <a:spLocks noChangeArrowheads="1"/>
          </p:cNvSpPr>
          <p:nvPr/>
        </p:nvSpPr>
        <p:spPr bwMode="auto">
          <a:xfrm>
            <a:off x="461963" y="5349875"/>
            <a:ext cx="15621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400">
                <a:latin typeface="Calibri" pitchFamily="34" charset="0"/>
              </a:rPr>
              <a:t>Оборудование для швейной мастерской</a:t>
            </a:r>
          </a:p>
        </p:txBody>
      </p:sp>
      <p:sp>
        <p:nvSpPr>
          <p:cNvPr id="12306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472863" y="6550025"/>
            <a:ext cx="627062" cy="238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F1243B3-1A24-4F30-91C8-64928EB4BFD4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9" name="TextBox 18"/>
          <p:cNvSpPr txBox="1"/>
          <p:nvPr/>
        </p:nvSpPr>
        <p:spPr>
          <a:xfrm>
            <a:off x="553452" y="890337"/>
            <a:ext cx="1111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Направлен на обеспечение возможности детям получать качественное общее образование в условиях, отвечающих современным требованиям, независимо от места проживания ребенка, организацию комплексного психолого-педагогического сопровождения участников образовательных отношений, а также обеспечение возможности профессионального развития педагогических работников.  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9258" y="3270364"/>
            <a:ext cx="2335607" cy="9510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811241" y="3424624"/>
            <a:ext cx="257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Комната сенсорной интеграции</a:t>
            </a:r>
            <a:endParaRPr lang="ru-RU" sz="3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9060" y="2168340"/>
            <a:ext cx="2420755" cy="103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769815" y="2284439"/>
            <a:ext cx="2826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/>
              <a:t>Учебный кабинет «Технология» для слепых обучающихся (модуль «Массажное дело»)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742" y="4286146"/>
            <a:ext cx="2382073" cy="94389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756253" y="4253005"/>
            <a:ext cx="2769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/>
              <a:t>Зал для занятий адаптированной физической культуры для обучающихся сенсорными нарушениями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303780" y="1348018"/>
            <a:ext cx="6067650" cy="904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b="1" dirty="0"/>
              <a:t>2020 год: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/>
              <a:t>Общеобразовательная школа-интернат Пермского края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/>
              <a:t>Школа № 7для обучающихся с ОВЗ г. Березники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158500" y="1343188"/>
            <a:ext cx="5472987" cy="843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b="1" dirty="0"/>
              <a:t>2021 год: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/>
              <a:t>Школа для детей с ограниченными возможностями здоровья г. Лысьва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98000" y="2189570"/>
            <a:ext cx="1957510" cy="12292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50437" y="2168340"/>
            <a:ext cx="19179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Оборудование </a:t>
            </a:r>
            <a:r>
              <a:rPr lang="ru-RU" sz="1400" dirty="0"/>
              <a:t>для </a:t>
            </a:r>
            <a:r>
              <a:rPr lang="ru-RU" sz="1400" dirty="0" smtClean="0"/>
              <a:t>швейной и </a:t>
            </a:r>
            <a:r>
              <a:rPr lang="ru-RU" sz="1600" dirty="0" smtClean="0"/>
              <a:t>картонажно-переплетной</a:t>
            </a:r>
            <a:r>
              <a:rPr lang="ru-RU" sz="1400" dirty="0" smtClean="0"/>
              <a:t>  </a:t>
            </a:r>
            <a:r>
              <a:rPr lang="ru-RU" sz="1400" dirty="0"/>
              <a:t>мастерских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1A19EF61-5EEC-42FC-851F-2E1A0D9AEF17}"/>
              </a:ext>
            </a:extLst>
          </p:cNvPr>
          <p:cNvSpPr txBox="1">
            <a:spLocks/>
          </p:cNvSpPr>
          <p:nvPr/>
        </p:nvSpPr>
        <p:spPr bwMode="auto">
          <a:xfrm>
            <a:off x="259136" y="155173"/>
            <a:ext cx="10249640" cy="99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Реализация мероприятий по поддержке образования обучающихся с ОВЗ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altLang="ru-RU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рамках реализации регионального проекта «Современная школа»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4B11655-C9E7-4091-A163-5CA3F94345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80294" y="4973920"/>
            <a:ext cx="1673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Сенсорная комната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671476" y="4954513"/>
            <a:ext cx="2381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Оборудование для зала ЛФК</a:t>
            </a:r>
            <a:endParaRPr lang="ru-RU" sz="1400" dirty="0"/>
          </a:p>
        </p:txBody>
      </p:sp>
      <p:pic>
        <p:nvPicPr>
          <p:cNvPr id="1026" name="Picture 2" descr="https://static.tildacdn.com/tild3566-3361-4266-b862-626238633465/DSC_87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391" y="2168340"/>
            <a:ext cx="1840794" cy="12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8500" y="3662414"/>
            <a:ext cx="2229892" cy="11550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71476" y="3662414"/>
            <a:ext cx="2264745" cy="11548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05629" y="5384911"/>
            <a:ext cx="2248649" cy="10901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82248" y="5252476"/>
            <a:ext cx="2046434" cy="119334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862475" y="5452920"/>
            <a:ext cx="1932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Оборудование для кабинетов дефектолога, логопеда, психолога 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75970" y="5723124"/>
            <a:ext cx="455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 млн. руб. </a:t>
            </a:r>
            <a:r>
              <a:rPr lang="ru-RU" b="1" dirty="0" smtClean="0"/>
              <a:t>на каждую школу</a:t>
            </a:r>
            <a:endParaRPr lang="ru-RU" b="1" dirty="0"/>
          </a:p>
        </p:txBody>
      </p:sp>
      <p:pic>
        <p:nvPicPr>
          <p:cNvPr id="27" name="Picture 2" descr="C:\Users\я\Desktop\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76354" y="74777"/>
            <a:ext cx="1537310" cy="1352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2018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Новое!!!!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3050" indent="-185738">
              <a:buNone/>
            </a:pPr>
            <a:r>
              <a:rPr lang="ru-RU" dirty="0" smtClean="0">
                <a:solidFill>
                  <a:srgbClr val="0070C0"/>
                </a:solidFill>
              </a:rPr>
              <a:t>  Реализация </a:t>
            </a:r>
            <a:r>
              <a:rPr lang="ru-RU" dirty="0" smtClean="0">
                <a:solidFill>
                  <a:srgbClr val="0070C0"/>
                </a:solidFill>
              </a:rPr>
              <a:t>плана мероприятий («дорожная карта»)по развитию инклюзивного общего и дополнительного образования, среднего профессионального образования и профессионального обучения, детского отдыха, созданию специальных условий для обучающихся с инвалидностью, с ограниченными возможностями здоровья на долгосрочный период (на 2022 - 2030 годы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</a:p>
          <a:p>
            <a:pPr marL="273050" indent="-185738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Реализация </a:t>
            </a:r>
            <a:r>
              <a:rPr lang="ru-RU" dirty="0" smtClean="0">
                <a:solidFill>
                  <a:srgbClr val="0070C0"/>
                </a:solidFill>
              </a:rPr>
              <a:t>межведомственного плана мероприятий по реализации Концепции комплексного сопровождения лиц с расстройствами </a:t>
            </a:r>
            <a:r>
              <a:rPr lang="ru-RU" dirty="0" err="1" smtClean="0">
                <a:solidFill>
                  <a:srgbClr val="0070C0"/>
                </a:solidFill>
              </a:rPr>
              <a:t>аутистического</a:t>
            </a:r>
            <a:r>
              <a:rPr lang="ru-RU" dirty="0" smtClean="0">
                <a:solidFill>
                  <a:srgbClr val="0070C0"/>
                </a:solidFill>
              </a:rPr>
              <a:t> спектра и другими ментальными нарушениями</a:t>
            </a:r>
            <a:r>
              <a:rPr lang="ru-RU" dirty="0" smtClean="0"/>
              <a:t> в Пермском крае до 2024 г. (открытие Центров по сопровождению лиц с РАС в системе здравоохранения, социального развития, образования</a:t>
            </a:r>
            <a:r>
              <a:rPr lang="ru-RU" dirty="0" smtClean="0"/>
              <a:t>)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1058</Words>
  <Application>Microsoft Office PowerPoint</Application>
  <PresentationFormat>Произвольный</PresentationFormat>
  <Paragraphs>176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Статистика по количеству детей с ОВЗ в ПК </vt:lpstr>
      <vt:lpstr>Статистика Минздрава России</vt:lpstr>
      <vt:lpstr>Основные проблемы при организации коррекционной работы и  психолого-педагогического сопровождения</vt:lpstr>
      <vt:lpstr>Слайд 5</vt:lpstr>
      <vt:lpstr>Создание специальных образовательных условий  с использованием средств регионального и федерального бюджетов  </vt:lpstr>
      <vt:lpstr>Слайд 7</vt:lpstr>
      <vt:lpstr>Слайд 8</vt:lpstr>
      <vt:lpstr>Новое!!!!</vt:lpstr>
      <vt:lpstr>Региональная ресурсная площадка  по поддержке образования обучающихся с РАС </vt:lpstr>
      <vt:lpstr>Повышение квалификации педагогов и специалистов сопровождения (Новое!!!)</vt:lpstr>
      <vt:lpstr> Контактная информация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Каткова Ирина Геннадьевна</dc:creator>
  <cp:lastModifiedBy>user</cp:lastModifiedBy>
  <cp:revision>32</cp:revision>
  <cp:lastPrinted>2021-11-26T05:12:50Z</cp:lastPrinted>
  <dcterms:created xsi:type="dcterms:W3CDTF">2021-11-18T11:16:54Z</dcterms:created>
  <dcterms:modified xsi:type="dcterms:W3CDTF">2022-03-23T17:10:02Z</dcterms:modified>
</cp:coreProperties>
</file>