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317" r:id="rId4"/>
    <p:sldId id="296" r:id="rId5"/>
    <p:sldId id="310" r:id="rId6"/>
    <p:sldId id="311" r:id="rId7"/>
    <p:sldId id="304" r:id="rId8"/>
    <p:sldId id="306" r:id="rId9"/>
    <p:sldId id="303" r:id="rId10"/>
    <p:sldId id="298" r:id="rId11"/>
    <p:sldId id="305" r:id="rId12"/>
    <p:sldId id="307" r:id="rId13"/>
    <p:sldId id="308" r:id="rId14"/>
    <p:sldId id="309" r:id="rId15"/>
    <p:sldId id="283" r:id="rId16"/>
    <p:sldId id="277" r:id="rId17"/>
    <p:sldId id="312" r:id="rId18"/>
    <p:sldId id="282" r:id="rId19"/>
    <p:sldId id="295" r:id="rId20"/>
    <p:sldId id="259" r:id="rId21"/>
    <p:sldId id="257" r:id="rId22"/>
    <p:sldId id="290" r:id="rId23"/>
    <p:sldId id="264" r:id="rId24"/>
    <p:sldId id="291" r:id="rId25"/>
    <p:sldId id="288" r:id="rId26"/>
    <p:sldId id="262" r:id="rId27"/>
    <p:sldId id="280" r:id="rId28"/>
    <p:sldId id="263" r:id="rId29"/>
    <p:sldId id="285" r:id="rId30"/>
    <p:sldId id="289" r:id="rId31"/>
    <p:sldId id="265" r:id="rId32"/>
    <p:sldId id="271" r:id="rId33"/>
    <p:sldId id="279" r:id="rId34"/>
    <p:sldId id="292" r:id="rId35"/>
    <p:sldId id="293" r:id="rId36"/>
    <p:sldId id="269" r:id="rId37"/>
    <p:sldId id="272" r:id="rId38"/>
    <p:sldId id="273" r:id="rId39"/>
    <p:sldId id="313" r:id="rId40"/>
    <p:sldId id="274" r:id="rId41"/>
    <p:sldId id="287" r:id="rId42"/>
    <p:sldId id="316" r:id="rId43"/>
    <p:sldId id="314" r:id="rId44"/>
    <p:sldId id="31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106" d="100"/>
          <a:sy n="106" d="100"/>
        </p:scale>
        <p:origin x="-1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vz-l@yandex.ru" TargetMode="External"/><Relationship Id="rId5" Type="http://schemas.openxmlformats.org/officeDocument/2006/relationships/hyperlink" Target="http://soshotlysva.ru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loud.mail.ru/public/Wq8G/rNPNBppcH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vz-l@yandex.ru" TargetMode="External"/><Relationship Id="rId5" Type="http://schemas.openxmlformats.org/officeDocument/2006/relationships/hyperlink" Target="http://soshotlysva.ru/" TargetMode="Externa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482" y="-166955"/>
            <a:ext cx="2753551" cy="7185076"/>
          </a:xfrm>
          <a:prstGeom prst="rect">
            <a:avLst/>
          </a:prstGeom>
          <a:solidFill>
            <a:srgbClr val="C29A74">
              <a:alpha val="49804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3929058" y="3286124"/>
            <a:ext cx="5214942" cy="3571876"/>
            <a:chOff x="247584" y="24565"/>
            <a:chExt cx="13906510" cy="7143752"/>
          </a:xfrm>
        </p:grpSpPr>
        <p:sp>
          <p:nvSpPr>
            <p:cNvPr id="4" name="AutoShape 4"/>
            <p:cNvSpPr/>
            <p:nvPr/>
          </p:nvSpPr>
          <p:spPr>
            <a:xfrm>
              <a:off x="344213" y="3739341"/>
              <a:ext cx="13809881" cy="3428976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47584" y="24565"/>
              <a:ext cx="13201673" cy="35907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12"/>
                </a:lnSpc>
              </a:pPr>
              <a:r>
                <a:rPr lang="en-US" sz="2000" b="1" spc="70" dirty="0">
                  <a:solidFill>
                    <a:srgbClr val="C29A74"/>
                  </a:solidFill>
                  <a:latin typeface="Oswald"/>
                </a:rPr>
                <a:t>МУНИЦИПАЛЬНОЕ БЮДЖЕТНОЕ </a:t>
              </a:r>
              <a:r>
                <a:rPr lang="ru-RU" sz="2000" b="1" spc="70" dirty="0" smtClean="0">
                  <a:solidFill>
                    <a:srgbClr val="C29A74"/>
                  </a:solidFill>
                  <a:latin typeface="Oswald"/>
                </a:rPr>
                <a:t>ОБЩЕ</a:t>
              </a:r>
              <a:r>
                <a:rPr lang="en-US" sz="2000" b="1" spc="70" dirty="0" smtClean="0">
                  <a:solidFill>
                    <a:srgbClr val="C29A74"/>
                  </a:solidFill>
                  <a:latin typeface="Oswald"/>
                </a:rPr>
                <a:t>ОБРАЗОВАТЕЛЬНОЕ </a:t>
              </a:r>
              <a:r>
                <a:rPr lang="en-US" sz="2000" b="1" spc="70" dirty="0">
                  <a:solidFill>
                    <a:srgbClr val="C29A74"/>
                  </a:solidFill>
                  <a:latin typeface="Oswald"/>
                </a:rPr>
                <a:t>УЧРЕЖДЕНИЕ "ШКОЛА ДЛЯ ДЕТЕЙ </a:t>
              </a:r>
            </a:p>
            <a:p>
              <a:pPr algn="ctr">
                <a:lnSpc>
                  <a:spcPts val="2812"/>
                </a:lnSpc>
              </a:pPr>
              <a:r>
                <a:rPr lang="en-US" sz="2000" b="1" spc="70" dirty="0">
                  <a:solidFill>
                    <a:srgbClr val="C29A74"/>
                  </a:solidFill>
                  <a:latin typeface="Oswald"/>
                </a:rPr>
                <a:t>С ОГРАНИЧЕННЫМИ ВОЗМОЖНОСТЯМИ ЗДОРОВЬЯ"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0091" y="3453589"/>
              <a:ext cx="12192084" cy="26930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60"/>
                </a:lnSpc>
              </a:pPr>
              <a:endParaRPr lang="ru-RU" sz="2000" spc="55" dirty="0" smtClean="0">
                <a:solidFill>
                  <a:srgbClr val="FBFDF4"/>
                </a:solidFill>
                <a:latin typeface="Lato Italics"/>
              </a:endParaRPr>
            </a:p>
            <a:p>
              <a:pPr algn="ctr">
                <a:lnSpc>
                  <a:spcPts val="2060"/>
                </a:lnSpc>
              </a:pPr>
              <a:r>
                <a:rPr lang="ru-RU" sz="2000" spc="55" dirty="0" smtClean="0">
                  <a:solidFill>
                    <a:srgbClr val="FBFDF4"/>
                  </a:solidFill>
                  <a:latin typeface="Lato Italics"/>
                </a:rPr>
                <a:t> </a:t>
              </a:r>
              <a:r>
                <a:rPr lang="ru-RU" sz="2000" b="1" spc="55" dirty="0" err="1" smtClean="0">
                  <a:solidFill>
                    <a:srgbClr val="FBFDF4"/>
                  </a:solidFill>
                  <a:latin typeface="Lato Italics"/>
                </a:rPr>
                <a:t>Волегова</a:t>
              </a:r>
              <a:r>
                <a:rPr lang="ru-RU" sz="2000" b="1" spc="55" dirty="0" smtClean="0">
                  <a:solidFill>
                    <a:srgbClr val="FBFDF4"/>
                  </a:solidFill>
                  <a:latin typeface="Lato Italics"/>
                </a:rPr>
                <a:t> </a:t>
              </a:r>
            </a:p>
            <a:p>
              <a:pPr algn="ctr">
                <a:lnSpc>
                  <a:spcPts val="2060"/>
                </a:lnSpc>
              </a:pPr>
              <a:r>
                <a:rPr lang="ru-RU" sz="2000" b="1" spc="55" dirty="0" smtClean="0">
                  <a:solidFill>
                    <a:srgbClr val="FBFDF4"/>
                  </a:solidFill>
                  <a:latin typeface="Lato Italics"/>
                </a:rPr>
                <a:t>Марина Викторовна</a:t>
              </a:r>
            </a:p>
            <a:p>
              <a:pPr algn="ctr">
                <a:lnSpc>
                  <a:spcPts val="2060"/>
                </a:lnSpc>
              </a:pPr>
              <a:r>
                <a:rPr lang="ru-RU" sz="2000" b="1" spc="55" dirty="0" smtClean="0">
                  <a:solidFill>
                    <a:srgbClr val="FBFDF4"/>
                  </a:solidFill>
                  <a:latin typeface="Lato Italics"/>
                </a:rPr>
                <a:t>Директор МБОУ «Школа для детей с ОВЗ»</a:t>
              </a:r>
              <a:endParaRPr lang="en-US" sz="2000" b="1" spc="55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500042"/>
            <a:ext cx="3535534" cy="292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29322" y="285728"/>
            <a:ext cx="961808" cy="1765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6248" y="214290"/>
            <a:ext cx="1000132" cy="18349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282" y="3500438"/>
            <a:ext cx="3097963" cy="748529"/>
            <a:chOff x="0" y="0"/>
            <a:chExt cx="8261234" cy="1497057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8261234" cy="1497057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88765" y="99408"/>
              <a:ext cx="525764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5"/>
                </a:lnSpc>
              </a:pPr>
              <a:r>
                <a:rPr lang="en-US" sz="1400" spc="56" dirty="0">
                  <a:solidFill>
                    <a:srgbClr val="FBFDF4"/>
                  </a:solidFill>
                  <a:latin typeface="Lato Italics"/>
                </a:rPr>
                <a:t>САЙТ  </a:t>
              </a:r>
              <a:r>
                <a:rPr lang="en-US" sz="1400" spc="56" dirty="0">
                  <a:solidFill>
                    <a:srgbClr val="FBFDF4"/>
                  </a:solidFill>
                  <a:latin typeface="Lato Italics"/>
                  <a:hlinkClick r:id="rId5"/>
                </a:rPr>
                <a:t>http://soshotlysva.ru</a:t>
              </a:r>
              <a:r>
                <a:rPr lang="en-US" sz="1400" spc="56" dirty="0" smtClean="0">
                  <a:solidFill>
                    <a:srgbClr val="FBFDF4"/>
                  </a:solidFill>
                  <a:latin typeface="Lato Italics"/>
                  <a:hlinkClick r:id="rId5"/>
                </a:rPr>
                <a:t>/</a:t>
              </a: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 </a:t>
              </a:r>
              <a:endParaRPr lang="en-US" sz="1400" spc="56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29058" y="2428868"/>
            <a:ext cx="4879753" cy="716322"/>
            <a:chOff x="0" y="0"/>
            <a:chExt cx="13012673" cy="1432643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3012673" cy="1432643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571504" y="428628"/>
              <a:ext cx="12001582" cy="38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93"/>
                </a:lnSpc>
              </a:pPr>
              <a:r>
                <a:rPr lang="ru-RU" sz="2000" spc="55" dirty="0" smtClean="0">
                  <a:solidFill>
                    <a:srgbClr val="FBFDF4"/>
                  </a:solidFill>
                  <a:latin typeface="Lato Italics"/>
                </a:rPr>
                <a:t>Пермский край, город Лысьва </a:t>
              </a:r>
              <a:endParaRPr lang="en-US" sz="2000" spc="55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grpSp>
        <p:nvGrpSpPr>
          <p:cNvPr id="17" name="Group 11"/>
          <p:cNvGrpSpPr/>
          <p:nvPr/>
        </p:nvGrpSpPr>
        <p:grpSpPr>
          <a:xfrm>
            <a:off x="214282" y="4357694"/>
            <a:ext cx="3143271" cy="1071570"/>
            <a:chOff x="0" y="0"/>
            <a:chExt cx="8382056" cy="1715915"/>
          </a:xfrm>
        </p:grpSpPr>
        <p:sp>
          <p:nvSpPr>
            <p:cNvPr id="18" name="AutoShape 12"/>
            <p:cNvSpPr/>
            <p:nvPr/>
          </p:nvSpPr>
          <p:spPr>
            <a:xfrm>
              <a:off x="0" y="0"/>
              <a:ext cx="8261234" cy="1497057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9" name="TextBox 13"/>
            <p:cNvSpPr txBox="1"/>
            <p:nvPr/>
          </p:nvSpPr>
          <p:spPr>
            <a:xfrm>
              <a:off x="0" y="99408"/>
              <a:ext cx="8382056" cy="16165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Электронный адрес</a:t>
              </a:r>
            </a:p>
            <a:p>
              <a:pPr>
                <a:lnSpc>
                  <a:spcPts val="2105"/>
                </a:lnSpc>
              </a:pPr>
              <a:r>
                <a:rPr lang="en-US" sz="1400" dirty="0" smtClean="0">
                  <a:hlinkClick r:id="rId6"/>
                </a:rPr>
                <a:t>ovz-l@yandex.ru</a:t>
              </a:r>
              <a:r>
                <a:rPr lang="ru-RU" sz="1400" dirty="0" smtClean="0"/>
                <a:t> </a:t>
              </a:r>
              <a:endParaRPr lang="ru-RU" sz="1400" spc="56" dirty="0" smtClean="0">
                <a:solidFill>
                  <a:srgbClr val="FBFDF4"/>
                </a:solidFill>
                <a:latin typeface="Lato Italics"/>
              </a:endParaRPr>
            </a:p>
            <a:p>
              <a:pPr>
                <a:lnSpc>
                  <a:spcPts val="2105"/>
                </a:lnSpc>
              </a:pPr>
              <a:endParaRPr lang="ru-RU" sz="1400" spc="56" dirty="0" smtClean="0">
                <a:solidFill>
                  <a:srgbClr val="FBFDF4"/>
                </a:solidFill>
                <a:latin typeface="Lato Italics"/>
              </a:endParaRPr>
            </a:p>
            <a:p>
              <a:pPr>
                <a:lnSpc>
                  <a:spcPts val="2105"/>
                </a:lnSpc>
              </a:pPr>
              <a:endParaRPr lang="en-US" sz="1400" spc="56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pic>
        <p:nvPicPr>
          <p:cNvPr id="20" name="Рисунок 19" descr="Копия logo"/>
          <p:cNvPicPr/>
          <p:nvPr/>
        </p:nvPicPr>
        <p:blipFill>
          <a:blip r:embed="rId7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7148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"/>
          <p:cNvGrpSpPr/>
          <p:nvPr/>
        </p:nvGrpSpPr>
        <p:grpSpPr>
          <a:xfrm>
            <a:off x="214282" y="5449399"/>
            <a:ext cx="3143271" cy="1408601"/>
            <a:chOff x="0" y="0"/>
            <a:chExt cx="8382056" cy="2255606"/>
          </a:xfrm>
        </p:grpSpPr>
        <p:sp>
          <p:nvSpPr>
            <p:cNvPr id="22" name="AutoShape 12"/>
            <p:cNvSpPr/>
            <p:nvPr/>
          </p:nvSpPr>
          <p:spPr>
            <a:xfrm>
              <a:off x="0" y="0"/>
              <a:ext cx="8261234" cy="1497057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23" name="TextBox 13"/>
            <p:cNvSpPr txBox="1"/>
            <p:nvPr/>
          </p:nvSpPr>
          <p:spPr>
            <a:xfrm>
              <a:off x="0" y="99408"/>
              <a:ext cx="8382056" cy="21561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Контактные телефоны</a:t>
              </a:r>
            </a:p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8(34249)5-47-33</a:t>
              </a:r>
            </a:p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8(34249)5-47-43</a:t>
              </a:r>
            </a:p>
            <a:p>
              <a:pPr>
                <a:lnSpc>
                  <a:spcPts val="2105"/>
                </a:lnSpc>
              </a:pPr>
              <a:endParaRPr lang="ru-RU" sz="1400" spc="56" dirty="0" smtClean="0">
                <a:solidFill>
                  <a:srgbClr val="FBFDF4"/>
                </a:solidFill>
                <a:latin typeface="Lato Italics"/>
              </a:endParaRPr>
            </a:p>
            <a:p>
              <a:pPr>
                <a:lnSpc>
                  <a:spcPts val="2105"/>
                </a:lnSpc>
              </a:pPr>
              <a:endParaRPr lang="en-US" sz="1400" spc="56" dirty="0">
                <a:solidFill>
                  <a:srgbClr val="FBFDF4"/>
                </a:solidFill>
                <a:latin typeface="Lato Itali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Сенсорная комната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21" name="Picture 3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сенсорный\1. Сенсорная комна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428736"/>
            <a:ext cx="448185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сенсорный\5. Сенсорная комна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231" y="2000240"/>
            <a:ext cx="415676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Мои документы\Доброшкола\Лысьва\Фото\DSC00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7" y="4500570"/>
            <a:ext cx="312726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Зал адаптивной физкультуры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4098" name="Picture 2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АФК\1. Зал АФК 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528641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АФК\2. Зал АФ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857628"/>
            <a:ext cx="5500726" cy="275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Картонажная мастерская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1026" name="Picture 2" descr="D:\4354~1\4284~1\9CDC~1.202\FB48~1\0C22~1\-104~1\1. Картонажная мастерс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500066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4354~1\4284~1\9CDC~1.202\FB48~1\0C22~1\-104~1\4. Картонажная мастерск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3335" y="3812749"/>
            <a:ext cx="542928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4354~1\4284~1\9CDC~1.202\FB48~1\0C22~1\-104~1\2. Картонажная мастерск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93413"/>
            <a:ext cx="2928958" cy="201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Швейная мастерская №1 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3074" name="Picture 2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Мастерская швейная № 1\5. Швейная мастерс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16421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Мастерская швейная № 1\4. Швейная мастерск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261074" cy="284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D:\Мои документы\Доброшкола\Лысьва\Фото\DSC0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86256"/>
            <a:ext cx="3214710" cy="225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Швейная мастерская №2 </a:t>
            </a:r>
            <a:endParaRPr lang="ru-RU" dirty="0"/>
          </a:p>
        </p:txBody>
      </p:sp>
      <p:pic>
        <p:nvPicPr>
          <p:cNvPr id="4098" name="Picture 2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Мастерская швейная № 2\1. Швейная мастерс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386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Мастерская швейная № 2\4. Швейная мастерск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643182"/>
            <a:ext cx="4520670" cy="295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57488" y="550070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У нас всё получится! 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10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1643050"/>
            <a:ext cx="4265110" cy="392909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85728"/>
            <a:ext cx="8229600" cy="1357322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Всероссийский конкурс «</a:t>
            </a:r>
            <a:r>
              <a:rPr kumimoji="0" lang="ru-RU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Доброшкола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- 2021»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6633"/>
                </a:solidFill>
              </a:rPr>
              <a:t>Швейные мастерские </a:t>
            </a:r>
            <a:br>
              <a:rPr lang="ru-RU" dirty="0" smtClean="0">
                <a:solidFill>
                  <a:srgbClr val="996633"/>
                </a:solidFill>
              </a:rPr>
            </a:br>
            <a:r>
              <a:rPr lang="ru-RU" dirty="0" smtClean="0">
                <a:solidFill>
                  <a:srgbClr val="996633"/>
                </a:solidFill>
              </a:rPr>
              <a:t>до реализации проекта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0188" cy="63976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Швейная мастерская  №1</a:t>
            </a:r>
            <a:endParaRPr lang="ru-RU" sz="20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643438" y="1643050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Швейная мастерская №2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a typeface="Lato Italics" charset="0"/>
                <a:cs typeface="Lato Italics" charset="0"/>
              </a:rPr>
              <a:t>До реализации проекта швейные мастерские представляли собой неэстетичные кабинеты, недостаточно функциональные, слабо оснащённые современным оборудованием по швейному делу. </a:t>
            </a:r>
            <a:endParaRPr lang="ru-RU" sz="2000" dirty="0">
              <a:ea typeface="Lato Italics" charset="0"/>
              <a:cs typeface="Lato Italics" charset="0"/>
            </a:endParaRPr>
          </a:p>
        </p:txBody>
      </p:sp>
      <p:pic>
        <p:nvPicPr>
          <p:cNvPr id="9" name="Picture 5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2000240"/>
            <a:ext cx="4214842" cy="316113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2000240"/>
            <a:ext cx="4200556" cy="314327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Цель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создание инновационного образовательного пространства,  оснащенного современным оборудованием, реализующего новые программы, предоставляющего возможности для овладения востребованной на рынке труда специальностью «Швея» и профессионального самоопределения обучающихся с лёгкой умственной отсталостью (интеллектуальными нарушениями) с последующим трудоустройством.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43050"/>
            <a:ext cx="4857784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996633"/>
                </a:solidFill>
              </a:rPr>
              <a:t>Улучшение  материально-технической базы, совершенствование дизайна швейных мастерских</a:t>
            </a:r>
            <a:endParaRPr lang="ru-RU" sz="2000" dirty="0">
              <a:solidFill>
                <a:srgbClr val="996633"/>
              </a:solidFill>
            </a:endParaRPr>
          </a:p>
        </p:txBody>
      </p:sp>
      <p:pic>
        <p:nvPicPr>
          <p:cNvPr id="10" name="Содержимое 9" descr="DSC0004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357430"/>
            <a:ext cx="2937060" cy="1857375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10" descr="DSC0012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428992" y="5032376"/>
            <a:ext cx="2511852" cy="1682772"/>
          </a:xfrm>
          <a:ln w="19050">
            <a:solidFill>
              <a:srgbClr val="FF9933"/>
            </a:solidFill>
          </a:ln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1714480" y="4357694"/>
            <a:ext cx="561182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Внедрение межсетевого взаимодействия, социального партнерства на базе мастерских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Решаемые задачи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DSC001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29256" y="2357430"/>
            <a:ext cx="2786081" cy="1857388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4714876" y="1643050"/>
            <a:ext cx="4429124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996633"/>
                </a:solidFill>
              </a:rPr>
              <a:t>Обновление содержания образования, подходов, технологий профильного обучения</a:t>
            </a:r>
            <a:endParaRPr lang="ru-RU" sz="2000" dirty="0">
              <a:solidFill>
                <a:srgbClr val="996633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643834" y="357166"/>
            <a:ext cx="978962" cy="92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6633"/>
                </a:solidFill>
              </a:rPr>
              <a:t>«</a:t>
            </a:r>
            <a:r>
              <a:rPr lang="ru-RU" dirty="0" err="1" smtClean="0">
                <a:solidFill>
                  <a:srgbClr val="996633"/>
                </a:solidFill>
              </a:rPr>
              <a:t>ЭтноМАСТЕРская</a:t>
            </a:r>
            <a:r>
              <a:rPr lang="ru-RU" dirty="0" smtClean="0">
                <a:solidFill>
                  <a:srgbClr val="996633"/>
                </a:solidFill>
              </a:rPr>
              <a:t>»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6633"/>
                </a:solidFill>
              </a:rPr>
              <a:t>Студия «Дело вкуса»</a:t>
            </a:r>
            <a:endParaRPr lang="ru-RU" dirty="0">
              <a:solidFill>
                <a:srgbClr val="996633"/>
              </a:solidFill>
            </a:endParaRPr>
          </a:p>
        </p:txBody>
      </p:sp>
      <p:pic>
        <p:nvPicPr>
          <p:cNvPr id="17" name="Содержимое 16" descr="DSC00092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2" y="2285992"/>
            <a:ext cx="4439360" cy="3214710"/>
          </a:xfrm>
          <a:ln w="19050">
            <a:solidFill>
              <a:srgbClr val="FF9933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429684" cy="928694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Инновационная площадка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«Швейная мастерская «ШАНС»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Oswald" charset="-52"/>
              <a:ea typeface="Lato Italics" charset="0"/>
              <a:cs typeface="Lato Italics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643174" y="1214422"/>
            <a:ext cx="785818" cy="428628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5008" y="1214422"/>
            <a:ext cx="785818" cy="428628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Мои документы\Доброшкола\швейные мастерские\SAM_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285992"/>
            <a:ext cx="4286280" cy="321471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92869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Общая информация о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МБОУ «Школа для детей с ОВЗ»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84296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6633"/>
                </a:solidFill>
              </a:rPr>
              <a:t>Дата образования: </a:t>
            </a:r>
            <a:r>
              <a:rPr lang="ru-RU" dirty="0" smtClean="0"/>
              <a:t>1998 г.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714488"/>
            <a:ext cx="850112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Обучаются дети с ограниченными возможностями здоровья. </a:t>
            </a:r>
          </a:p>
          <a:p>
            <a:r>
              <a:rPr lang="ru-RU" b="1" dirty="0" smtClean="0">
                <a:solidFill>
                  <a:srgbClr val="996633"/>
                </a:solidFill>
              </a:rPr>
              <a:t>Всего</a:t>
            </a:r>
            <a:r>
              <a:rPr lang="ru-RU" dirty="0" smtClean="0">
                <a:solidFill>
                  <a:srgbClr val="996633"/>
                </a:solidFill>
              </a:rPr>
              <a:t> – 364. </a:t>
            </a:r>
            <a:r>
              <a:rPr lang="ru-RU" dirty="0" smtClean="0"/>
              <a:t>Из них: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детей с умственной отсталостью – 233 (64%),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детей с задержкой психического развития – 131 (36%).  </a:t>
            </a:r>
          </a:p>
          <a:p>
            <a:r>
              <a:rPr lang="ru-RU" b="1" dirty="0" smtClean="0">
                <a:solidFill>
                  <a:srgbClr val="996633"/>
                </a:solidFill>
              </a:rPr>
              <a:t>Детей-инвалидов</a:t>
            </a:r>
            <a:r>
              <a:rPr lang="ru-RU" dirty="0" smtClean="0">
                <a:solidFill>
                  <a:srgbClr val="996633"/>
                </a:solidFill>
              </a:rPr>
              <a:t> </a:t>
            </a:r>
            <a:r>
              <a:rPr lang="ru-RU" dirty="0" smtClean="0"/>
              <a:t>– 113 (31%).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318570"/>
            <a:ext cx="8501122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96633"/>
                </a:solidFill>
              </a:rPr>
              <a:t>Реализуются различные АООП: </a:t>
            </a:r>
          </a:p>
          <a:p>
            <a:pPr lvl="0"/>
            <a:r>
              <a:rPr lang="ru-RU" sz="1600" dirty="0" smtClean="0"/>
              <a:t>АООП образования обучающихся с лёгкой умственной отсталостью (вариант 1) – 165 (45%);</a:t>
            </a:r>
          </a:p>
          <a:p>
            <a:pPr lvl="0"/>
            <a:r>
              <a:rPr lang="ru-RU" sz="1600" dirty="0" smtClean="0"/>
              <a:t>АООП образования обучающихся с  умеренной, тяжёлой и глубокой  умственной отсталостью (интеллектуальными нарушениями) (вариант 2) – 51 (17%);</a:t>
            </a:r>
          </a:p>
          <a:p>
            <a:pPr lvl="0"/>
            <a:r>
              <a:rPr lang="ru-RU" sz="1600" dirty="0" smtClean="0"/>
              <a:t>АООП НОО, ООО обучающихся с  задержкой психического развития (ЗПР) (вариант 7.2) –  114 (31%);</a:t>
            </a:r>
          </a:p>
          <a:p>
            <a:pPr lvl="0"/>
            <a:r>
              <a:rPr lang="ru-RU" sz="1600" dirty="0" smtClean="0"/>
              <a:t>АООП НОО для слабослышащих обучающихся (варианты 2.2, 2.3) – 4 (1%);</a:t>
            </a:r>
          </a:p>
          <a:p>
            <a:pPr lvl="0"/>
            <a:r>
              <a:rPr lang="ru-RU" sz="1600" dirty="0" smtClean="0"/>
              <a:t>АООП ООО для слепых обучающихся (вариант 3.4) – 1;</a:t>
            </a:r>
          </a:p>
          <a:p>
            <a:pPr lvl="0"/>
            <a:r>
              <a:rPr lang="ru-RU" sz="1600" dirty="0" smtClean="0"/>
              <a:t>АООП НОО, ООО для слабовидящих обучающихся (варианты 4.2, 4.3) – 9 (2%);</a:t>
            </a:r>
          </a:p>
          <a:p>
            <a:pPr lvl="0"/>
            <a:r>
              <a:rPr lang="ru-RU" sz="1600" dirty="0" smtClean="0"/>
              <a:t>АООП НОО для обучающихся с тяжёлыми нарушениями речи (варианты 5.2) – 3 (1%);</a:t>
            </a:r>
          </a:p>
          <a:p>
            <a:pPr lvl="0"/>
            <a:r>
              <a:rPr lang="ru-RU" sz="1600" dirty="0" smtClean="0"/>
              <a:t>АООП НОО, ООО для обучающихся с нарушениями опорно-двигательного аппарата (варианты 6.2, 6.3, 6.4) –  9 (2%);</a:t>
            </a:r>
          </a:p>
          <a:p>
            <a:pPr lvl="0"/>
            <a:r>
              <a:rPr lang="ru-RU" sz="1600" dirty="0" smtClean="0"/>
              <a:t>АООП НОО для обучающихся с расстройством </a:t>
            </a:r>
            <a:r>
              <a:rPr lang="ru-RU" sz="1600" dirty="0" err="1" smtClean="0"/>
              <a:t>аутистического</a:t>
            </a:r>
            <a:r>
              <a:rPr lang="ru-RU" sz="1600" dirty="0" smtClean="0"/>
              <a:t> спектра (варианты 8.2, 8.3, 8.4) – 8 (2%).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6633"/>
                </a:solidFill>
              </a:rPr>
              <a:t>Швейные мастерские </a:t>
            </a:r>
            <a:br>
              <a:rPr lang="ru-RU" dirty="0" smtClean="0">
                <a:solidFill>
                  <a:srgbClr val="996633"/>
                </a:solidFill>
              </a:rPr>
            </a:br>
            <a:r>
              <a:rPr lang="ru-RU" dirty="0" smtClean="0">
                <a:solidFill>
                  <a:srgbClr val="996633"/>
                </a:solidFill>
              </a:rPr>
              <a:t>после переделки 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4040188" cy="63976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b="0" dirty="0" err="1" smtClean="0">
                <a:solidFill>
                  <a:schemeClr val="accent6">
                    <a:lumMod val="50000"/>
                  </a:schemeClr>
                </a:solidFill>
              </a:rPr>
              <a:t>ЭтноМАСТЕРская</a:t>
            </a:r>
            <a:r>
              <a:rPr lang="ru-RU" sz="2000" b="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0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DSC0005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42844" y="2000240"/>
            <a:ext cx="4254484" cy="2836565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DSC0009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2000240"/>
            <a:ext cx="4179482" cy="2786082"/>
          </a:xfrm>
          <a:ln w="19050">
            <a:solidFill>
              <a:srgbClr val="FF9933"/>
            </a:solidFill>
          </a:ln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4572000" y="1214422"/>
            <a:ext cx="4040188" cy="63976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Студия «Дело вкуса»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57158" y="5072074"/>
            <a:ext cx="8229600" cy="1614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Lato Italics" charset="0"/>
                <a:cs typeface="Lato Italics" charset="0"/>
              </a:rPr>
              <a:t>Швейная мастерская – это современное комфортное практико-ориентированное пространство с высокотехнологичным оборудованием, предназначенное для эффективного развития, профессионально-трудового обучения, максимальной самореализации детей с умственной отсталостью (интеллектуальными нарушениями), погружения обучающихся в будущую профессию с последующим успешным трудоустройством.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572396" y="285729"/>
            <a:ext cx="1188696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pic>
        <p:nvPicPr>
          <p:cNvPr id="6" name="Рисунок 5" descr="IMG-75436b9125e782ca19ef7233386919ce-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64910" y="1428736"/>
            <a:ext cx="3321866" cy="2214578"/>
          </a:xfrm>
          <a:prstGeom prst="rect">
            <a:avLst/>
          </a:prstGeom>
          <a:ln w="28575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-da12d4eb9e30b48a90a80c6d6e1d5bda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1428736"/>
            <a:ext cx="3321866" cy="2214578"/>
          </a:xfrm>
          <a:prstGeom prst="rect">
            <a:avLst/>
          </a:prstGeom>
          <a:ln w="28575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428992" y="92867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Дизайн-проект</a:t>
            </a:r>
            <a:endParaRPr lang="ru-RU" sz="28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64331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Воплощение</a:t>
            </a:r>
            <a:endParaRPr lang="ru-RU" sz="28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pic>
        <p:nvPicPr>
          <p:cNvPr id="8" name="Рисунок 7" descr="SAM_000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42910" y="4143380"/>
            <a:ext cx="3786215" cy="2479065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SAM_00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2066" y="4143380"/>
            <a:ext cx="3286148" cy="2464611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kretar\общая\2021-2022\конкурс\фотки\222\изображение_viber_2021-10-09_13-49-46-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71612"/>
            <a:ext cx="8572560" cy="4286280"/>
          </a:xfrm>
          <a:prstGeom prst="rect">
            <a:avLst/>
          </a:prstGeom>
          <a:noFill/>
          <a:ln w="19050">
            <a:solidFill>
              <a:srgbClr val="FF9933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57166"/>
            <a:ext cx="8229600" cy="785834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Швейная мастерская «ЭтноМАСТЕРская»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Oswald" charset="-52"/>
              <a:ea typeface="Lato Italics" charset="0"/>
              <a:cs typeface="Lato Italic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«Дело вкуса»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00010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Дизайн-проект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364331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Воплощение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pic>
        <p:nvPicPr>
          <p:cNvPr id="5" name="Рисунок 4" descr="DSC000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4143380"/>
            <a:ext cx="3714776" cy="2476518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DSC000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4143380"/>
            <a:ext cx="3714744" cy="2476496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357298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2534" y="1357298"/>
            <a:ext cx="30265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29600" cy="785834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Швейная мастерская «Дело вкуса»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Oswald" charset="-52"/>
              <a:ea typeface="Lato Italics" charset="0"/>
              <a:cs typeface="Lato Italics" charset="0"/>
            </a:endParaRPr>
          </a:p>
        </p:txBody>
      </p:sp>
      <p:pic>
        <p:nvPicPr>
          <p:cNvPr id="2050" name="Picture 2" descr="D:\Мои документы\Доброшкола\Лысьва\Фото\DSC00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428736"/>
            <a:ext cx="7143800" cy="476212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4286280" cy="639762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rgbClr val="996633"/>
                </a:solidFill>
              </a:rPr>
              <a:t>Рабочее место  обучающегося</a:t>
            </a:r>
            <a:endParaRPr lang="ru-RU" b="0" dirty="0">
              <a:solidFill>
                <a:srgbClr val="996633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786314" y="1357298"/>
            <a:ext cx="4041775" cy="639762"/>
          </a:xfrm>
        </p:spPr>
        <p:txBody>
          <a:bodyPr/>
          <a:lstStyle/>
          <a:p>
            <a:r>
              <a:rPr lang="ru-RU" b="0" dirty="0" smtClean="0">
                <a:solidFill>
                  <a:srgbClr val="996633"/>
                </a:solidFill>
              </a:rPr>
              <a:t>Место для учебной работы </a:t>
            </a:r>
            <a:endParaRPr lang="ru-RU" b="0" dirty="0">
              <a:solidFill>
                <a:srgbClr val="9966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4286256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Picture 2" descr="\\Sekretar\общая\2021-2022\конкурс\DSC0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071678"/>
            <a:ext cx="2428892" cy="3464646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86050" y="3786190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2500306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3429000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34561"/>
            <a:ext cx="4357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1. Машина швейная, бытовая.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2. Стол с ящиками для хранения.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3. Стул с регулировкой по высоте на колёсах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pic>
        <p:nvPicPr>
          <p:cNvPr id="28" name="Содержимое 27" descr="SAM_000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43503" y="2143116"/>
            <a:ext cx="3325356" cy="3500462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4786314" y="5715016"/>
            <a:ext cx="435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4. Стол двухместный.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5. Стул ученический на ножках.</a:t>
            </a:r>
          </a:p>
          <a:p>
            <a:pPr marL="457200" indent="-457200" algn="ctr"/>
            <a:endParaRPr lang="ru-RU" sz="2000" dirty="0" smtClean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3857628"/>
            <a:ext cx="2816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3214686"/>
            <a:ext cx="2816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107154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Швейное оборудование </a:t>
            </a:r>
            <a:endParaRPr lang="ru-RU" sz="24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pic>
        <p:nvPicPr>
          <p:cNvPr id="13" name="Рисунок 12" descr="DSC0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469338" cy="3076482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DSC000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8177" y="1785926"/>
            <a:ext cx="3960104" cy="3071834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5072074"/>
            <a:ext cx="500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Машина швейная бытовая  электромеханическая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JANOME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» (5 шт.) 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34" y="507207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Оверлок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JANOME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» (2 шт.) </a:t>
            </a: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071546"/>
            <a:ext cx="85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Оборудование для декоративно-прикладного творчества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8" name="Рисунок 7" descr="DSC000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628" y="1571612"/>
            <a:ext cx="3143272" cy="2095693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DSC00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5" y="4281855"/>
            <a:ext cx="3000396" cy="1938637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DSC0003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4238627"/>
            <a:ext cx="3000396" cy="2000435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500562" y="364331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Бытовой ткацкий станок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шириной 60 см (1 шт.)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273225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Графический планшет для перевода рисунков для вышивки (1 шт.)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pic>
        <p:nvPicPr>
          <p:cNvPr id="13" name="Рисунок 12" descr="DSC0004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7224" y="1643050"/>
            <a:ext cx="3012194" cy="2000264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14282" y="371475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Машина-автомат вышивальная «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BROTNER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» (1 шт.)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6273225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Настольные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пяльца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для ручной вышивки (4 шт.)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0715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Оборудование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4" name="Рисунок 3" descr="DSC0006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785926"/>
            <a:ext cx="3787474" cy="3571900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DSC0008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29189" y="1785927"/>
            <a:ext cx="3645217" cy="3551750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28794" y="3143248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571876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786058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928934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3571876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5572140"/>
            <a:ext cx="485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4.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Электро-паровая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 парогенераторная система «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Lelit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» (парогенератор, гладильная доска).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5. Утюги с сенсорным управлением «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Haier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 3100 w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»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(5 шт.). 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429264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Ножницы: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1. Портновские (5 шт.),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2. Закройные (5 шт.),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3. «зигзаг» (5 шт.)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28604"/>
            <a:ext cx="8229600" cy="785834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28586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Оборудование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485776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2. Ширма-перегородка для отделения зоны примерки.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3. Раздвижной манекен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с регулировкой размера одежды.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8" name="Рисунок 7" descr="DSC0004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000240"/>
            <a:ext cx="3714776" cy="2676591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-214346" y="485776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1. Большой стол для раскроя с полками.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10" name="Рисунок 9" descr="DSC000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25015" y="1857364"/>
            <a:ext cx="4776141" cy="2571768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857488" y="3357562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1857364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5338" y="2000240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02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996633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996633"/>
                </a:solidFill>
              </a:rPr>
              <a:t>Федеральный проект </a:t>
            </a:r>
            <a:r>
              <a:rPr lang="ru-RU" sz="4400" b="1" dirty="0">
                <a:solidFill>
                  <a:srgbClr val="996633"/>
                </a:solidFill>
              </a:rPr>
              <a:t>«Современная школа» национального проекта «Образование</a:t>
            </a:r>
            <a:r>
              <a:rPr lang="ru-RU" sz="4400" b="1" dirty="0" smtClean="0">
                <a:solidFill>
                  <a:srgbClr val="996633"/>
                </a:solidFill>
              </a:rPr>
              <a:t>» </a:t>
            </a:r>
            <a:endParaRPr lang="ru-RU" sz="4400" b="1" dirty="0">
              <a:solidFill>
                <a:srgbClr val="996633"/>
              </a:solidFill>
            </a:endParaRPr>
          </a:p>
        </p:txBody>
      </p:sp>
      <p:pic>
        <p:nvPicPr>
          <p:cNvPr id="1026" name="Picture 2" descr="https://downloader.disk.yandex.ru/preview/62ab19ba7c34aa7f6839faaca8dd3be503de9d9e54605fdde5b2af4f1740c1e1/619cc3b7/dDxs9eYkrG4LWocTjP683J-t0Oog_dO5NyfBDJMa3uza5RrZMDtBRiioD2YuRRBnoTCN9KH4bTBWa7dSF_SlxA%3D%3D?uid=0&amp;filename=%D0%9E%D0%B1%D1%80%D0%B0%D0%B7%D0%BE%D0%B2%D0%B0%D0%BD%D0%B8%D0%B5_%D0%BB%D0%BE%D0%B3%D0%BE_%D0%B3%D0%BE%D1%80%D0%B8%D0%B7_%D0%B8%D0%BD%D0%B2%D0%B5%D1%80%D1%81%D0%B8%D1%8F.jpg&amp;disposition=inline&amp;hash=&amp;limit=0&amp;content_type=image%2Fjpeg&amp;owner_uid=0&amp;tknv=v2&amp;size=1385x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768"/>
            <a:ext cx="8424936" cy="24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11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Студия «Дело вкуса»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000108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Рабочее место обучающегося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pic>
        <p:nvPicPr>
          <p:cNvPr id="14" name="Рисунок 13" descr="DSC0008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500174"/>
            <a:ext cx="3100894" cy="3587308"/>
          </a:xfrm>
          <a:prstGeom prst="rect">
            <a:avLst/>
          </a:prstGeom>
          <a:ln>
            <a:solidFill>
              <a:srgbClr val="FF9933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000232" y="2214554"/>
            <a:ext cx="353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3143248"/>
            <a:ext cx="353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3857628"/>
            <a:ext cx="353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6784"/>
            <a:ext cx="435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1. Машина швейная, бытовая.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2. Стол одноместный.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3. Стул ученический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9190" y="107154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Место для учебной работы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pic>
        <p:nvPicPr>
          <p:cNvPr id="21" name="Рисунок 20" descr="DSC0009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43372" y="1643050"/>
            <a:ext cx="4740120" cy="3357586"/>
          </a:xfrm>
          <a:prstGeom prst="rect">
            <a:avLst/>
          </a:prstGeom>
          <a:ln>
            <a:solidFill>
              <a:srgbClr val="FF9933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429124" y="5357826"/>
            <a:ext cx="4357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4. Стол ученический двухместный.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5. Стул ученический.</a:t>
            </a:r>
          </a:p>
          <a:p>
            <a:pPr marL="457200" indent="-457200"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Lato Italics" charset="0"/>
                <a:cs typeface="Lato Italics" charset="0"/>
              </a:rPr>
              <a:t>6. Панель интерактивная.</a:t>
            </a:r>
          </a:p>
          <a:p>
            <a:pPr marL="457200" indent="-457200" algn="ctr">
              <a:buAutoNum type="arabicPeriod"/>
            </a:pPr>
            <a:endParaRPr lang="ru-RU" sz="2000" dirty="0">
              <a:solidFill>
                <a:schemeClr val="accent6">
                  <a:lumMod val="50000"/>
                </a:schemeClr>
              </a:solidFill>
              <a:ea typeface="Lato Italics" charset="0"/>
              <a:cs typeface="Lato Italics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2928934"/>
            <a:ext cx="353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3714752"/>
            <a:ext cx="353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1714488"/>
            <a:ext cx="353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36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«Дело вкуса»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0715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Оборудование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4" name="Рисунок 3" descr="DSC0008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4414" y="1714488"/>
            <a:ext cx="6429420" cy="36822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143116"/>
            <a:ext cx="3530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00438"/>
            <a:ext cx="3530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57214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96633"/>
                </a:solidFill>
              </a:rPr>
              <a:t>1. 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Машина швейная, бытовая, электромеханическая «</a:t>
            </a:r>
            <a:r>
              <a:rPr lang="en-US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JANOME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» (5 шт.) </a:t>
            </a:r>
            <a:endParaRPr lang="ru-RU" sz="2000" dirty="0" smtClean="0">
              <a:solidFill>
                <a:srgbClr val="996633"/>
              </a:solidFill>
            </a:endParaRPr>
          </a:p>
          <a:p>
            <a:r>
              <a:rPr lang="ru-RU" sz="2000" dirty="0" smtClean="0">
                <a:solidFill>
                  <a:srgbClr val="996633"/>
                </a:solidFill>
              </a:rPr>
              <a:t>2. </a:t>
            </a:r>
            <a:r>
              <a:rPr lang="ru-RU" sz="2000" dirty="0" err="1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Оверлок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 «</a:t>
            </a:r>
            <a:r>
              <a:rPr lang="en-US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JANOME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»  (2 шт.)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«Дело вкуса»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100010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Оборудование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4" name="Рисунок 3" descr="DSC0009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36265" y="1428736"/>
            <a:ext cx="8742876" cy="3071834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3071810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000372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928802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14554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071678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572008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1. Машина-автомат вышивальная «</a:t>
            </a:r>
            <a:r>
              <a:rPr lang="en-US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BROTNER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»  (1 шт.). </a:t>
            </a:r>
          </a:p>
          <a:p>
            <a:pPr marL="342900" indent="-342900"/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2. Пяльцы для вышивания (4 шт.). </a:t>
            </a:r>
          </a:p>
          <a:p>
            <a:pPr marL="342900" indent="-342900"/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3. </a:t>
            </a:r>
            <a:r>
              <a:rPr lang="ru-RU" sz="2000" dirty="0" err="1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Электро-паровая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 парогенераторная система «</a:t>
            </a:r>
            <a:r>
              <a:rPr lang="en-US" sz="2000" dirty="0" err="1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Lelit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» (парогенератор, гладильная доска). </a:t>
            </a:r>
          </a:p>
          <a:p>
            <a:pPr marL="342900" indent="-342900"/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4. Утюги с сенсорным управлением «</a:t>
            </a:r>
            <a:r>
              <a:rPr lang="en-US" sz="2000" dirty="0" err="1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Haier</a:t>
            </a:r>
            <a:r>
              <a:rPr lang="en-US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 3100 w</a:t>
            </a:r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» (5 шт.).</a:t>
            </a:r>
          </a:p>
          <a:p>
            <a:pPr marL="342900" indent="-342900"/>
            <a:r>
              <a:rPr lang="ru-RU" sz="2000" dirty="0" smtClean="0">
                <a:solidFill>
                  <a:srgbClr val="996633"/>
                </a:solidFill>
                <a:ea typeface="Lato Italics" charset="0"/>
                <a:cs typeface="Lato Italics" charset="0"/>
              </a:rPr>
              <a:t>5. Раздвижной манекен с регулировкой размера (1 шт.). </a:t>
            </a:r>
          </a:p>
          <a:p>
            <a:pPr marL="342900" indent="-342900"/>
            <a:r>
              <a:rPr lang="ru-RU" sz="2000" dirty="0" smtClean="0">
                <a:solidFill>
                  <a:srgbClr val="996633"/>
                </a:solidFill>
              </a:rPr>
              <a:t>6. Ножницы: портновские (5 шт.), раскройные (5 шт.), зигзаг (5 шт.).</a:t>
            </a:r>
            <a:endParaRPr lang="ru-RU" sz="2000" dirty="0">
              <a:solidFill>
                <a:srgbClr val="99663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714752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07154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Интерактивное оборудование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8" name="Рисунок 7" descr="DSC000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3211" y="1714488"/>
            <a:ext cx="4393061" cy="2928958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DSC000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4875" y="1714488"/>
            <a:ext cx="4286281" cy="2928958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14612" y="1714488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857496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14351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6633"/>
                </a:solidFill>
              </a:rPr>
              <a:t>1. Панель интерактивная для помещения.</a:t>
            </a:r>
          </a:p>
          <a:p>
            <a:r>
              <a:rPr lang="ru-RU" sz="2800" dirty="0" smtClean="0">
                <a:solidFill>
                  <a:srgbClr val="996633"/>
                </a:solidFill>
              </a:rPr>
              <a:t>2. Ноутбук «</a:t>
            </a:r>
            <a:r>
              <a:rPr lang="en-US" sz="2800" dirty="0" smtClean="0">
                <a:solidFill>
                  <a:srgbClr val="996633"/>
                </a:solidFill>
              </a:rPr>
              <a:t>ASUS Laptop</a:t>
            </a:r>
            <a:r>
              <a:rPr lang="ru-RU" sz="2800" dirty="0" smtClean="0">
                <a:solidFill>
                  <a:srgbClr val="996633"/>
                </a:solidFill>
              </a:rPr>
              <a:t>», копировальная техника.  </a:t>
            </a:r>
            <a:endParaRPr lang="ru-RU" sz="2800" dirty="0">
              <a:solidFill>
                <a:srgbClr val="9966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571744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71736" y="1214422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Интерактивное оборудование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14351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6633"/>
                </a:solidFill>
              </a:rPr>
              <a:t>1. Панель интерактивная для помещения.</a:t>
            </a:r>
          </a:p>
          <a:p>
            <a:r>
              <a:rPr lang="ru-RU" sz="2800" dirty="0" smtClean="0">
                <a:solidFill>
                  <a:srgbClr val="996633"/>
                </a:solidFill>
              </a:rPr>
              <a:t>2. Ноутбук «</a:t>
            </a:r>
            <a:r>
              <a:rPr lang="en-US" sz="2800" dirty="0" smtClean="0">
                <a:solidFill>
                  <a:srgbClr val="996633"/>
                </a:solidFill>
              </a:rPr>
              <a:t>ASUS Laptop</a:t>
            </a:r>
            <a:r>
              <a:rPr lang="ru-RU" sz="2800" dirty="0" smtClean="0">
                <a:solidFill>
                  <a:srgbClr val="996633"/>
                </a:solidFill>
              </a:rPr>
              <a:t>», МФУ </a:t>
            </a:r>
            <a:r>
              <a:rPr lang="en-US" sz="2800" dirty="0" smtClean="0">
                <a:solidFill>
                  <a:srgbClr val="996633"/>
                </a:solidFill>
              </a:rPr>
              <a:t>Kyocera</a:t>
            </a:r>
            <a:r>
              <a:rPr lang="ru-RU" sz="2800" dirty="0" smtClean="0">
                <a:solidFill>
                  <a:srgbClr val="996633"/>
                </a:solidFill>
              </a:rPr>
              <a:t>.  </a:t>
            </a:r>
            <a:endParaRPr lang="ru-RU" sz="2800" dirty="0">
              <a:solidFill>
                <a:srgbClr val="996633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7158" y="285728"/>
            <a:ext cx="8229600" cy="785834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Швейная мастерская «Дело вкуса»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Oswald" charset="-52"/>
              <a:ea typeface="Lato Italics" charset="0"/>
              <a:cs typeface="Lato Italics" charset="0"/>
            </a:endParaRPr>
          </a:p>
        </p:txBody>
      </p:sp>
      <p:pic>
        <p:nvPicPr>
          <p:cNvPr id="3075" name="Picture 3" descr="D:\Мои документы\Доброшкола\Лысьва\Фото\DSC000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3714776" cy="3165175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  <p:pic>
        <p:nvPicPr>
          <p:cNvPr id="3077" name="Picture 5" descr="D:\Мои документы\Доброшкола\Лысьва\Фото\DSC00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214554"/>
            <a:ext cx="4038600" cy="2669744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5072066" y="2928934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57290" y="2357430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2285992"/>
            <a:ext cx="353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00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285992"/>
            <a:ext cx="4214842" cy="3161132"/>
          </a:xfrm>
          <a:ln>
            <a:solidFill>
              <a:srgbClr val="FF9933"/>
            </a:solidFill>
          </a:ln>
        </p:spPr>
      </p:pic>
      <p:pic>
        <p:nvPicPr>
          <p:cNvPr id="7" name="Содержимое 6" descr="SAM_00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72066" y="2143116"/>
            <a:ext cx="3394472" cy="4525963"/>
          </a:xfrm>
          <a:ln>
            <a:solidFill>
              <a:srgbClr val="FF9933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229600" cy="785834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Oswald" charset="-52"/>
                <a:ea typeface="Lato Italics" charset="0"/>
                <a:cs typeface="Lato Italics" charset="0"/>
              </a:rPr>
              <a:t>Швейная мастерская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35729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Комплекты пособий учебных наглядных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(8 комплектов)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Швейная мастерская «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ЭтноМАСТЕРская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107154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Занятия в мастерской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7" name="Рисунок 6" descr="DSC00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1928802"/>
            <a:ext cx="4377363" cy="30718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Рисунок 7" descr="DSC000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616" y="1928802"/>
            <a:ext cx="4277160" cy="300039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57224" y="550070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Стильно. Интересно. Полезно.  </a:t>
            </a:r>
            <a:endParaRPr lang="ru-RU" sz="28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Мастерская «Дело вкуса»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107154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Lato Italics" charset="0"/>
                <a:ea typeface="Lato Italics" charset="0"/>
                <a:cs typeface="Lato Italics" charset="0"/>
              </a:rPr>
              <a:t>Занятия в мастерской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Lato Italics" charset="0"/>
              <a:ea typeface="Lato Italics" charset="0"/>
              <a:cs typeface="Lato Italics" charset="0"/>
            </a:endParaRPr>
          </a:p>
        </p:txBody>
      </p:sp>
      <p:pic>
        <p:nvPicPr>
          <p:cNvPr id="5" name="Рисунок 4" descr="DSC001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14876" y="1714488"/>
            <a:ext cx="4251478" cy="3214710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7224" y="550070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6633"/>
                </a:solidFill>
              </a:rPr>
              <a:t>Комфортно. Безопасно. Увлекательно. </a:t>
            </a:r>
            <a:endParaRPr lang="ru-RU" sz="2800" dirty="0">
              <a:solidFill>
                <a:srgbClr val="996633"/>
              </a:solidFill>
            </a:endParaRPr>
          </a:p>
        </p:txBody>
      </p:sp>
      <p:pic>
        <p:nvPicPr>
          <p:cNvPr id="9" name="Рисунок 8" descr="DSC001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1714488"/>
            <a:ext cx="4280881" cy="3214710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Реализуемые программы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на базе швейных мастерских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2868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a typeface="Lato Italics" charset="0"/>
                <a:cs typeface="Lato Italics" charset="0"/>
              </a:rPr>
              <a:t>Учебная программа «Швейное дело», с обновлением разделов «Ткацкое производство», «Новые материалы», «Влажно-тепловая обработка», «Вышивание», с добавлением разделов «Изделия из трикотажа», «Аксессуары из ткани».  </a:t>
            </a:r>
            <a:endParaRPr lang="ru-RU" sz="2000" dirty="0">
              <a:ea typeface="Lato Italics" charset="0"/>
              <a:cs typeface="Lato Italic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00372"/>
            <a:ext cx="82868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a typeface="Lato Italics" charset="0"/>
                <a:cs typeface="Lato Italics" charset="0"/>
              </a:rPr>
              <a:t>Программы внеурочных курсов «</a:t>
            </a:r>
            <a:r>
              <a:rPr lang="ru-RU" sz="2000" dirty="0" err="1" smtClean="0">
                <a:ea typeface="Lato Italics" charset="0"/>
                <a:cs typeface="Lato Italics" charset="0"/>
              </a:rPr>
              <a:t>КлубОК</a:t>
            </a:r>
            <a:r>
              <a:rPr lang="ru-RU" sz="2000" dirty="0" smtClean="0">
                <a:ea typeface="Lato Italics" charset="0"/>
                <a:cs typeface="Lato Italics" charset="0"/>
              </a:rPr>
              <a:t> идей», «Хозяйка дома».  </a:t>
            </a:r>
            <a:endParaRPr lang="ru-RU" sz="2000" dirty="0">
              <a:ea typeface="Lato Italics" charset="0"/>
              <a:cs typeface="Lato Italic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00438"/>
            <a:ext cx="82153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a typeface="Lato Italics" charset="0"/>
                <a:cs typeface="Lato Italics" charset="0"/>
              </a:rPr>
              <a:t>Программа дополнительного образования «Дело вкуса».  </a:t>
            </a:r>
            <a:endParaRPr lang="ru-RU" sz="2000" dirty="0">
              <a:ea typeface="Lato Italics" charset="0"/>
              <a:cs typeface="Lato Italic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429264"/>
            <a:ext cx="828680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a typeface="Lato Italics" charset="0"/>
                <a:cs typeface="Lato Italics" charset="0"/>
              </a:rPr>
              <a:t>Программа межсетевого взаимодействия «</a:t>
            </a:r>
            <a:r>
              <a:rPr lang="ru-RU" sz="2000" dirty="0" err="1" smtClean="0">
                <a:ea typeface="Lato Italics" charset="0"/>
                <a:cs typeface="Lato Italics" charset="0"/>
              </a:rPr>
              <a:t>Школа+</a:t>
            </a:r>
            <a:r>
              <a:rPr lang="ru-RU" sz="2000" dirty="0" smtClean="0">
                <a:ea typeface="Lato Italics" charset="0"/>
                <a:cs typeface="Lato Italics" charset="0"/>
              </a:rPr>
              <a:t>» по трудовой подготовке и профессиональному самоопределению обучающихся с умственной отсталостью (интеллектуальными нарушениями) иных образовательных организаций Пермского края. </a:t>
            </a:r>
            <a:endParaRPr lang="ru-RU" sz="2000" dirty="0">
              <a:ea typeface="Lato Italics" charset="0"/>
              <a:cs typeface="Lato Italic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000504"/>
            <a:ext cx="821537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a typeface="Lato Italics" charset="0"/>
                <a:cs typeface="Lato Italics" charset="0"/>
              </a:rPr>
              <a:t>Программа  партнёрского взаимодействия с ООО «Ирис» по профессиональному самоопределению, трудоустройству обучающихся с умственной отсталостью (интеллектуальными нарушениями), инвалидностью. </a:t>
            </a:r>
            <a:endParaRPr lang="ru-RU" sz="2000" dirty="0">
              <a:ea typeface="Lato Italics" charset="0"/>
              <a:cs typeface="Lato Italic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2500306"/>
            <a:ext cx="82868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a typeface="Lato Italics" charset="0"/>
                <a:cs typeface="Lato Italics" charset="0"/>
              </a:rPr>
              <a:t>Программа профессионального самоопределения «Шанс».  </a:t>
            </a:r>
            <a:endParaRPr lang="ru-RU" sz="2000" dirty="0">
              <a:ea typeface="Lato Italics" charset="0"/>
              <a:cs typeface="Lato Italics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715272" y="142853"/>
            <a:ext cx="97896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</a:rPr>
              <a:t>ШАНС</a:t>
            </a:r>
            <a:endParaRPr lang="ru-RU" sz="6000" b="1" dirty="0">
              <a:solidFill>
                <a:srgbClr val="9966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</a:rPr>
              <a:t>Ш</a:t>
            </a:r>
            <a:r>
              <a:rPr lang="ru-RU" sz="6000" dirty="0" smtClean="0">
                <a:solidFill>
                  <a:srgbClr val="996633"/>
                </a:solidFill>
              </a:rPr>
              <a:t>кольная</a:t>
            </a:r>
          </a:p>
          <a:p>
            <a:r>
              <a:rPr lang="ru-RU" sz="6000" b="1" dirty="0" smtClean="0">
                <a:solidFill>
                  <a:srgbClr val="996633"/>
                </a:solidFill>
              </a:rPr>
              <a:t>А</a:t>
            </a:r>
            <a:r>
              <a:rPr lang="ru-RU" sz="6000" dirty="0" smtClean="0">
                <a:solidFill>
                  <a:srgbClr val="996633"/>
                </a:solidFill>
              </a:rPr>
              <a:t>даптивная</a:t>
            </a:r>
          </a:p>
          <a:p>
            <a:r>
              <a:rPr lang="ru-RU" sz="6000" b="1" dirty="0" smtClean="0">
                <a:solidFill>
                  <a:srgbClr val="996633"/>
                </a:solidFill>
              </a:rPr>
              <a:t>Н</a:t>
            </a:r>
            <a:r>
              <a:rPr lang="ru-RU" sz="6000" dirty="0" smtClean="0">
                <a:solidFill>
                  <a:srgbClr val="996633"/>
                </a:solidFill>
              </a:rPr>
              <a:t>овая</a:t>
            </a:r>
          </a:p>
          <a:p>
            <a:r>
              <a:rPr lang="ru-RU" sz="6000" b="1" dirty="0" smtClean="0">
                <a:solidFill>
                  <a:srgbClr val="996633"/>
                </a:solidFill>
              </a:rPr>
              <a:t>С</a:t>
            </a:r>
            <a:r>
              <a:rPr lang="ru-RU" sz="6000" dirty="0" smtClean="0">
                <a:solidFill>
                  <a:srgbClr val="996633"/>
                </a:solidFill>
              </a:rPr>
              <a:t>реда</a:t>
            </a:r>
            <a:endParaRPr lang="ru-RU" sz="6000" dirty="0">
              <a:solidFill>
                <a:srgbClr val="996633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57818" y="3286124"/>
            <a:ext cx="3286148" cy="2722358"/>
          </a:xfrm>
          <a:prstGeom prst="rect">
            <a:avLst/>
          </a:prstGeom>
        </p:spPr>
      </p:pic>
      <p:pic>
        <p:nvPicPr>
          <p:cNvPr id="5" name="Рисунок 4" descr="Копия logo"/>
          <p:cNvPicPr/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214422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6633"/>
                </a:solidFill>
              </a:rPr>
              <a:t>Программа развития школы</a:t>
            </a:r>
            <a:br>
              <a:rPr lang="ru-RU" sz="3600" b="1" dirty="0" smtClean="0">
                <a:solidFill>
                  <a:srgbClr val="996633"/>
                </a:solidFill>
              </a:rPr>
            </a:br>
            <a:r>
              <a:rPr lang="ru-RU" sz="3600" b="1" dirty="0" smtClean="0">
                <a:solidFill>
                  <a:srgbClr val="996633"/>
                </a:solidFill>
              </a:rPr>
              <a:t>2020-2024 гг. </a:t>
            </a:r>
            <a:br>
              <a:rPr lang="ru-RU" sz="3600" b="1" dirty="0" smtClean="0">
                <a:solidFill>
                  <a:srgbClr val="996633"/>
                </a:solidFill>
              </a:rPr>
            </a:br>
            <a:r>
              <a:rPr lang="ru-RU" sz="3600" b="1" dirty="0" smtClean="0">
                <a:solidFill>
                  <a:srgbClr val="996633"/>
                </a:solidFill>
              </a:rPr>
              <a:t>Школа равных возможностей</a:t>
            </a:r>
            <a:endParaRPr lang="ru-RU" sz="3600" b="1" dirty="0">
              <a:solidFill>
                <a:srgbClr val="9966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83087"/>
          </a:xfrm>
        </p:spPr>
        <p:txBody>
          <a:bodyPr/>
          <a:lstStyle/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 создание современных условий для обучения и воспитания обучающихся с ограниченными возможностями здоровья через обновление инфраструктуры школы, изменение содержания и повышение качества образовательного процесса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34"/>
          </a:xfr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Oswald" charset="-52"/>
                <a:ea typeface="Lato Italics" charset="0"/>
                <a:cs typeface="Lato Italics" charset="0"/>
              </a:rPr>
              <a:t>Результаты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Oswald" charset="-52"/>
              <a:ea typeface="Lato Italics" charset="0"/>
              <a:cs typeface="Lato Italic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2868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Создание комфортных, безопасных, функциональных, эстетичных мастерских, оснащенных  современным оборудованием для  качественной профессионально-трудовой подготовки, эффективного развития, самореализации, успешной социализации  обучающихся с умственной отсталостью (интеллектуальными нарушениями), инвалидностью.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643182"/>
            <a:ext cx="82868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Обновление содержания профессионально-трудовой подготовки по профилю «Швейное дело» через улучшение условий образования, внедрение инновационных программ, подходов, технологий.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643314"/>
            <a:ext cx="82868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Повышение качества профессионально-трудового обучения, развитие жизненной компетенции обучающихся с умственной отсталостью (интеллектуальными нарушениями) на основе погружения детей в  профессию.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643446"/>
            <a:ext cx="82868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Содействие профессиональному самоопределению, трудоустройству обучающихся  на основе партнёрского сотрудничества с ООО «Ирис», профессиональных проб.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657671"/>
            <a:ext cx="82868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Доступ обучающихся с умственной отсталостью (интеллектуальными нарушениями) иных образовательных организаций Пермского края к современным ресурсам швейных мастерских в рамках межсетевого взаимодействия «</a:t>
            </a:r>
            <a:r>
              <a:rPr lang="ru-RU" dirty="0" err="1" smtClean="0"/>
              <a:t>Школа+</a:t>
            </a:r>
            <a:r>
              <a:rPr lang="ru-RU" dirty="0" smtClean="0"/>
              <a:t>», краевой опорной школы.   </a:t>
            </a:r>
            <a:endParaRPr lang="ru-RU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43834" y="142853"/>
            <a:ext cx="97896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58" y="5085184"/>
            <a:ext cx="4041775" cy="112671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У нас всё получилось!</a:t>
            </a:r>
          </a:p>
          <a:p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0" dirty="0"/>
              <a:t>Ссылка на видео </a:t>
            </a:r>
            <a:r>
              <a:rPr lang="ru-RU" sz="2000" b="0" dirty="0">
                <a:hlinkClick r:id="rId2"/>
              </a:rPr>
              <a:t>https://</a:t>
            </a:r>
            <a:r>
              <a:rPr lang="ru-RU" sz="2000" b="0" dirty="0" smtClean="0">
                <a:hlinkClick r:id="rId2"/>
              </a:rPr>
              <a:t>cloud.mail.ru/public/Wq8G/rNPNBppcH</a:t>
            </a:r>
            <a:r>
              <a:rPr lang="ru-RU" sz="2000" b="0" dirty="0" smtClean="0"/>
              <a:t> 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10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71546"/>
            <a:ext cx="4265110" cy="392909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 участия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SC000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428736"/>
            <a:ext cx="3857652" cy="2571768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DSC0009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43504" y="4143380"/>
            <a:ext cx="3714744" cy="2476283"/>
          </a:xfrm>
          <a:prstGeom prst="rect">
            <a:avLst/>
          </a:prstGeom>
          <a:ln w="1905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482" y="-166955"/>
            <a:ext cx="2753551" cy="7185076"/>
          </a:xfrm>
          <a:prstGeom prst="rect">
            <a:avLst/>
          </a:prstGeom>
          <a:solidFill>
            <a:srgbClr val="C29A74">
              <a:alpha val="49804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3929058" y="3286124"/>
            <a:ext cx="5214942" cy="3571876"/>
            <a:chOff x="247584" y="24565"/>
            <a:chExt cx="13906510" cy="7143752"/>
          </a:xfrm>
        </p:grpSpPr>
        <p:sp>
          <p:nvSpPr>
            <p:cNvPr id="4" name="AutoShape 4"/>
            <p:cNvSpPr/>
            <p:nvPr/>
          </p:nvSpPr>
          <p:spPr>
            <a:xfrm>
              <a:off x="344213" y="3739341"/>
              <a:ext cx="13809881" cy="3428976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47584" y="24565"/>
              <a:ext cx="13201673" cy="35907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12"/>
                </a:lnSpc>
              </a:pPr>
              <a:r>
                <a:rPr lang="en-US" sz="2000" b="1" spc="70" dirty="0">
                  <a:solidFill>
                    <a:srgbClr val="C29A74"/>
                  </a:solidFill>
                  <a:latin typeface="Oswald"/>
                </a:rPr>
                <a:t>МУНИЦИПАЛЬНОЕ БЮДЖЕТНОЕ </a:t>
              </a:r>
              <a:r>
                <a:rPr lang="ru-RU" sz="2000" b="1" spc="70" dirty="0" smtClean="0">
                  <a:solidFill>
                    <a:srgbClr val="C29A74"/>
                  </a:solidFill>
                  <a:latin typeface="Oswald"/>
                </a:rPr>
                <a:t>ОБЩЕ</a:t>
              </a:r>
              <a:r>
                <a:rPr lang="en-US" sz="2000" b="1" spc="70" dirty="0" smtClean="0">
                  <a:solidFill>
                    <a:srgbClr val="C29A74"/>
                  </a:solidFill>
                  <a:latin typeface="Oswald"/>
                </a:rPr>
                <a:t>ОБРАЗОВАТЕЛЬНОЕ </a:t>
              </a:r>
              <a:r>
                <a:rPr lang="en-US" sz="2000" b="1" spc="70" dirty="0">
                  <a:solidFill>
                    <a:srgbClr val="C29A74"/>
                  </a:solidFill>
                  <a:latin typeface="Oswald"/>
                </a:rPr>
                <a:t>УЧРЕЖДЕНИЕ "ШКОЛА ДЛЯ ДЕТЕЙ </a:t>
              </a:r>
            </a:p>
            <a:p>
              <a:pPr algn="ctr">
                <a:lnSpc>
                  <a:spcPts val="2812"/>
                </a:lnSpc>
              </a:pPr>
              <a:r>
                <a:rPr lang="en-US" sz="2000" b="1" spc="70" dirty="0">
                  <a:solidFill>
                    <a:srgbClr val="C29A74"/>
                  </a:solidFill>
                  <a:latin typeface="Oswald"/>
                </a:rPr>
                <a:t>С ОГРАНИЧЕННЫМИ ВОЗМОЖНОСТЯМИ ЗДОРОВЬЯ"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0091" y="3453589"/>
              <a:ext cx="12192084" cy="26930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60"/>
                </a:lnSpc>
              </a:pPr>
              <a:endParaRPr lang="ru-RU" sz="2000" spc="55" dirty="0" smtClean="0">
                <a:solidFill>
                  <a:srgbClr val="FBFDF4"/>
                </a:solidFill>
                <a:latin typeface="Lato Italics"/>
              </a:endParaRPr>
            </a:p>
            <a:p>
              <a:pPr algn="ctr">
                <a:lnSpc>
                  <a:spcPts val="2060"/>
                </a:lnSpc>
              </a:pPr>
              <a:r>
                <a:rPr lang="ru-RU" sz="2000" spc="55" dirty="0" smtClean="0">
                  <a:solidFill>
                    <a:srgbClr val="FBFDF4"/>
                  </a:solidFill>
                  <a:latin typeface="Lato Italics"/>
                </a:rPr>
                <a:t> </a:t>
              </a:r>
              <a:r>
                <a:rPr lang="ru-RU" sz="2000" b="1" spc="55" dirty="0" err="1" smtClean="0">
                  <a:solidFill>
                    <a:srgbClr val="FBFDF4"/>
                  </a:solidFill>
                  <a:latin typeface="Lato Italics"/>
                </a:rPr>
                <a:t>Волегова</a:t>
              </a:r>
              <a:r>
                <a:rPr lang="ru-RU" sz="2000" b="1" spc="55" dirty="0" smtClean="0">
                  <a:solidFill>
                    <a:srgbClr val="FBFDF4"/>
                  </a:solidFill>
                  <a:latin typeface="Lato Italics"/>
                </a:rPr>
                <a:t> </a:t>
              </a:r>
            </a:p>
            <a:p>
              <a:pPr algn="ctr">
                <a:lnSpc>
                  <a:spcPts val="2060"/>
                </a:lnSpc>
              </a:pPr>
              <a:r>
                <a:rPr lang="ru-RU" sz="2000" b="1" spc="55" dirty="0" smtClean="0">
                  <a:solidFill>
                    <a:srgbClr val="FBFDF4"/>
                  </a:solidFill>
                  <a:latin typeface="Lato Italics"/>
                </a:rPr>
                <a:t>Марина Викторовна</a:t>
              </a:r>
            </a:p>
            <a:p>
              <a:pPr algn="ctr">
                <a:lnSpc>
                  <a:spcPts val="2060"/>
                </a:lnSpc>
              </a:pPr>
              <a:r>
                <a:rPr lang="ru-RU" sz="2000" b="1" spc="55" dirty="0" smtClean="0">
                  <a:solidFill>
                    <a:srgbClr val="FBFDF4"/>
                  </a:solidFill>
                  <a:latin typeface="Lato Italics"/>
                </a:rPr>
                <a:t>Директор МБОУ «Школа для детей с ОВЗ»</a:t>
              </a:r>
              <a:endParaRPr lang="en-US" sz="2000" b="1" spc="55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500042"/>
            <a:ext cx="3535534" cy="292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29322" y="285728"/>
            <a:ext cx="961808" cy="1765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6248" y="214290"/>
            <a:ext cx="1000132" cy="1834900"/>
          </a:xfrm>
          <a:prstGeom prst="rect">
            <a:avLst/>
          </a:prstGeom>
        </p:spPr>
      </p:pic>
      <p:grpSp>
        <p:nvGrpSpPr>
          <p:cNvPr id="10" name="Group 11"/>
          <p:cNvGrpSpPr/>
          <p:nvPr/>
        </p:nvGrpSpPr>
        <p:grpSpPr>
          <a:xfrm>
            <a:off x="214282" y="3500438"/>
            <a:ext cx="3097963" cy="748529"/>
            <a:chOff x="0" y="0"/>
            <a:chExt cx="8261234" cy="1497057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8261234" cy="1497057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88765" y="99408"/>
              <a:ext cx="525764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5"/>
                </a:lnSpc>
              </a:pPr>
              <a:r>
                <a:rPr lang="en-US" sz="1400" spc="56" dirty="0">
                  <a:solidFill>
                    <a:srgbClr val="FBFDF4"/>
                  </a:solidFill>
                  <a:latin typeface="Lato Italics"/>
                </a:rPr>
                <a:t>САЙТ  </a:t>
              </a:r>
              <a:r>
                <a:rPr lang="en-US" sz="1400" spc="56" dirty="0">
                  <a:solidFill>
                    <a:srgbClr val="FBFDF4"/>
                  </a:solidFill>
                  <a:latin typeface="Lato Italics"/>
                  <a:hlinkClick r:id="rId5"/>
                </a:rPr>
                <a:t>http://soshotlysva.ru</a:t>
              </a:r>
              <a:r>
                <a:rPr lang="en-US" sz="1400" spc="56" dirty="0" smtClean="0">
                  <a:solidFill>
                    <a:srgbClr val="FBFDF4"/>
                  </a:solidFill>
                  <a:latin typeface="Lato Italics"/>
                  <a:hlinkClick r:id="rId5"/>
                </a:rPr>
                <a:t>/</a:t>
              </a: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 </a:t>
              </a:r>
              <a:endParaRPr lang="en-US" sz="1400" spc="56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3929058" y="2428868"/>
            <a:ext cx="4879753" cy="716322"/>
            <a:chOff x="0" y="0"/>
            <a:chExt cx="13012673" cy="1432643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3012673" cy="1432643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571504" y="428628"/>
              <a:ext cx="12001582" cy="386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93"/>
                </a:lnSpc>
              </a:pPr>
              <a:r>
                <a:rPr lang="ru-RU" sz="2000" spc="55" dirty="0" smtClean="0">
                  <a:solidFill>
                    <a:srgbClr val="FBFDF4"/>
                  </a:solidFill>
                  <a:latin typeface="Lato Italics"/>
                </a:rPr>
                <a:t>Пермский край, город Лысьва </a:t>
              </a:r>
              <a:endParaRPr lang="en-US" sz="2000" spc="55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214282" y="4357694"/>
            <a:ext cx="3143271" cy="1071570"/>
            <a:chOff x="0" y="0"/>
            <a:chExt cx="8382056" cy="1715915"/>
          </a:xfrm>
        </p:grpSpPr>
        <p:sp>
          <p:nvSpPr>
            <p:cNvPr id="18" name="AutoShape 12"/>
            <p:cNvSpPr/>
            <p:nvPr/>
          </p:nvSpPr>
          <p:spPr>
            <a:xfrm>
              <a:off x="0" y="0"/>
              <a:ext cx="8261234" cy="1497057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9" name="TextBox 13"/>
            <p:cNvSpPr txBox="1"/>
            <p:nvPr/>
          </p:nvSpPr>
          <p:spPr>
            <a:xfrm>
              <a:off x="0" y="99408"/>
              <a:ext cx="8382056" cy="16165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Электронный адрес</a:t>
              </a:r>
            </a:p>
            <a:p>
              <a:pPr>
                <a:lnSpc>
                  <a:spcPts val="2105"/>
                </a:lnSpc>
              </a:pPr>
              <a:r>
                <a:rPr lang="en-US" sz="1400" dirty="0" smtClean="0">
                  <a:hlinkClick r:id="rId6"/>
                </a:rPr>
                <a:t>ovz-l@yandex.ru</a:t>
              </a:r>
              <a:r>
                <a:rPr lang="ru-RU" sz="1400" dirty="0" smtClean="0"/>
                <a:t> </a:t>
              </a:r>
              <a:endParaRPr lang="ru-RU" sz="1400" spc="56" dirty="0" smtClean="0">
                <a:solidFill>
                  <a:srgbClr val="FBFDF4"/>
                </a:solidFill>
                <a:latin typeface="Lato Italics"/>
              </a:endParaRPr>
            </a:p>
            <a:p>
              <a:pPr>
                <a:lnSpc>
                  <a:spcPts val="2105"/>
                </a:lnSpc>
              </a:pPr>
              <a:endParaRPr lang="ru-RU" sz="1400" spc="56" dirty="0" smtClean="0">
                <a:solidFill>
                  <a:srgbClr val="FBFDF4"/>
                </a:solidFill>
                <a:latin typeface="Lato Italics"/>
              </a:endParaRPr>
            </a:p>
            <a:p>
              <a:pPr>
                <a:lnSpc>
                  <a:spcPts val="2105"/>
                </a:lnSpc>
              </a:pPr>
              <a:endParaRPr lang="en-US" sz="1400" spc="56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pic>
        <p:nvPicPr>
          <p:cNvPr id="20" name="Рисунок 19" descr="Копия logo"/>
          <p:cNvPicPr/>
          <p:nvPr/>
        </p:nvPicPr>
        <p:blipFill>
          <a:blip r:embed="rId7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7148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1"/>
          <p:cNvGrpSpPr/>
          <p:nvPr/>
        </p:nvGrpSpPr>
        <p:grpSpPr>
          <a:xfrm>
            <a:off x="214282" y="5449399"/>
            <a:ext cx="3143271" cy="1408601"/>
            <a:chOff x="0" y="0"/>
            <a:chExt cx="8382056" cy="2255606"/>
          </a:xfrm>
        </p:grpSpPr>
        <p:sp>
          <p:nvSpPr>
            <p:cNvPr id="22" name="AutoShape 12"/>
            <p:cNvSpPr/>
            <p:nvPr/>
          </p:nvSpPr>
          <p:spPr>
            <a:xfrm>
              <a:off x="0" y="0"/>
              <a:ext cx="8261234" cy="1497057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23" name="TextBox 13"/>
            <p:cNvSpPr txBox="1"/>
            <p:nvPr/>
          </p:nvSpPr>
          <p:spPr>
            <a:xfrm>
              <a:off x="0" y="99408"/>
              <a:ext cx="8382056" cy="21561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Контактные телефоны</a:t>
              </a:r>
            </a:p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8(34249)5-47-33</a:t>
              </a:r>
            </a:p>
            <a:p>
              <a:pPr>
                <a:lnSpc>
                  <a:spcPts val="2105"/>
                </a:lnSpc>
              </a:pPr>
              <a:r>
                <a:rPr lang="ru-RU" sz="1400" spc="56" dirty="0" smtClean="0">
                  <a:solidFill>
                    <a:srgbClr val="FBFDF4"/>
                  </a:solidFill>
                  <a:latin typeface="Lato Italics"/>
                </a:rPr>
                <a:t>8(34249)5-47-43</a:t>
              </a:r>
            </a:p>
            <a:p>
              <a:pPr>
                <a:lnSpc>
                  <a:spcPts val="2105"/>
                </a:lnSpc>
              </a:pPr>
              <a:endParaRPr lang="ru-RU" sz="1400" spc="56" dirty="0" smtClean="0">
                <a:solidFill>
                  <a:srgbClr val="FBFDF4"/>
                </a:solidFill>
                <a:latin typeface="Lato Italics"/>
              </a:endParaRPr>
            </a:p>
            <a:p>
              <a:pPr>
                <a:lnSpc>
                  <a:spcPts val="2105"/>
                </a:lnSpc>
              </a:pPr>
              <a:endParaRPr lang="en-US" sz="1400" spc="56" dirty="0">
                <a:solidFill>
                  <a:srgbClr val="FBFDF4"/>
                </a:solidFill>
                <a:latin typeface="Lato Itali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В гостях высокие гости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11266" name="Picture 2" descr="\\Sekretar\общая\2021-2022\конкурсы\Губернатор в школе\20210903_170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9031" y="2095490"/>
            <a:ext cx="476253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\\Sekretar\общая\2021-2022\конкурсы\Губернатор в школе\20210903_171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33873" y="2095490"/>
            <a:ext cx="476253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c2786e2659593eedd7d103dca40ce8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730513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Основные направления 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обновление материально технической базы;</a:t>
            </a:r>
          </a:p>
          <a:p>
            <a:r>
              <a:rPr lang="ru-RU" dirty="0" smtClean="0"/>
              <a:t>обновление психолого-педагогического сопровождения;</a:t>
            </a:r>
          </a:p>
          <a:p>
            <a:r>
              <a:rPr lang="ru-RU" dirty="0" smtClean="0"/>
              <a:t>повышение доступности и качества образования;</a:t>
            </a:r>
          </a:p>
          <a:p>
            <a:r>
              <a:rPr lang="ru-RU" dirty="0" smtClean="0"/>
              <a:t>внедрение эффективных образовательных технологий обучения; </a:t>
            </a:r>
          </a:p>
          <a:p>
            <a:r>
              <a:rPr lang="ru-RU" dirty="0" smtClean="0"/>
              <a:t>развитие кадрового потенциала.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c2786e2659593eedd7d103dca40ce8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730513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Кабинет учителя-дефектолога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3074" name="Picture 2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дефектолога\3.Кабинет дефектоло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214842" cy="268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дефектолога\1. Кабинет дефектоло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39343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дефектолога\5. Кабинет дефектол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500570"/>
            <a:ext cx="428628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Мои документы\Доброшкола\Лысьва\Фото\DSC00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1857388" cy="279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Кабинет учителя-логопеда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5123" name="Picture 3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учителя-логопеда\1. Кабинет логопе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61" y="3571876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Мои документы\Доброшкола\Лысьва\Фото\DSC0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00108"/>
            <a:ext cx="3714776" cy="24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Мои документы\Доброшкола\Лысьва\Фото\DSC00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3362383" cy="522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Кабинет педагога-психолога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2050" name="Picture 2" descr="D:\Мои документы\Доброшкола\МБОУ Школа для детей с ОВЗ г.Лысьва Пермский край Конкурс Доброшкола 2021\МБОУ Школа для детей ОВЗ г.Лысьва Доброшкола\Фотографии всех оснащаемых помещений и фасада здания\Кабинет педагога-психолога\1.Кабинет педагога-психоло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17948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4354~1\4284~1\9CDC~1.202\FB48~1\0C22~1\-320A~1\3. Кабинет педагога-психоло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89600"/>
            <a:ext cx="4297912" cy="3223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Мои документы\Доброшкола\Лысьва\Фото\DSC0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286256"/>
            <a:ext cx="2138010" cy="245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1365</Words>
  <Application>Microsoft Office PowerPoint</Application>
  <PresentationFormat>Экран (4:3)</PresentationFormat>
  <Paragraphs>221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Общая информация о  МБОУ «Школа для детей с ОВЗ»</vt:lpstr>
      <vt:lpstr>Презентация PowerPoint</vt:lpstr>
      <vt:lpstr>Программа развития школы 2020-2024 гг.  Школа равных возможностей</vt:lpstr>
      <vt:lpstr>Основные направления </vt:lpstr>
      <vt:lpstr>Презентация PowerPoint</vt:lpstr>
      <vt:lpstr>Кабинет учителя-дефектолога</vt:lpstr>
      <vt:lpstr>Кабинет учителя-логопеда</vt:lpstr>
      <vt:lpstr>Кабинет педагога-психолога</vt:lpstr>
      <vt:lpstr>Сенсорная комната</vt:lpstr>
      <vt:lpstr>Зал адаптивной физкультуры</vt:lpstr>
      <vt:lpstr>Картонажная мастерская</vt:lpstr>
      <vt:lpstr>Швейная мастерская №1 </vt:lpstr>
      <vt:lpstr>Швейная мастерская №2 </vt:lpstr>
      <vt:lpstr>Презентация PowerPoint</vt:lpstr>
      <vt:lpstr>Швейные мастерские  до реализации проекта</vt:lpstr>
      <vt:lpstr>Цель</vt:lpstr>
      <vt:lpstr>Презентация PowerPoint</vt:lpstr>
      <vt:lpstr>Презентация PowerPoint</vt:lpstr>
      <vt:lpstr>Швейные мастерские  после переделки </vt:lpstr>
      <vt:lpstr>Швейная мастерская «ЭтноМАСТЕРская» </vt:lpstr>
      <vt:lpstr>Презентация PowerPoint</vt:lpstr>
      <vt:lpstr>Швейная мастерская «Дело вкуса» </vt:lpstr>
      <vt:lpstr>Презентация PowerPoint</vt:lpstr>
      <vt:lpstr>Швейная мастерская «ЭтноМАСТЕРская» </vt:lpstr>
      <vt:lpstr>Швейная мастерская «ЭтноМАСТЕРская» </vt:lpstr>
      <vt:lpstr>Швейная мастерская «ЭтноМАСТЕРская» </vt:lpstr>
      <vt:lpstr>Швейная мастерская «ЭтноМАСТЕРская» </vt:lpstr>
      <vt:lpstr>Презентация PowerPoint</vt:lpstr>
      <vt:lpstr>Студия «Дело вкуса»</vt:lpstr>
      <vt:lpstr>Швейная мастерская «Дело вкуса» </vt:lpstr>
      <vt:lpstr>Швейная мастерская «Дело вкуса» </vt:lpstr>
      <vt:lpstr>Швейная мастерская «ЭтноМАСТЕРская» </vt:lpstr>
      <vt:lpstr>Презентация PowerPoint</vt:lpstr>
      <vt:lpstr>Презентация PowerPoint</vt:lpstr>
      <vt:lpstr>Швейная мастерская «ЭтноМАСТЕРская» </vt:lpstr>
      <vt:lpstr>Мастерская «Дело вкуса» </vt:lpstr>
      <vt:lpstr>Реализуемые программы  на базе швейных мастерских </vt:lpstr>
      <vt:lpstr>ШАНС</vt:lpstr>
      <vt:lpstr>Результаты</vt:lpstr>
      <vt:lpstr>Презентация PowerPoint</vt:lpstr>
      <vt:lpstr>Презентация PowerPoint</vt:lpstr>
      <vt:lpstr>В гостях высокие гости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126</cp:revision>
  <dcterms:created xsi:type="dcterms:W3CDTF">2021-10-05T11:33:26Z</dcterms:created>
  <dcterms:modified xsi:type="dcterms:W3CDTF">2021-11-23T11:27:26Z</dcterms:modified>
</cp:coreProperties>
</file>