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9" r:id="rId7"/>
    <p:sldId id="275" r:id="rId8"/>
    <p:sldId id="270" r:id="rId9"/>
    <p:sldId id="276" r:id="rId10"/>
    <p:sldId id="277" r:id="rId11"/>
    <p:sldId id="278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3" d="100"/>
          <a:sy n="83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05.11.2022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>
                <a:latin typeface="+mn-lt"/>
              </a:rPr>
              <a:t>Инклюзия как ресурс современного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ru-RU" dirty="0">
                <a:latin typeface="+mn-lt"/>
              </a:rPr>
              <a:t>Назарова Н.М., </a:t>
            </a:r>
            <a:r>
              <a:rPr lang="ru-RU" dirty="0" err="1">
                <a:latin typeface="+mn-lt"/>
              </a:rPr>
              <a:t>д.п.н</a:t>
            </a:r>
            <a:r>
              <a:rPr lang="ru-RU" dirty="0">
                <a:latin typeface="+mn-lt"/>
              </a:rPr>
              <a:t>., проф.</a:t>
            </a:r>
          </a:p>
          <a:p>
            <a:pPr algn="r" rtl="0"/>
            <a:r>
              <a:rPr lang="ru-RU" dirty="0">
                <a:latin typeface="+mn-lt"/>
              </a:rPr>
              <a:t>ГАОУ ВО МГПУ, </a:t>
            </a:r>
            <a:r>
              <a:rPr lang="ru-RU" dirty="0" err="1">
                <a:latin typeface="+mn-lt"/>
              </a:rPr>
              <a:t>г.Москва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533400"/>
            <a:ext cx="10188624" cy="9513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+mn-lt"/>
              </a:rPr>
              <a:t>Интеграционная (инклюзивная) педагогика – новый компонент научно-педагогического знания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1584" y="1484784"/>
            <a:ext cx="7200800" cy="511256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+mn-lt"/>
              </a:rPr>
              <a:t>Совместное обучение обычных детей и детей с особыми образовательными потребностями обнаружило неэффективность  традиционных способов учебной работы.</a:t>
            </a:r>
          </a:p>
          <a:p>
            <a:r>
              <a:rPr lang="ru-RU" sz="2000" dirty="0">
                <a:latin typeface="+mn-lt"/>
              </a:rPr>
              <a:t> Потребовалось найти новые педагогические подходы, которые обеспечивали бы качество образования и для обычных детей, и  для детей с особыми образовательными потребностями.</a:t>
            </a:r>
          </a:p>
          <a:p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На рубеже ХХ и ХХ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I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+mn-lt"/>
                <a:ea typeface="Calibri" panose="020F0502020204030204" pitchFamily="34" charset="0"/>
              </a:rPr>
              <a:t>вв.появляется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  новая отрасль педагогической теории и практики, которая в европейских странах получила название </a:t>
            </a:r>
            <a:r>
              <a:rPr lang="ru-RU" sz="2000" b="1" i="1" dirty="0">
                <a:effectLst/>
                <a:latin typeface="+mn-lt"/>
                <a:ea typeface="Calibri" panose="020F0502020204030204" pitchFamily="34" charset="0"/>
              </a:rPr>
              <a:t>интеграционная педагогика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. </a:t>
            </a:r>
          </a:p>
          <a:p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Процесс ее становления связан с формированием новой области дошкольной, школьной и социальной педагогики, включающей </a:t>
            </a:r>
            <a:r>
              <a:rPr lang="ru-RU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важнейшие идеи, концепции и компетенции специальной педагогики и специального образования, идеи и педагогические технологии современного этапа развития реформаторской педагогики, конструктивистскую дидактику.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n-lt"/>
              </a:rPr>
              <a:t>Конструктивистская дидактика – системообразующий компонент </a:t>
            </a:r>
            <a:r>
              <a:rPr lang="ru-RU" sz="2400" b="1" dirty="0" err="1">
                <a:latin typeface="+mn-lt"/>
              </a:rPr>
              <a:t>интеграционой</a:t>
            </a:r>
            <a:r>
              <a:rPr lang="ru-RU" sz="2400" b="1" dirty="0">
                <a:latin typeface="+mn-lt"/>
              </a:rPr>
              <a:t> педагогики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447800"/>
            <a:ext cx="10188624" cy="385572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b="1" u="sng" dirty="0">
                <a:solidFill>
                  <a:srgbClr val="FF0000"/>
                </a:solidFill>
              </a:rPr>
              <a:t>Ее основные характеристики:</a:t>
            </a:r>
            <a:endParaRPr lang="ru-RU" b="1" u="sng" dirty="0">
              <a:solidFill>
                <a:schemeClr val="tx2"/>
              </a:solidFill>
            </a:endParaRPr>
          </a:p>
          <a:p>
            <a:pPr rtl="0"/>
            <a:r>
              <a:rPr lang="ru-RU" dirty="0" err="1">
                <a:solidFill>
                  <a:schemeClr val="tx2"/>
                </a:solidFill>
              </a:rPr>
              <a:t>Детоцентризм</a:t>
            </a:r>
            <a:endParaRPr lang="ru-RU" dirty="0">
              <a:solidFill>
                <a:schemeClr val="tx2"/>
              </a:solidFill>
            </a:endParaRPr>
          </a:p>
          <a:p>
            <a:pPr rtl="0"/>
            <a:r>
              <a:rPr lang="ru-RU" dirty="0">
                <a:solidFill>
                  <a:schemeClr val="tx2"/>
                </a:solidFill>
              </a:rPr>
              <a:t>Идея саморазвития, конструирования своего мира жизни, ценностей, отношений (для чего и формируются универсальные учебные действия)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Создание специально организованной образовательной среды (универсальный образовательный дизайн)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Интерактивный и деятельностный подходы в обучении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Свобода выбора и принятие ответственности за выбор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Демократичный характер отношений между участниками образовательного процесса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Открытость образовательной организации и образовательного процесса в ней, опора на сетевое взаимодействие с различными лицами и организациями для синергетического решения проблем и задач.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F4163-56FB-1CAB-EBD6-3D3D2789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Инклюзивная педагогика как источник эффективных методических решений в трудных дидактических ситуациях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92C1AC-9351-3685-4287-08337E9EBA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00808"/>
            <a:ext cx="3312368" cy="35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BE751-888D-5E4B-C20D-883AB20A4C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4" y="1700808"/>
            <a:ext cx="3156528" cy="38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n-lt"/>
              </a:rPr>
              <a:t>Инклюзивная педагогика как источник эффективных методических решений в трудных дидактических ситуациях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42028D-D294-C80B-F040-1958B5CC9B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6985" y="1898340"/>
            <a:ext cx="4645497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18651C-A8B9-01EF-09F6-CA3553BD9E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2024" y="1447800"/>
            <a:ext cx="3197577" cy="4213448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3E0B-08EB-ACD3-FDDD-A11CC31D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Инклюзивная педагогика как источник эффективных форм организации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BD565-1B85-97EA-88E8-BE60C172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Реализация </a:t>
            </a:r>
            <a:r>
              <a:rPr lang="ru-RU" dirty="0">
                <a:solidFill>
                  <a:srgbClr val="FF0000"/>
                </a:solidFill>
              </a:rPr>
              <a:t>деятельностного и интерактивного подходов </a:t>
            </a:r>
            <a:r>
              <a:rPr lang="ru-RU" dirty="0"/>
              <a:t>позволяет  организовать  привлекательные для детей и эффективные формы организации работы на уроке:</a:t>
            </a:r>
          </a:p>
          <a:p>
            <a:r>
              <a:rPr lang="ru-RU" dirty="0"/>
              <a:t>работа парами</a:t>
            </a:r>
          </a:p>
          <a:p>
            <a:r>
              <a:rPr lang="ru-RU" dirty="0"/>
              <a:t>работа бригадами</a:t>
            </a:r>
          </a:p>
          <a:p>
            <a:r>
              <a:rPr lang="ru-RU" dirty="0"/>
              <a:t>работа временными творческими группами</a:t>
            </a:r>
          </a:p>
          <a:p>
            <a:r>
              <a:rPr lang="ru-RU" dirty="0"/>
              <a:t>работа по «конвейеру»</a:t>
            </a:r>
          </a:p>
          <a:p>
            <a:r>
              <a:rPr lang="ru-RU" dirty="0" err="1"/>
              <a:t>взаимообучение</a:t>
            </a:r>
            <a:endParaRPr lang="ru-RU" dirty="0"/>
          </a:p>
          <a:p>
            <a:r>
              <a:rPr lang="ru-RU" dirty="0"/>
              <a:t>работа с «маленьким учителем»</a:t>
            </a:r>
          </a:p>
        </p:txBody>
      </p:sp>
    </p:spTree>
    <p:extLst>
      <p:ext uri="{BB962C8B-B14F-4D97-AF65-F5344CB8AC3E}">
        <p14:creationId xmlns:p14="http://schemas.microsoft.com/office/powerpoint/2010/main" val="23982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7831C-DDFE-C011-32FC-897BE0AF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Инклюзивная педагогика как воспитательный ресурс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A635E-FCB5-5401-1EB8-F9A6D24A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52736"/>
            <a:ext cx="9144000" cy="4250784"/>
          </a:xfrm>
        </p:spPr>
        <p:txBody>
          <a:bodyPr/>
          <a:lstStyle/>
          <a:p>
            <a:r>
              <a:rPr lang="ru-RU" dirty="0"/>
              <a:t>Понимание и принятие человеческого многообразия</a:t>
            </a:r>
          </a:p>
          <a:p>
            <a:r>
              <a:rPr lang="ru-RU" dirty="0"/>
              <a:t>Умение видеть за внешними проявлениями внутренний, душевный мир человека</a:t>
            </a:r>
          </a:p>
          <a:p>
            <a:r>
              <a:rPr lang="ru-RU" dirty="0"/>
              <a:t>Понимание значения помощи другому и формирование готовности помогать</a:t>
            </a:r>
          </a:p>
          <a:p>
            <a:r>
              <a:rPr lang="ru-RU" dirty="0"/>
              <a:t>Воспитание  на примерах преодоления  трудностей сверстниками с ограничениями жизнедеятельности</a:t>
            </a:r>
          </a:p>
          <a:p>
            <a:r>
              <a:rPr lang="ru-RU" dirty="0"/>
              <a:t>Формирование умения и готовности общаться в нестандартных ситуациях, с использованием альтернативных средств коммуникации (например, дактилология, пиктографические средства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57B9-75BD-93F6-CAB1-8C4BA6BE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Благодарю за внимание.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3ED52-FF7D-3B80-88C4-B1983852C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828800"/>
            <a:ext cx="7488831" cy="41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407</TotalTime>
  <Words>367</Words>
  <Application>Microsoft Office PowerPoint</Application>
  <PresentationFormat>Широкоэкранный</PresentationFormat>
  <Paragraphs>38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Дети-друзья 16 х 9</vt:lpstr>
      <vt:lpstr>Инклюзия как ресурс современного образования</vt:lpstr>
      <vt:lpstr>Интеграционная (инклюзивная) педагогика – новый компонент научно-педагогического знания</vt:lpstr>
      <vt:lpstr>Конструктивистская дидактика – системообразующий компонент интеграционой педагогики</vt:lpstr>
      <vt:lpstr>Инклюзивная педагогика как источник эффективных методических решений в трудных дидактических ситуациях</vt:lpstr>
      <vt:lpstr>Инклюзивная педагогика как источник эффективных методических решений в трудных дидактических ситуациях</vt:lpstr>
      <vt:lpstr>Инклюзивная педагогика как источник эффективных форм организации обучения</vt:lpstr>
      <vt:lpstr>Инклюзивная педагогика как воспитательный ресурс</vt:lpstr>
      <vt:lpstr>Благодарю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Назарова Наталия Михайловна</dc:creator>
  <cp:keywords/>
  <cp:lastModifiedBy>Ворошнина Ольга Руховна</cp:lastModifiedBy>
  <cp:revision>36</cp:revision>
  <dcterms:created xsi:type="dcterms:W3CDTF">2022-11-04T08:22:01Z</dcterms:created>
  <dcterms:modified xsi:type="dcterms:W3CDTF">2022-11-05T13:28:35Z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