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7" r:id="rId3"/>
    <p:sldId id="269" r:id="rId4"/>
    <p:sldId id="268" r:id="rId5"/>
    <p:sldId id="267" r:id="rId6"/>
    <p:sldId id="271" r:id="rId7"/>
    <p:sldId id="270" r:id="rId8"/>
    <p:sldId id="272" r:id="rId9"/>
    <p:sldId id="273" r:id="rId10"/>
    <p:sldId id="274" r:id="rId11"/>
    <p:sldId id="275" r:id="rId12"/>
    <p:sldId id="27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C572-3C47-4868-8CC4-92EC3960092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8186-3956-4EC8-8264-855FB99B3A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C572-3C47-4868-8CC4-92EC3960092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8186-3956-4EC8-8264-855FB99B3A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C572-3C47-4868-8CC4-92EC3960092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8186-3956-4EC8-8264-855FB99B3A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C572-3C47-4868-8CC4-92EC3960092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8186-3956-4EC8-8264-855FB99B3A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C572-3C47-4868-8CC4-92EC3960092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8186-3956-4EC8-8264-855FB99B3A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C572-3C47-4868-8CC4-92EC3960092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8186-3956-4EC8-8264-855FB99B3A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C572-3C47-4868-8CC4-92EC3960092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8186-3956-4EC8-8264-855FB99B3A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C572-3C47-4868-8CC4-92EC3960092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8186-3956-4EC8-8264-855FB99B3A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C572-3C47-4868-8CC4-92EC3960092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8186-3956-4EC8-8264-855FB99B3A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C572-3C47-4868-8CC4-92EC3960092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8186-3956-4EC8-8264-855FB99B3A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C572-3C47-4868-8CC4-92EC3960092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8186-3956-4EC8-8264-855FB99B3A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1C572-3C47-4868-8CC4-92EC3960092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68186-3956-4EC8-8264-855FB99B3A2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https://avatars.mds.yandex.net/get-pdb/788379/60727236-96a9-413a-8ba3-33fcec1d7848/s1200?webp=false"/>
          <p:cNvPicPr>
            <a:picLocks noChangeAspect="1" noChangeArrowheads="1"/>
          </p:cNvPicPr>
          <p:nvPr/>
        </p:nvPicPr>
        <p:blipFill>
          <a:blip r:embed="rId2">
            <a:lum bright="-10000" contrast="3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857224" y="1785926"/>
            <a:ext cx="750099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ПРОГРАММА ФОРМИРОВАНИЯ БУД У ОБУЧАЮЩИХСЯ С РАС 5 ГОДА ОБУЧЕНИЯ (ВАРИАНТ 8.3)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4429124" y="4572008"/>
            <a:ext cx="4572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Лапина О.В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МАОУ «Школа № 18 для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обучаюихся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 ОВЗ»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Г.Пермь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2844" y="0"/>
            <a:ext cx="878687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/>
              <a:t>Министерство образования и науки Пермского края Федеральное государственное бюджетное образовательное учреждение высшего образования «Пермский государственный гуманитарно-педагогический университет»</a:t>
            </a:r>
            <a:endParaRPr lang="ru-RU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s://krot.info/uploads/posts/2020-01/1579212313_81-1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85720" y="428604"/>
            <a:ext cx="80773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проектирования учебного занятия </a:t>
            </a: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357158" y="1500174"/>
            <a:ext cx="8429684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Формулируются планируемые цель и задачи урока, связанные с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формированием определенных БУД.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Отбираются задания на основе программы и тематического плана;</a:t>
            </a:r>
            <a:endParaRPr lang="ru-RU" sz="2800" dirty="0">
              <a:solidFill>
                <a:schemeClr val="accent4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Определяются основные учебные ситуации на уроке, обеспечивающих формирование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БУД.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Планируется, в какие моменты нужно организовать проверку, само- и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взаимопроверку;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accent4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Предусматриваются рефлексивные моменты на уроке.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accent4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s://krot.info/uploads/posts/2020-01/1579212313_81-1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85720" y="71414"/>
            <a:ext cx="864399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Способы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преодоления трудностей при формировании БУД у обучающимися с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РАС на коррекционных занятиях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714488"/>
            <a:ext cx="5750036" cy="45243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Социальные истории</a:t>
            </a:r>
          </a:p>
          <a:p>
            <a:pPr marL="342900" lvl="0" indent="-342900">
              <a:lnSpc>
                <a:spcPct val="150000"/>
              </a:lnSpc>
              <a:buFontTx/>
              <a:buAutoNum type="arabicPeriod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Использование синонимов</a:t>
            </a:r>
          </a:p>
          <a:p>
            <a:pPr marL="342900" lvl="0" indent="-342900">
              <a:lnSpc>
                <a:spcPct val="150000"/>
              </a:lnSpc>
              <a:buFontTx/>
              <a:buAutoNum type="arabicPeriod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Специальный бланк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поступков</a:t>
            </a:r>
          </a:p>
          <a:p>
            <a:pPr marL="342900" lvl="0" indent="-342900">
              <a:lnSpc>
                <a:spcPct val="150000"/>
              </a:lnSpc>
              <a:buFontTx/>
              <a:buAutoNum type="arabicPeriod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Списки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правил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поведения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Адаптация учебного материала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lnSpc>
                <a:spcPct val="150000"/>
              </a:lnSpc>
              <a:buFontTx/>
              <a:buAutoNum type="arabicPeriod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Картинные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планы-схемы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Tx/>
              <a:buAutoNum type="arabicPeriod"/>
            </a:pPr>
            <a:endParaRPr lang="ru-RU" dirty="0"/>
          </a:p>
          <a:p>
            <a:pPr marL="342900" indent="-342900"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s://krot.info/uploads/posts/2020-01/1579212313_81-1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428728" y="2000240"/>
            <a:ext cx="66816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 за внимание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s://krot.info/uploads/posts/2020-01/1579212313_81-1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Овал 2"/>
          <p:cNvSpPr/>
          <p:nvPr/>
        </p:nvSpPr>
        <p:spPr>
          <a:xfrm>
            <a:off x="3143240" y="3143248"/>
            <a:ext cx="3000396" cy="128588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Обучающийся с РАС</a:t>
            </a:r>
            <a:endParaRPr lang="ru-RU" sz="2400" dirty="0"/>
          </a:p>
        </p:txBody>
      </p:sp>
      <p:sp>
        <p:nvSpPr>
          <p:cNvPr id="4" name="Овал 3"/>
          <p:cNvSpPr/>
          <p:nvPr/>
        </p:nvSpPr>
        <p:spPr>
          <a:xfrm>
            <a:off x="571472" y="1785926"/>
            <a:ext cx="2857520" cy="1285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Оказание помощи</a:t>
            </a:r>
            <a:endParaRPr lang="ru-RU" sz="2400" dirty="0"/>
          </a:p>
        </p:txBody>
      </p:sp>
      <p:sp>
        <p:nvSpPr>
          <p:cNvPr id="5" name="Овал 4"/>
          <p:cNvSpPr/>
          <p:nvPr/>
        </p:nvSpPr>
        <p:spPr>
          <a:xfrm>
            <a:off x="5715008" y="4643446"/>
            <a:ext cx="2857520" cy="1285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Формирование мотивации </a:t>
            </a:r>
            <a:endParaRPr lang="ru-RU" sz="2000" dirty="0"/>
          </a:p>
        </p:txBody>
      </p:sp>
      <p:sp>
        <p:nvSpPr>
          <p:cNvPr id="6" name="Овал 5"/>
          <p:cNvSpPr/>
          <p:nvPr/>
        </p:nvSpPr>
        <p:spPr>
          <a:xfrm>
            <a:off x="714348" y="4500570"/>
            <a:ext cx="2857520" cy="1285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Доступность среды</a:t>
            </a:r>
            <a:endParaRPr lang="ru-RU" sz="2400" dirty="0"/>
          </a:p>
        </p:txBody>
      </p:sp>
      <p:sp>
        <p:nvSpPr>
          <p:cNvPr id="7" name="Овал 6"/>
          <p:cNvSpPr/>
          <p:nvPr/>
        </p:nvSpPr>
        <p:spPr>
          <a:xfrm>
            <a:off x="5929322" y="1928802"/>
            <a:ext cx="2857520" cy="1285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Сопровождение 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357166"/>
            <a:ext cx="68679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адачи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образовательных организаций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s://krot.info/uploads/posts/2020-01/1579212313_81-1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285720" y="1643050"/>
            <a:ext cx="828680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БУД (базовые учебные действия) – это элементарные необходимые единицы учебной деятельности, формирование которых обеспечивает овладение содержанием образования обучающихся с нарушениями в развитии.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s://krot.info/uploads/posts/2020-01/1579212313_81-1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57158" y="500042"/>
            <a:ext cx="61614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БУД подразделяются на 4 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группы: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357298"/>
            <a:ext cx="4614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 Личностные 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учебные действия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1857364"/>
          <a:ext cx="8215370" cy="4023360"/>
        </p:xfrm>
        <a:graphic>
          <a:graphicData uri="http://schemas.openxmlformats.org/drawingml/2006/table">
            <a:tbl>
              <a:tblPr/>
              <a:tblGrid>
                <a:gridCol w="821537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Способен проявить чувство гордости школьными успехами и достижениями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Проявляет адекватный эмоциональный отклик на произведения литературы, музыки, живописи и др.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Уважительно и бережно относится к людям труда и результатам их деятельности;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Активно включается в общеполезную социальную деятельность;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Проявляет бережное отношение к культурно-историческому наследию родного края и страны.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Выполняет учебные задания, поручения, договоренности.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s://krot.info/uploads/posts/2020-01/1579212313_81-1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57158" y="500042"/>
            <a:ext cx="61614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БУД подразделяются на 4 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группы: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357298"/>
            <a:ext cx="54552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 Коммуникативные 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учебные действия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0034" y="1857364"/>
          <a:ext cx="8143932" cy="4389120"/>
        </p:xfrm>
        <a:graphic>
          <a:graphicData uri="http://schemas.openxmlformats.org/drawingml/2006/table">
            <a:tbl>
              <a:tblPr/>
              <a:tblGrid>
                <a:gridCol w="8143932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Вступает и поддерживает коммуникацию (используя доступные средства вспомогательной (альтернативной) коммуникации) в разных ситуациях социального взаимодействия.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Слушает собеседника, вступает в диалог и поддерживает его, используя доступные виды коммуникации (устная, письменная речь; систему карточек и картинок и др.)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Использует доступные источники и средства получения информации для решения коммуникативных и познавательных задач.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Сотрудничает со взрослыми и сверстниками в разных социальных ситуациях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s://krot.info/uploads/posts/2020-01/1579212313_81-1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57158" y="500042"/>
            <a:ext cx="61614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БУД подразделяются на 4 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группы: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357298"/>
            <a:ext cx="48350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 Регулятивные 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учебные действия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0034" y="1928802"/>
          <a:ext cx="8143932" cy="2560320"/>
        </p:xfrm>
        <a:graphic>
          <a:graphicData uri="http://schemas.openxmlformats.org/drawingml/2006/table">
            <a:tbl>
              <a:tblPr/>
              <a:tblGrid>
                <a:gridCol w="8143932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Принимает и сохраняет цели и задачи решения типовых учебных и практических задач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Осознанно действует на основе разных видов инструкций для решения практических и учебных задач; осуществлять контроль выполняемой деятельности.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Адекватно реагирует на внешний контроль и оценку, корректирует в соответствии с ней свою деятельность.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s://krot.info/uploads/posts/2020-01/1579212313_81-1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57158" y="500042"/>
            <a:ext cx="61614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БУД подразделяются на 4 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группы: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357298"/>
            <a:ext cx="5159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 Познавательные 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учебные действия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0034" y="1928802"/>
          <a:ext cx="8143932" cy="4436533"/>
        </p:xfrm>
        <a:graphic>
          <a:graphicData uri="http://schemas.openxmlformats.org/drawingml/2006/table">
            <a:tbl>
              <a:tblPr/>
              <a:tblGrid>
                <a:gridCol w="8143932"/>
              </a:tblGrid>
              <a:tr h="54186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Дифференцированно воспринимает окружающий мир, его временно-пространственную организацию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466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Использует усвоенные логические операции (сравнение, анализ, синтез, обобщение, классификацию, установление аналогий, закономерностей, причинно-следственных связей) на наглядном, доступном вербальном материале, основе практической деятельности в соответствии с индивидуальными возможностями.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93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Пользуется знаками, символами, предметами-заместителями.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73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Работает с информацией (понимает изображение, текст, устное высказывание, элементарное схематическое изображение, таблицу, предъявленные на бумажных и электронных и других носителях).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Использует в жизни и деятельности некоторые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межпредметные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знания, отражающие несложные, доступные существенные связи и отношения между объектами и процессами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s://krot.info/uploads/posts/2020-01/1579212313_81-1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85720" y="500042"/>
            <a:ext cx="80083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Мониторинг уровня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БУД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1357298"/>
          <a:ext cx="8786874" cy="5194842"/>
        </p:xfrm>
        <a:graphic>
          <a:graphicData uri="http://schemas.openxmlformats.org/drawingml/2006/table">
            <a:tbl>
              <a:tblPr/>
              <a:tblGrid>
                <a:gridCol w="1714512"/>
                <a:gridCol w="5929354"/>
                <a:gridCol w="571504"/>
                <a:gridCol w="571504"/>
              </a:tblGrid>
              <a:tr h="160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Группа БУД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Перечень БУД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Баллы (уровень </a:t>
                      </a:r>
                      <a:r>
                        <a:rPr lang="ru-RU" sz="1100" b="1" dirty="0" smtClean="0">
                          <a:latin typeface="Times New Roman"/>
                          <a:ea typeface="Calibri"/>
                          <a:cs typeface="Times New Roman"/>
                        </a:rPr>
                        <a:t>сформирован.)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0195">
                <a:tc row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Times New Roman"/>
                          <a:ea typeface="Calibri"/>
                          <a:cs typeface="Times New Roman"/>
                        </a:rPr>
                        <a:t>Личностные БУД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Способен проявить чувство гордости школьными успехами и достижениями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dirty="0">
                          <a:latin typeface="Times New Roman"/>
                          <a:ea typeface="Calibri"/>
                          <a:cs typeface="Times New Roman"/>
                        </a:rPr>
                        <a:t>Входная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dirty="0" smtClean="0">
                          <a:latin typeface="Times New Roman"/>
                          <a:ea typeface="Calibri"/>
                          <a:cs typeface="Times New Roman"/>
                        </a:rPr>
                        <a:t>Итог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7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Проявляет адекватный эмоциональный отклик на произведения литературы, музыки, живописи и др.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Уважительно и бережно относится к людям труда и результатам их деятельности; 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8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Активно включается в общеполезную социальную деятельность;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Проявляет бережное отношение к культурно-историческому наследию родного края и страны.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Выполняет учебные задания, поручения, договоренности.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486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Times New Roman"/>
                          <a:ea typeface="Calibri"/>
                          <a:cs typeface="Times New Roman"/>
                        </a:rPr>
                        <a:t>Коммуникативные учебные действия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Вступает и поддерживает коммуникацию (используя доступные средства вспомогательной (альтернативной) коммуникации) в разных ситуациях социального взаимодействия.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3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Слушает собеседника, вступает в диалог и поддерживает его, используя доступные виды коммуникации (устная, письменная речь; систему карточек и картинок и др.)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3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Использует доступные источники и средства получения информации для решения коммуникативных и познавательных задач.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Сотрудничает со взрослыми и сверстниками в разных социальных ситуациях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Times New Roman"/>
                          <a:ea typeface="Calibri"/>
                          <a:cs typeface="Times New Roman"/>
                        </a:rPr>
                        <a:t>Регулятивные учебные действия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Принимает и сохраняет цели и задачи решения типовых учебных и практических задач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Осознанно действует на основе разных видов инструкций для решения практических и учебных задач; осуществлять контроль выполняемой деятельности.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Адекватно реагирует на внешний контроль и оценку, корректирует в соответствии с ней свою деятельность.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786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Times New Roman"/>
                          <a:ea typeface="Calibri"/>
                          <a:cs typeface="Times New Roman"/>
                        </a:rPr>
                        <a:t>Познавательные учебные действия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Дифференцированно воспринимает окружающий мир, его временно-пространственную организацию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5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Использует усвоенные логические операции (сравнение, анализ, синтез, обобщение, классификацию, установление аналогий, закономерностей, причинно-следственных связей) на наглядном, доступном вербальном материале, основе практической деятельности в соответствии с индивидуальными возможностями.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1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Пользуется знаками, символами, предметами-заместителями.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3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Работает с информацией (понимает изображение, текст, устное высказывание, элементарное схематическое изображение, таблицу, предъявленные на бумажных и электронных и других носителях).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4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Использует в жизни и деятельности некоторые </a:t>
                      </a:r>
                      <a:r>
                        <a:rPr lang="ru-RU" sz="900" dirty="0" err="1">
                          <a:latin typeface="Times New Roman"/>
                          <a:ea typeface="Calibri"/>
                          <a:cs typeface="Times New Roman"/>
                        </a:rPr>
                        <a:t>межпредметные</a:t>
                      </a: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 знания, отражающие несложные, доступные существенные связи и отношения между объектами и процессами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1577" marR="21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s://krot.info/uploads/posts/2020-01/1579212313_81-1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42844" y="428604"/>
            <a:ext cx="850112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Трудности, возникающие при формировании БУД у обучающихся с РАС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1571612"/>
          <a:ext cx="8643998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834"/>
                <a:gridCol w="5572164"/>
              </a:tblGrid>
              <a:tr h="535785">
                <a:tc>
                  <a:txBody>
                    <a:bodyPr/>
                    <a:lstStyle/>
                    <a:p>
                      <a:r>
                        <a:rPr lang="ru-RU" dirty="0" smtClean="0"/>
                        <a:t>Личностные БУД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недостаточная </a:t>
                      </a:r>
                      <a:r>
                        <a:rPr lang="ru-RU" sz="1600" b="1" kern="120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сформированность</a:t>
                      </a: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жизненных компетенций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неспособность применить усвоенные на уроках знания и умения в условиях повседневной жизни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понимание эмоций других людей и собственных эмоциональных переживаний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5785">
                <a:tc>
                  <a:txBody>
                    <a:bodyPr/>
                    <a:lstStyle/>
                    <a:p>
                      <a:r>
                        <a:rPr lang="ru-RU" dirty="0" smtClean="0"/>
                        <a:t>Коммуникативные БУД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отсутствие мотивации к общению</a:t>
                      </a:r>
                    </a:p>
                    <a:p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специфическиеособенности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переработки слухоречевой информации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трудности обмена коммуникативными высказываниями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трудности «удержания» в рамках определенной темы разговора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чрезмерная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зацикленность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определенной теме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недостаточная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сформированность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образа Я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неспособность адекватно интерпретировать социальную ситуацию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5785">
                <a:tc>
                  <a:txBody>
                    <a:bodyPr/>
                    <a:lstStyle/>
                    <a:p>
                      <a:r>
                        <a:rPr lang="ru-RU" dirty="0" smtClean="0"/>
                        <a:t>Регулятивные и познавательные БУД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недостаточная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саморегуляция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неосознавание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своих потребностей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888</Words>
  <Application>Microsoft Office PowerPoint</Application>
  <PresentationFormat>Экран (4:3)</PresentationFormat>
  <Paragraphs>97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m9user</dc:creator>
  <cp:lastModifiedBy>m9user</cp:lastModifiedBy>
  <cp:revision>6</cp:revision>
  <dcterms:created xsi:type="dcterms:W3CDTF">2020-10-13T08:03:05Z</dcterms:created>
  <dcterms:modified xsi:type="dcterms:W3CDTF">2020-10-13T08:57:35Z</dcterms:modified>
</cp:coreProperties>
</file>