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0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 varScale="1">
        <p:scale>
          <a:sx n="69" d="100"/>
          <a:sy n="69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Лист1!$C$8:$C$17</c:f>
              <c:strCache>
                <c:ptCount val="10"/>
                <c:pt idx="0">
                  <c:v>Психологическое просвещение</c:v>
                </c:pt>
                <c:pt idx="1">
                  <c:v>Рефлексия и анализ своей работы</c:v>
                </c:pt>
                <c:pt idx="2">
                  <c:v>Индивидуальная психодиагностика и профориентация обучающихся</c:v>
                </c:pt>
                <c:pt idx="3">
                  <c:v>Групповая психодиагностика и профориентация обучающихся </c:v>
                </c:pt>
                <c:pt idx="4">
                  <c:v>Налаживание эффективной коммуникации между людьми в ситуации конфликта</c:v>
                </c:pt>
                <c:pt idx="5">
                  <c:v>Психологическая профилактика</c:v>
                </c:pt>
                <c:pt idx="6">
                  <c:v>Повышение собственной квалификации на специализированных курсах</c:v>
                </c:pt>
                <c:pt idx="7">
                  <c:v>Групповая коррекционно-развивающая работа с обучающимися</c:v>
                </c:pt>
                <c:pt idx="8">
                  <c:v>Индивидуальная коррекционно-развивающая работа с обучающимися</c:v>
                </c:pt>
                <c:pt idx="9">
                  <c:v> Заполнение документации, написание отчетов</c:v>
                </c:pt>
              </c:strCache>
            </c:strRef>
          </c:cat>
          <c:val>
            <c:numRef>
              <c:f>Лист1!$CG$8:$CG$17</c:f>
              <c:numCache>
                <c:formatCode>0.0</c:formatCode>
                <c:ptCount val="10"/>
                <c:pt idx="0">
                  <c:v>9.3390804597701145</c:v>
                </c:pt>
                <c:pt idx="1">
                  <c:v>9.3869731800766285</c:v>
                </c:pt>
                <c:pt idx="2">
                  <c:v>9.4348659003831408</c:v>
                </c:pt>
                <c:pt idx="3">
                  <c:v>9.4348659003831408</c:v>
                </c:pt>
                <c:pt idx="4">
                  <c:v>9.5306513409961671</c:v>
                </c:pt>
                <c:pt idx="5">
                  <c:v>9.9616858237547881</c:v>
                </c:pt>
                <c:pt idx="6">
                  <c:v>10.201149425287356</c:v>
                </c:pt>
                <c:pt idx="7">
                  <c:v>10.344827586206897</c:v>
                </c:pt>
                <c:pt idx="8">
                  <c:v>10.919540229885056</c:v>
                </c:pt>
                <c:pt idx="9">
                  <c:v>11.446360153256705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C-45CA-83AF-789743A57E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4354800"/>
        <c:axId val="654353816"/>
      </c:barChart>
      <c:catAx>
        <c:axId val="65435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4353816"/>
        <c:crosses val="autoZero"/>
        <c:auto val="1"/>
        <c:lblAlgn val="ctr"/>
        <c:lblOffset val="100"/>
        <c:noMultiLvlLbl val="0"/>
      </c:catAx>
      <c:valAx>
        <c:axId val="6543538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35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Лист1!$C$24:$C$30</c:f>
              <c:strCache>
                <c:ptCount val="7"/>
                <c:pt idx="0">
                  <c:v>Классные руководители</c:v>
                </c:pt>
                <c:pt idx="1">
                  <c:v>Родители</c:v>
                </c:pt>
                <c:pt idx="2">
                  <c:v>Обучающиеся, нуждающиеся в оказании психолого-педагогической помощи на основании решения внутришкольного консилиума</c:v>
                </c:pt>
                <c:pt idx="3">
                  <c:v>Обучающиеся с ограниченными возможностями здоровья, имеющие заключение ПМПК о создании специальных условий для получения образования, в т.ч. обучающиеся на дому</c:v>
                </c:pt>
                <c:pt idx="4">
                  <c:v>Обучающиеся с антисоциальным поведением</c:v>
                </c:pt>
                <c:pt idx="5">
                  <c:v>Обучающиеся, имеющих заключение ПМПК о предоставлении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c:v>
                </c:pt>
                <c:pt idx="6">
                  <c:v>Обучающиеся, состоящие на внутришкольном учете</c:v>
                </c:pt>
              </c:strCache>
            </c:strRef>
          </c:cat>
          <c:val>
            <c:numRef>
              <c:f>Лист1!$CG$24:$CG$30</c:f>
              <c:numCache>
                <c:formatCode>0.0</c:formatCode>
                <c:ptCount val="7"/>
                <c:pt idx="0">
                  <c:v>13.693820224719103</c:v>
                </c:pt>
                <c:pt idx="1">
                  <c:v>13.764044943820226</c:v>
                </c:pt>
                <c:pt idx="2">
                  <c:v>14.185393258426968</c:v>
                </c:pt>
                <c:pt idx="3">
                  <c:v>14.396067415730338</c:v>
                </c:pt>
                <c:pt idx="4">
                  <c:v>14.396067415730338</c:v>
                </c:pt>
                <c:pt idx="5">
                  <c:v>14.606741573033709</c:v>
                </c:pt>
                <c:pt idx="6">
                  <c:v>14.957865168539326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3-4362-9BB0-9888A17465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8246056"/>
        <c:axId val="658244416"/>
      </c:barChart>
      <c:catAx>
        <c:axId val="65824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8244416"/>
        <c:crosses val="autoZero"/>
        <c:auto val="1"/>
        <c:lblAlgn val="ctr"/>
        <c:lblOffset val="100"/>
        <c:noMultiLvlLbl val="0"/>
      </c:catAx>
      <c:valAx>
        <c:axId val="658244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24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12731481481489"/>
          <c:y val="3.6288655080619521E-2"/>
          <c:w val="0.52292532443861184"/>
          <c:h val="0.887180987134541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Лист1!$C$45:$C$50</c:f>
              <c:strCache>
                <c:ptCount val="6"/>
                <c:pt idx="0">
                  <c:v>Ребенок, очевидно, не понимает норм человеческого общения</c:v>
                </c:pt>
                <c:pt idx="1">
                  <c:v>Имеет место конфликт со сверстниками</c:v>
                </c:pt>
                <c:pt idx="2">
                  <c:v>Ребенок ведет себя недисциплинированно, мешает учителю работать, а одноклассникам – учиться</c:v>
                </c:pt>
                <c:pt idx="3">
                  <c:v>В семье ребенка есть проблемы</c:v>
                </c:pt>
                <c:pt idx="4">
                  <c:v>Ребенок систематически не справляется с учебными заданиями</c:v>
                </c:pt>
                <c:pt idx="5">
                  <c:v>Ребенок не заинтересован в учебе</c:v>
                </c:pt>
              </c:strCache>
            </c:strRef>
          </c:cat>
          <c:val>
            <c:numRef>
              <c:f>Лист1!$CG$45:$CG$50</c:f>
              <c:numCache>
                <c:formatCode>0.0</c:formatCode>
                <c:ptCount val="6"/>
                <c:pt idx="0">
                  <c:v>15.427215189873419</c:v>
                </c:pt>
                <c:pt idx="1">
                  <c:v>15.822784810126583</c:v>
                </c:pt>
                <c:pt idx="2">
                  <c:v>16.534810126582279</c:v>
                </c:pt>
                <c:pt idx="3">
                  <c:v>16.930379746835442</c:v>
                </c:pt>
                <c:pt idx="4">
                  <c:v>17.563291139240508</c:v>
                </c:pt>
                <c:pt idx="5">
                  <c:v>17.721518987341771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0-4E4E-A1D0-AE86DE9ABB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6772040"/>
        <c:axId val="686769744"/>
      </c:barChart>
      <c:catAx>
        <c:axId val="68677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6769744"/>
        <c:crosses val="autoZero"/>
        <c:auto val="1"/>
        <c:lblAlgn val="ctr"/>
        <c:lblOffset val="100"/>
        <c:noMultiLvlLbl val="0"/>
      </c:catAx>
      <c:valAx>
        <c:axId val="686769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77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0" y="5301208"/>
            <a:ext cx="85344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Вихман А.А.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Пермский государственный гуманитарно-педагогический университет 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2727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рофессиональные дефициты и временные затраты школьных психологов в работе с субъектами образования в Пермском крае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из важных задач научно-методического сопровождения развертывания и развития трехуровневой модели оказания психологической помощи на территории Пермского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края является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разработка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применение методов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(инструментов) выявления профессиональных дефицитов специалистов социально-психологических служб.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381" y="1196752"/>
            <a:ext cx="10945216" cy="432048"/>
          </a:xfrm>
        </p:spPr>
        <p:txBody>
          <a:bodyPr/>
          <a:lstStyle/>
          <a:p>
            <a:r>
              <a:rPr lang="ru-RU" sz="2400" b="1" dirty="0"/>
              <a:t>Таблица процентного распределения времени для наиболее востребованных направлений деятельности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20DFF1A-9923-4C42-8965-8719C4BD9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24275"/>
              </p:ext>
            </p:extLst>
          </p:nvPr>
        </p:nvGraphicFramePr>
        <p:xfrm>
          <a:off x="652589" y="1916832"/>
          <a:ext cx="10972800" cy="44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597797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648072"/>
          </a:xfrm>
        </p:spPr>
        <p:txBody>
          <a:bodyPr/>
          <a:lstStyle/>
          <a:p>
            <a:r>
              <a:rPr lang="ru-RU" sz="2400" b="1" dirty="0"/>
              <a:t>Таблица процентного распределения времени на работу с конкретными категориями лиц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13157B-3795-42B3-87C7-DAB9ACD693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916113"/>
          <a:ext cx="109728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403090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57606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процентного распределения частоты обращения</a:t>
            </a:r>
            <a:endParaRPr lang="ru-RU" sz="24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3CCF9AD-AEF7-407D-AA7C-1CF5E01FF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7839"/>
              </p:ext>
            </p:extLst>
          </p:nvPr>
        </p:nvGraphicFramePr>
        <p:xfrm>
          <a:off x="609600" y="1700808"/>
          <a:ext cx="109728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925561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792088"/>
          </a:xfrm>
        </p:spPr>
        <p:txBody>
          <a:bodyPr/>
          <a:lstStyle/>
          <a:p>
            <a:r>
              <a:rPr lang="ru-RU" sz="2400" b="1" dirty="0"/>
              <a:t>Профессиональные </a:t>
            </a:r>
            <a:r>
              <a:rPr lang="ru-RU" sz="2400" b="1" dirty="0" smtClean="0"/>
              <a:t>дефициты в </a:t>
            </a:r>
            <a:r>
              <a:rPr lang="ru-RU" sz="2400" b="1" dirty="0"/>
              <a:t>работе с обучающимися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909308"/>
              </p:ext>
            </p:extLst>
          </p:nvPr>
        </p:nvGraphicFramePr>
        <p:xfrm>
          <a:off x="609600" y="1988840"/>
          <a:ext cx="10972800" cy="44644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35781">
                  <a:extLst>
                    <a:ext uri="{9D8B030D-6E8A-4147-A177-3AD203B41FA5}">
                      <a16:colId xmlns:a16="http://schemas.microsoft.com/office/drawing/2014/main" val="2404402361"/>
                    </a:ext>
                  </a:extLst>
                </a:gridCol>
                <a:gridCol w="9337019">
                  <a:extLst>
                    <a:ext uri="{9D8B030D-6E8A-4147-A177-3AD203B41FA5}">
                      <a16:colId xmlns:a16="http://schemas.microsoft.com/office/drawing/2014/main" val="1050352330"/>
                    </a:ext>
                  </a:extLst>
                </a:gridCol>
              </a:tblGrid>
              <a:tr h="861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Профилактика разных видов химической и нехимической </a:t>
                      </a:r>
                      <a:r>
                        <a:rPr lang="ru-RU" sz="2000" dirty="0" err="1">
                          <a:effectLst/>
                        </a:rPr>
                        <a:t>аддикции</a:t>
                      </a:r>
                      <a:r>
                        <a:rPr lang="ru-RU" sz="2000" dirty="0">
                          <a:effectLst/>
                        </a:rPr>
                        <a:t> (в том числе интернет-</a:t>
                      </a:r>
                      <a:r>
                        <a:rPr lang="ru-RU" sz="2000" dirty="0" err="1">
                          <a:effectLst/>
                        </a:rPr>
                        <a:t>аддикции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0259297"/>
                  </a:ext>
                </a:extLst>
              </a:tr>
              <a:tr h="861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3,12           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Профилактическая, коррекционная и психотерапевтическая работа с детьми группы риска по признакам суицидальной активности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5649740"/>
                  </a:ext>
                </a:extLst>
              </a:tr>
              <a:tr h="509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Профилактика буллинга и кибербуллинга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5535466"/>
                  </a:ext>
                </a:extLst>
              </a:tr>
              <a:tr h="509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Сопровождение формирования ценностных оснований самоопределения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3489936"/>
                  </a:ext>
                </a:extLst>
              </a:tr>
              <a:tr h="861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Помощь в достижении личностных, предметных и метапредметных образовательных результатов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6289850"/>
                  </a:ext>
                </a:extLst>
              </a:tr>
              <a:tr h="861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Программы профилактики конфликтных ситуаций в образовательной среде для обучающихся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02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770270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792088"/>
          </a:xfrm>
        </p:spPr>
        <p:txBody>
          <a:bodyPr/>
          <a:lstStyle/>
          <a:p>
            <a:r>
              <a:rPr lang="ru-RU" sz="2400" b="1" dirty="0"/>
              <a:t>Профессиональные </a:t>
            </a:r>
            <a:r>
              <a:rPr lang="ru-RU" sz="2400" b="1" dirty="0" smtClean="0"/>
              <a:t>дефициты в </a:t>
            </a:r>
            <a:r>
              <a:rPr lang="ru-RU" sz="2400" b="1" dirty="0"/>
              <a:t>работе с </a:t>
            </a:r>
            <a:r>
              <a:rPr lang="ru-RU" sz="2400" b="1" dirty="0" smtClean="0"/>
              <a:t>родителями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59373"/>
              </p:ext>
            </p:extLst>
          </p:nvPr>
        </p:nvGraphicFramePr>
        <p:xfrm>
          <a:off x="609600" y="1844826"/>
          <a:ext cx="10972800" cy="43204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1958">
                  <a:extLst>
                    <a:ext uri="{9D8B030D-6E8A-4147-A177-3AD203B41FA5}">
                      <a16:colId xmlns:a16="http://schemas.microsoft.com/office/drawing/2014/main" val="3451203894"/>
                    </a:ext>
                  </a:extLst>
                </a:gridCol>
                <a:gridCol w="9490842">
                  <a:extLst>
                    <a:ext uri="{9D8B030D-6E8A-4147-A177-3AD203B41FA5}">
                      <a16:colId xmlns:a16="http://schemas.microsoft.com/office/drawing/2014/main" val="327095891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Профилактика формирования «выученной беспомощности»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825406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3,29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Консультирование по вопросам, связанным с употреблением психоактивных веществ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830035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Повышение уровня психологической компетентности в вопросах профессионального самоопределения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780841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3,54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Повышение уровня психологической компетентности по вопросу подготовки детей к сдаче экзаменов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712427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Повышение уровня психологической компетентности по вопросам мотивации к учебной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833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39845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792088"/>
          </a:xfrm>
        </p:spPr>
        <p:txBody>
          <a:bodyPr/>
          <a:lstStyle/>
          <a:p>
            <a:r>
              <a:rPr lang="ru-RU" sz="2400" b="1" dirty="0"/>
              <a:t>Профессиональные </a:t>
            </a:r>
            <a:r>
              <a:rPr lang="ru-RU" sz="2400" b="1" dirty="0" smtClean="0"/>
              <a:t>дефициты в </a:t>
            </a:r>
            <a:r>
              <a:rPr lang="ru-RU" sz="2400" b="1" dirty="0"/>
              <a:t>работе с </a:t>
            </a:r>
            <a:r>
              <a:rPr lang="ru-RU" sz="2400" b="1" dirty="0" smtClean="0"/>
              <a:t>администрацией школы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4041"/>
              </p:ext>
            </p:extLst>
          </p:nvPr>
        </p:nvGraphicFramePr>
        <p:xfrm>
          <a:off x="609600" y="1844827"/>
          <a:ext cx="10972800" cy="47521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36231">
                  <a:extLst>
                    <a:ext uri="{9D8B030D-6E8A-4147-A177-3AD203B41FA5}">
                      <a16:colId xmlns:a16="http://schemas.microsoft.com/office/drawing/2014/main" val="2457747705"/>
                    </a:ext>
                  </a:extLst>
                </a:gridCol>
                <a:gridCol w="9136569">
                  <a:extLst>
                    <a:ext uri="{9D8B030D-6E8A-4147-A177-3AD203B41FA5}">
                      <a16:colId xmlns:a16="http://schemas.microsoft.com/office/drawing/2014/main" val="2562908276"/>
                    </a:ext>
                  </a:extLst>
                </a:gridCol>
              </a:tblGrid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3,09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Помощь в выработке направлений </a:t>
                      </a:r>
                      <a:r>
                        <a:rPr lang="ru-RU" sz="2000" dirty="0" err="1" smtClean="0">
                          <a:effectLst/>
                        </a:rPr>
                        <a:t>предпрофильной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подготовки и профильного обучения с учетом особенностей обучающихся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459810"/>
                  </a:ext>
                </a:extLst>
              </a:tr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3,2 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Помощь в разработке системы мониторинга образовательных результатов, диагностика личностных и метапредметных результатов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242203"/>
                  </a:ext>
                </a:extLst>
              </a:tr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3,25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Помощь в проведении мониторинга социально-профессиональной направленности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835449"/>
                  </a:ext>
                </a:extLst>
              </a:tr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3,33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Помощь в планировании и проектировании образовательной деятельности с учетом специфики образовательного учреждения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036509"/>
                  </a:ext>
                </a:extLst>
              </a:tr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3,33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Помощь в подборе эффективных технологий, создающих психологически комфортную, развивающую атмосферу учебной деятельности.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921297"/>
                  </a:ext>
                </a:extLst>
              </a:tr>
              <a:tr h="58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3,36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Экспертное сопровождение работы конфликтных комиссий и служб медиации в образовательном учреждении.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503568"/>
                  </a:ext>
                </a:extLst>
              </a:tr>
              <a:tr h="83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3,38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Помощь в планировании, информировании, разработке и реализации комплексной профилактики агрессивного поведения в образовательной среды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68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850489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792088"/>
          </a:xfrm>
        </p:spPr>
        <p:txBody>
          <a:bodyPr/>
          <a:lstStyle/>
          <a:p>
            <a:r>
              <a:rPr lang="ru-RU" sz="2400" b="1" dirty="0"/>
              <a:t>Профессиональные </a:t>
            </a:r>
            <a:r>
              <a:rPr lang="ru-RU" sz="2400" b="1" dirty="0" smtClean="0"/>
              <a:t>дефициты в </a:t>
            </a:r>
            <a:r>
              <a:rPr lang="ru-RU" sz="2400" b="1" dirty="0"/>
              <a:t>работе с </a:t>
            </a:r>
            <a:r>
              <a:rPr lang="ru-RU" sz="2400" b="1" dirty="0" smtClean="0"/>
              <a:t>педагогами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06032"/>
              </p:ext>
            </p:extLst>
          </p:nvPr>
        </p:nvGraphicFramePr>
        <p:xfrm>
          <a:off x="623392" y="1833203"/>
          <a:ext cx="10959008" cy="46154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5587">
                  <a:extLst>
                    <a:ext uri="{9D8B030D-6E8A-4147-A177-3AD203B41FA5}">
                      <a16:colId xmlns:a16="http://schemas.microsoft.com/office/drawing/2014/main" val="1469681890"/>
                    </a:ext>
                  </a:extLst>
                </a:gridCol>
                <a:gridCol w="9623421">
                  <a:extLst>
                    <a:ext uri="{9D8B030D-6E8A-4147-A177-3AD203B41FA5}">
                      <a16:colId xmlns:a16="http://schemas.microsoft.com/office/drawing/2014/main" val="2056837218"/>
                    </a:ext>
                  </a:extLst>
                </a:gridCol>
              </a:tblGrid>
              <a:tr h="37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Консультирование и просвещение педагогов по вопросам развития способностей и детской одаренности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3971201"/>
                  </a:ext>
                </a:extLst>
              </a:tr>
              <a:tr h="37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Консультирование по вопросам выработки форм и методов работы с учетом особенностей обучающихся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2476423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психологической компетентности педагогов и консультирование по вопросам причин, форм и последствий деструктивного и </a:t>
                      </a:r>
                      <a:r>
                        <a:rPr lang="ru-RU" sz="1600" dirty="0" err="1">
                          <a:effectLst/>
                        </a:rPr>
                        <a:t>аутодеструктивного</a:t>
                      </a:r>
                      <a:r>
                        <a:rPr lang="ru-RU" sz="1600" dirty="0">
                          <a:effectLst/>
                        </a:rPr>
                        <a:t> поведения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599493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Помощь в формировании субъектной позиции обучающихся в процессе образовательно-профессионального выбора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6832131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Консультирование по вопросам создания условий, способствующих формированию личностных, предметных и метапредметных результатов образовательной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2390629"/>
                  </a:ext>
                </a:extLst>
              </a:tr>
              <a:tr h="37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Консультирование по вопросам профилактики и преодоления психического выгорания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7820309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личностных качеств и умений, необходимых для осуществления осознанного и обоснованного профессионального самоопределения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607292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Помощь в повышении эффективности воспитательной работы классных руководителей в целях предупреждения фактов проявления агрессии в детском сообществе класса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176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51457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1519</TotalTime>
  <Words>429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Профессиональные дефициты и временные затраты школьных психологов в работе с субъектами образования в Пермском крае</vt:lpstr>
      <vt:lpstr>Презентация PowerPoint</vt:lpstr>
      <vt:lpstr>Таблица процентного распределения времени для наиболее востребованных направлений деятельности</vt:lpstr>
      <vt:lpstr>Таблица процентного распределения времени на работу с конкретными категориями лиц</vt:lpstr>
      <vt:lpstr>Таблица процентного распределения частоты обращения</vt:lpstr>
      <vt:lpstr>Профессиональные дефициты в работе с обучающимися</vt:lpstr>
      <vt:lpstr>Профессиональные дефициты в работе с родителями</vt:lpstr>
      <vt:lpstr>Профессиональные дефициты в работе с администрацией школы</vt:lpstr>
      <vt:lpstr>Профессиональные дефициты в работе с педагогами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193</cp:revision>
  <dcterms:created xsi:type="dcterms:W3CDTF">2013-10-16T06:54:36Z</dcterms:created>
  <dcterms:modified xsi:type="dcterms:W3CDTF">2021-12-14T07:37:09Z</dcterms:modified>
</cp:coreProperties>
</file>