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75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56" r:id="rId15"/>
    <p:sldId id="264" r:id="rId16"/>
    <p:sldId id="292" r:id="rId17"/>
    <p:sldId id="259" r:id="rId18"/>
    <p:sldId id="263" r:id="rId19"/>
    <p:sldId id="261" r:id="rId20"/>
    <p:sldId id="293" r:id="rId21"/>
    <p:sldId id="294" r:id="rId22"/>
    <p:sldId id="295" r:id="rId23"/>
    <p:sldId id="296" r:id="rId24"/>
    <p:sldId id="297" r:id="rId25"/>
    <p:sldId id="267" r:id="rId26"/>
    <p:sldId id="257" r:id="rId27"/>
    <p:sldId id="258" r:id="rId28"/>
    <p:sldId id="260" r:id="rId29"/>
    <p:sldId id="274" r:id="rId30"/>
    <p:sldId id="268" r:id="rId31"/>
    <p:sldId id="269" r:id="rId32"/>
    <p:sldId id="270" r:id="rId33"/>
    <p:sldId id="271" r:id="rId34"/>
    <p:sldId id="272" r:id="rId35"/>
    <p:sldId id="273" r:id="rId36"/>
    <p:sldId id="298" r:id="rId37"/>
    <p:sldId id="299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U+VjsBwGCOKFtKL4hQUaiTk/q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876C4A-12C4-4013-B019-FC9282FC0DC3}" v="2" dt="2022-03-24T08:03:38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26" autoAdjust="0"/>
  </p:normalViewPr>
  <p:slideViewPr>
    <p:cSldViewPr snapToGrid="0">
      <p:cViewPr>
        <p:scale>
          <a:sx n="73" d="100"/>
          <a:sy n="73" d="100"/>
        </p:scale>
        <p:origin x="-852" y="-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customschemas.google.com/relationships/presentationmetadata" Target="meta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7889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xmlns="" id="{A13E889E-49E5-4654-A0FF-570DDC92D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4C4D9613-19AB-4047-879C-CC5B6F7DCB5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9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xmlns="" id="{858180C7-BD4D-48FB-8C58-7C77591192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miter lim="800000"/>
          </a:ln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009BEB8A-16DD-44D4-869A-15A6D3D30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9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xmlns="" id="{D38862A4-E6C1-4853-B6E2-A6D9E8F733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miter lim="800000"/>
          </a:ln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DC8A0BE4-D3DD-43DE-9202-7DF04DC89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9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xmlns="" id="{266185B0-9047-475E-B79B-0B67A270B9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miter lim="800000"/>
          </a:ln>
        </p:spPr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44793EA5-B056-4A55-9179-F710F4ED1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9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xmlns="" id="{1D12ECAC-2BDB-427F-AC38-C59F2C96C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miter lim="800000"/>
          </a:ln>
        </p:spPr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22225A2F-5D3E-48EA-B6AC-51B013FD6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9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1749DCEA-C033-4AD3-865C-6AB8449FA3C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D9BA7-2E53-43F7-9E1F-B9F09FBDBF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54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5A2BE065-359B-45ED-BD36-92C10BCCB93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E9679-BB33-4568-BFDF-65144420E7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52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81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102perm.ru/petroleum" TargetMode="External"/><Relationship Id="rId2" Type="http://schemas.openxmlformats.org/officeDocument/2006/relationships/hyperlink" Target="https://vk.com/petroleum_plus_per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19E644-303F-49E7-92CA-F8FC1316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5" y="79514"/>
            <a:ext cx="7520335" cy="4273826"/>
          </a:xfrm>
        </p:spPr>
        <p:txBody>
          <a:bodyPr/>
          <a:lstStyle/>
          <a:p>
            <a:r>
              <a:rPr lang="ru-RU" sz="2800" dirty="0"/>
              <a:t>МАОУ «СОШ «Петролеум +»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Психолого-педагогические технологии работы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 обучающимися с ОВЗ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 их семьями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10.11.2022</a:t>
            </a:r>
          </a:p>
        </p:txBody>
      </p:sp>
    </p:spTree>
    <p:extLst>
      <p:ext uri="{BB962C8B-B14F-4D97-AF65-F5344CB8AC3E}">
        <p14:creationId xmlns:p14="http://schemas.microsoft.com/office/powerpoint/2010/main" val="135665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11110" y="395111"/>
            <a:ext cx="5678312" cy="1253067"/>
          </a:xfrm>
        </p:spPr>
        <p:txBody>
          <a:bodyPr/>
          <a:lstStyle/>
          <a:p>
            <a:r>
              <a:rPr lang="ru-RU" dirty="0"/>
              <a:t>3. </a:t>
            </a:r>
            <a:r>
              <a:rPr lang="ru-RU" sz="3200" b="1" i="1" u="sng" dirty="0"/>
              <a:t>Планирование учебного дня:</a:t>
            </a:r>
          </a:p>
          <a:p>
            <a:endParaRPr lang="ru-RU" dirty="0"/>
          </a:p>
        </p:txBody>
      </p:sp>
      <p:pic>
        <p:nvPicPr>
          <p:cNvPr id="3" name="Picture 2" descr="C:\Users\Ольга Александровна\Desktop\режим учебного дн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488" y="1428736"/>
            <a:ext cx="6905477" cy="3493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2399" y="191911"/>
            <a:ext cx="6818489" cy="1309511"/>
          </a:xfrm>
        </p:spPr>
        <p:txBody>
          <a:bodyPr/>
          <a:lstStyle/>
          <a:p>
            <a:r>
              <a:rPr lang="ru-RU" sz="2800" b="1" i="1" u="sng" dirty="0"/>
              <a:t>4.Оценивание своей работы</a:t>
            </a:r>
          </a:p>
          <a:p>
            <a:r>
              <a:rPr lang="ru-RU" sz="2800" b="1" i="1" u="sng" dirty="0"/>
              <a:t>(</a:t>
            </a:r>
            <a:r>
              <a:rPr lang="ru-RU" sz="2800" b="1" i="1" u="sng" dirty="0" err="1"/>
              <a:t>безотметочное</a:t>
            </a:r>
            <a:r>
              <a:rPr lang="ru-RU" sz="2800" b="1" i="1" u="sng" dirty="0"/>
              <a:t> обучение)</a:t>
            </a:r>
          </a:p>
        </p:txBody>
      </p:sp>
      <p:pic>
        <p:nvPicPr>
          <p:cNvPr id="3" name="Picture 2" descr="C:\Users\Ольга Александровна\Desktop\шка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19706">
            <a:off x="1107728" y="1484393"/>
            <a:ext cx="2998680" cy="272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Ольга Александровна\Desktop\оценива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77245"/>
            <a:ext cx="4237038" cy="3217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83732" y="248357"/>
            <a:ext cx="7608712" cy="801510"/>
          </a:xfrm>
        </p:spPr>
        <p:txBody>
          <a:bodyPr/>
          <a:lstStyle/>
          <a:p>
            <a:r>
              <a:rPr lang="ru-RU" sz="2800" b="1" i="1" u="sng" dirty="0"/>
              <a:t>Итог: плавное вхождение в учебную жизнь</a:t>
            </a:r>
          </a:p>
        </p:txBody>
      </p:sp>
      <p:pic>
        <p:nvPicPr>
          <p:cNvPr id="3" name="Picture 3" descr="C:\Users\Ольга Александровна\Desktop\Screenshot_20220323-094552_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1831">
            <a:off x="109786" y="1297534"/>
            <a:ext cx="2584085" cy="3936528"/>
          </a:xfrm>
          <a:prstGeom prst="rect">
            <a:avLst/>
          </a:prstGeom>
          <a:noFill/>
        </p:spPr>
      </p:pic>
      <p:pic>
        <p:nvPicPr>
          <p:cNvPr id="4" name="Picture 2" descr="C:\Users\Ольга Александровна\Desktop\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15420" y="617538"/>
            <a:ext cx="2343070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Ольга Александровна\Desktop\Screenshot_20220323-095231_V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85438">
            <a:off x="6163254" y="1123183"/>
            <a:ext cx="2619642" cy="4197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8532" y="316089"/>
            <a:ext cx="7303912" cy="914400"/>
          </a:xfrm>
        </p:spPr>
        <p:txBody>
          <a:bodyPr/>
          <a:lstStyle/>
          <a:p>
            <a:r>
              <a:rPr lang="ru-RU" sz="3600" b="1" i="1" u="sng" dirty="0"/>
              <a:t>Наша школьная жизнь-это не только уроки</a:t>
            </a:r>
            <a:r>
              <a:rPr lang="ru-RU" sz="3600" dirty="0"/>
              <a:t>.</a:t>
            </a:r>
          </a:p>
        </p:txBody>
      </p:sp>
      <p:pic>
        <p:nvPicPr>
          <p:cNvPr id="4" name="Picture 2" descr="C:\Users\Ольга Александровна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55858">
            <a:off x="358519" y="405228"/>
            <a:ext cx="1714512" cy="265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C:\Users\Ольга Александровна\Desktop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28385">
            <a:off x="145299" y="2978042"/>
            <a:ext cx="2867565" cy="2321931"/>
          </a:xfrm>
          <a:prstGeom prst="rect">
            <a:avLst/>
          </a:prstGeom>
          <a:noFill/>
        </p:spPr>
      </p:pic>
      <p:pic>
        <p:nvPicPr>
          <p:cNvPr id="6" name="Picture 3" descr="C:\Users\Ольга Александровна\Desktop\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9023" y="1319552"/>
            <a:ext cx="2361795" cy="3500462"/>
          </a:xfrm>
          <a:prstGeom prst="rect">
            <a:avLst/>
          </a:prstGeom>
          <a:noFill/>
        </p:spPr>
      </p:pic>
      <p:pic>
        <p:nvPicPr>
          <p:cNvPr id="7" name="Picture 7" descr="C:\Users\Ольга Александровна\Desktop\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9823">
            <a:off x="6061804" y="835007"/>
            <a:ext cx="2072605" cy="2170665"/>
          </a:xfrm>
          <a:prstGeom prst="rect">
            <a:avLst/>
          </a:prstGeom>
          <a:noFill/>
        </p:spPr>
      </p:pic>
      <p:pic>
        <p:nvPicPr>
          <p:cNvPr id="8" name="Picture 4" descr="C:\Users\Ольга Александровна\Desktop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72671">
            <a:off x="6212159" y="2599364"/>
            <a:ext cx="2398007" cy="2361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xmlns="" id="{E4F12C90-C9D7-438F-9F3B-C4C905FC9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547" y="1123121"/>
            <a:ext cx="7658719" cy="348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12" bIns="91412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SzPct val="100000"/>
            </a:pPr>
            <a:endParaRPr lang="ru-RU" altLang="ru-RU" sz="2999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ct val="100000"/>
            </a:pPr>
            <a:endParaRPr lang="ru-RU" altLang="ru-RU" sz="2999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ct val="100000"/>
            </a:pPr>
            <a:endParaRPr lang="ru-RU" altLang="ru-RU" sz="2999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r>
              <a:rPr lang="ru-RU" altLang="ru-RU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МАСТЕР-КЛАСС</a:t>
            </a:r>
          </a:p>
          <a:p>
            <a:pPr algn="ctr">
              <a:buSzPct val="100000"/>
            </a:pPr>
            <a:r>
              <a:rPr lang="ru-RU" altLang="ru-RU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«Раскрываем потенциалы: </a:t>
            </a:r>
            <a:br>
              <a:rPr lang="ru-RU" altLang="ru-RU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внеурочный курс «Лего-переменка»</a:t>
            </a:r>
            <a:br>
              <a:rPr lang="ru-RU" altLang="ru-RU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</a:br>
            <a:endParaRPr lang="ru-RU" altLang="ru-RU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xmlns="" id="{36F0D48C-D046-4E65-9FAF-CC82DE6D7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190" y="3580227"/>
            <a:ext cx="5075461" cy="139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12" bIns="91412"/>
          <a:lstStyle>
            <a:lvl1pPr marL="112713">
              <a:tabLst>
                <a:tab pos="114300" algn="l"/>
                <a:tab pos="1028700" algn="l"/>
                <a:tab pos="1943100" algn="l"/>
                <a:tab pos="2857500" algn="l"/>
                <a:tab pos="3771900" algn="l"/>
                <a:tab pos="4686300" algn="l"/>
                <a:tab pos="5600700" algn="l"/>
                <a:tab pos="6515100" algn="l"/>
                <a:tab pos="7429500" algn="l"/>
                <a:tab pos="8343900" algn="l"/>
                <a:tab pos="9258300" algn="l"/>
                <a:tab pos="101727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14300" algn="l"/>
                <a:tab pos="1028700" algn="l"/>
                <a:tab pos="1943100" algn="l"/>
                <a:tab pos="2857500" algn="l"/>
                <a:tab pos="3771900" algn="l"/>
                <a:tab pos="4686300" algn="l"/>
                <a:tab pos="5600700" algn="l"/>
                <a:tab pos="6515100" algn="l"/>
                <a:tab pos="7429500" algn="l"/>
                <a:tab pos="8343900" algn="l"/>
                <a:tab pos="9258300" algn="l"/>
                <a:tab pos="101727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14300" algn="l"/>
                <a:tab pos="1028700" algn="l"/>
                <a:tab pos="1943100" algn="l"/>
                <a:tab pos="2857500" algn="l"/>
                <a:tab pos="3771900" algn="l"/>
                <a:tab pos="4686300" algn="l"/>
                <a:tab pos="5600700" algn="l"/>
                <a:tab pos="6515100" algn="l"/>
                <a:tab pos="7429500" algn="l"/>
                <a:tab pos="8343900" algn="l"/>
                <a:tab pos="9258300" algn="l"/>
                <a:tab pos="101727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114300" algn="l"/>
                <a:tab pos="1028700" algn="l"/>
                <a:tab pos="1943100" algn="l"/>
                <a:tab pos="2857500" algn="l"/>
                <a:tab pos="3771900" algn="l"/>
                <a:tab pos="4686300" algn="l"/>
                <a:tab pos="5600700" algn="l"/>
                <a:tab pos="6515100" algn="l"/>
                <a:tab pos="7429500" algn="l"/>
                <a:tab pos="8343900" algn="l"/>
                <a:tab pos="9258300" algn="l"/>
                <a:tab pos="101727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14300" algn="l"/>
                <a:tab pos="1028700" algn="l"/>
                <a:tab pos="1943100" algn="l"/>
                <a:tab pos="2857500" algn="l"/>
                <a:tab pos="3771900" algn="l"/>
                <a:tab pos="4686300" algn="l"/>
                <a:tab pos="5600700" algn="l"/>
                <a:tab pos="6515100" algn="l"/>
                <a:tab pos="7429500" algn="l"/>
                <a:tab pos="8343900" algn="l"/>
                <a:tab pos="9258300" algn="l"/>
                <a:tab pos="101727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8700" algn="l"/>
                <a:tab pos="1943100" algn="l"/>
                <a:tab pos="2857500" algn="l"/>
                <a:tab pos="3771900" algn="l"/>
                <a:tab pos="4686300" algn="l"/>
                <a:tab pos="5600700" algn="l"/>
                <a:tab pos="6515100" algn="l"/>
                <a:tab pos="7429500" algn="l"/>
                <a:tab pos="8343900" algn="l"/>
                <a:tab pos="9258300" algn="l"/>
                <a:tab pos="101727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8700" algn="l"/>
                <a:tab pos="1943100" algn="l"/>
                <a:tab pos="2857500" algn="l"/>
                <a:tab pos="3771900" algn="l"/>
                <a:tab pos="4686300" algn="l"/>
                <a:tab pos="5600700" algn="l"/>
                <a:tab pos="6515100" algn="l"/>
                <a:tab pos="7429500" algn="l"/>
                <a:tab pos="8343900" algn="l"/>
                <a:tab pos="9258300" algn="l"/>
                <a:tab pos="101727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8700" algn="l"/>
                <a:tab pos="1943100" algn="l"/>
                <a:tab pos="2857500" algn="l"/>
                <a:tab pos="3771900" algn="l"/>
                <a:tab pos="4686300" algn="l"/>
                <a:tab pos="5600700" algn="l"/>
                <a:tab pos="6515100" algn="l"/>
                <a:tab pos="7429500" algn="l"/>
                <a:tab pos="8343900" algn="l"/>
                <a:tab pos="9258300" algn="l"/>
                <a:tab pos="101727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8700" algn="l"/>
                <a:tab pos="1943100" algn="l"/>
                <a:tab pos="2857500" algn="l"/>
                <a:tab pos="3771900" algn="l"/>
                <a:tab pos="4686300" algn="l"/>
                <a:tab pos="5600700" algn="l"/>
                <a:tab pos="6515100" algn="l"/>
                <a:tab pos="7429500" algn="l"/>
                <a:tab pos="8343900" algn="l"/>
                <a:tab pos="9258300" algn="l"/>
                <a:tab pos="101727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399" dirty="0">
                <a:solidFill>
                  <a:srgbClr val="C00000"/>
                </a:solidFill>
              </a:rPr>
              <a:t>                   </a:t>
            </a:r>
          </a:p>
          <a:p>
            <a:pPr algn="r">
              <a:buClr>
                <a:srgbClr val="000000"/>
              </a:buClr>
              <a:buSzPct val="90000"/>
              <a:buFont typeface="Arial" panose="020B0604020202020204" pitchFamily="34" charset="0"/>
              <a:buNone/>
            </a:pPr>
            <a:endParaRPr lang="ru-RU" altLang="ru-RU" sz="1999" dirty="0">
              <a:solidFill>
                <a:srgbClr val="000000"/>
              </a:solidFill>
            </a:endParaRPr>
          </a:p>
          <a:p>
            <a:pPr algn="r"/>
            <a:r>
              <a:rPr lang="ru-RU" altLang="ru-RU" sz="1600" dirty="0" err="1">
                <a:solidFill>
                  <a:srgbClr val="000000"/>
                </a:solidFill>
              </a:rPr>
              <a:t>Арзянцева</a:t>
            </a:r>
            <a:r>
              <a:rPr lang="ru-RU" altLang="ru-RU" sz="1600" dirty="0">
                <a:solidFill>
                  <a:srgbClr val="000000"/>
                </a:solidFill>
              </a:rPr>
              <a:t> Наталья Вячеславовна, </a:t>
            </a:r>
          </a:p>
          <a:p>
            <a:pPr algn="r"/>
            <a:r>
              <a:rPr lang="ru-RU" altLang="ru-RU" sz="1600" dirty="0">
                <a:solidFill>
                  <a:srgbClr val="000000"/>
                </a:solidFill>
              </a:rPr>
              <a:t>учитель начальных классов первой </a:t>
            </a:r>
            <a:r>
              <a:rPr lang="ru-RU" altLang="ru-RU" sz="1600" dirty="0" err="1">
                <a:solidFill>
                  <a:srgbClr val="000000"/>
                </a:solidFill>
              </a:rPr>
              <a:t>кв.категории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 algn="ctr">
              <a:buClr>
                <a:srgbClr val="000000"/>
              </a:buClr>
              <a:buSzPct val="90000"/>
              <a:buFont typeface="Arial" panose="020B0604020202020204" pitchFamily="34" charset="0"/>
              <a:buNone/>
            </a:pPr>
            <a:endParaRPr lang="en-US" altLang="ru-RU" sz="1999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>
            <a:extLst>
              <a:ext uri="{FF2B5EF4-FFF2-40B4-BE49-F238E27FC236}">
                <a16:creationId xmlns:a16="http://schemas.microsoft.com/office/drawing/2014/main" xmlns="" id="{93FDC393-363D-4942-AC38-0027C70DC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804" y="4110357"/>
            <a:ext cx="709394" cy="326924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AB40"/>
          </a:solidFill>
          <a:ln w="25560">
            <a:solidFill>
              <a:srgbClr val="BC7D2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xmlns="" id="{07F8DA34-4DFE-4D4D-9818-8B2ABDD60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868" y="4110357"/>
            <a:ext cx="707807" cy="320576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AB40"/>
          </a:solidFill>
          <a:ln w="25560">
            <a:solidFill>
              <a:srgbClr val="BC7D2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xmlns="" id="{DE768D88-5D1E-424B-885A-CEDF0714B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74" y="0"/>
            <a:ext cx="7927115" cy="445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026" name="Object 6">
            <a:extLst>
              <a:ext uri="{FF2B5EF4-FFF2-40B4-BE49-F238E27FC236}">
                <a16:creationId xmlns:a16="http://schemas.microsoft.com/office/drawing/2014/main" xmlns="" id="{F7462426-04C3-490F-B085-0E0FCA3C46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6889" y="4065921"/>
          <a:ext cx="6117925" cy="1077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6119640" imgH="1078200" progId="">
                  <p:embed/>
                </p:oleObj>
              </mc:Choice>
              <mc:Fallback>
                <p:oleObj r:id="rId5" imgW="6119640" imgH="1078200" progId="">
                  <p:embed/>
                  <p:pic>
                    <p:nvPicPr>
                      <p:cNvPr id="1026" name="Object 6">
                        <a:extLst>
                          <a:ext uri="{FF2B5EF4-FFF2-40B4-BE49-F238E27FC236}">
                            <a16:creationId xmlns:a16="http://schemas.microsoft.com/office/drawing/2014/main" xmlns="" id="{F7462426-04C3-490F-B085-0E0FCA3C46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889" y="4065921"/>
                        <a:ext cx="6117925" cy="10775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xmlns="" id="{5B73671D-B94A-4C4E-AF94-EF3A6537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r="10101"/>
          <a:stretch>
            <a:fillRect/>
          </a:stretch>
        </p:blipFill>
        <p:spPr bwMode="auto">
          <a:xfrm>
            <a:off x="1908997" y="30154"/>
            <a:ext cx="7198678" cy="511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xmlns="" id="{FFBA55D4-C759-433E-96C7-EA2C62D47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416" y="1588"/>
            <a:ext cx="7700173" cy="115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12" bIns="91412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199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68">
            <a:extLst>
              <a:ext uri="{FF2B5EF4-FFF2-40B4-BE49-F238E27FC236}">
                <a16:creationId xmlns:a16="http://schemas.microsoft.com/office/drawing/2014/main" xmlns="" id="{3D353F61-FA67-4852-8DB8-540705B6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90" y="0"/>
            <a:ext cx="9177680" cy="50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4" name="Picture 69">
            <a:extLst>
              <a:ext uri="{FF2B5EF4-FFF2-40B4-BE49-F238E27FC236}">
                <a16:creationId xmlns:a16="http://schemas.microsoft.com/office/drawing/2014/main" xmlns="" id="{E6DD30E7-9425-4923-949E-BD16D431C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2"/>
          <a:stretch>
            <a:fillRect/>
          </a:stretch>
        </p:blipFill>
        <p:spPr bwMode="auto">
          <a:xfrm>
            <a:off x="6225665" y="2715375"/>
            <a:ext cx="2286882" cy="227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5" name="Picture 70">
            <a:extLst>
              <a:ext uri="{FF2B5EF4-FFF2-40B4-BE49-F238E27FC236}">
                <a16:creationId xmlns:a16="http://schemas.microsoft.com/office/drawing/2014/main" xmlns="" id="{0D9E25FD-A6E7-40AE-8A80-F3654BBD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5"/>
          <a:stretch>
            <a:fillRect/>
          </a:stretch>
        </p:blipFill>
        <p:spPr bwMode="auto">
          <a:xfrm>
            <a:off x="6082834" y="618934"/>
            <a:ext cx="2053591" cy="223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xmlns="" id="{B8FFB20E-B148-4FE1-9BC5-357EBE79A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46" y="906183"/>
            <a:ext cx="7236766" cy="34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399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399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399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399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399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399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399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399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3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0" name="Picture 2" descr="E:\Картинки\2022-11-04_11-43-01.png">
            <a:extLst>
              <a:ext uri="{FF2B5EF4-FFF2-40B4-BE49-F238E27FC236}">
                <a16:creationId xmlns:a16="http://schemas.microsoft.com/office/drawing/2014/main" xmlns="" id="{A25F2B2B-F87E-4926-85F6-77B03615E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6469" y="628134"/>
            <a:ext cx="3223205" cy="2860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DF5DC6-CBDB-40BD-9F15-AAE8B46E1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01" y="0"/>
            <a:ext cx="5389487" cy="1015687"/>
          </a:xfrm>
        </p:spPr>
        <p:txBody>
          <a:bodyPr/>
          <a:lstStyle/>
          <a:p>
            <a:pPr algn="just">
              <a:defRPr/>
            </a:pPr>
            <a:r>
              <a:rPr lang="ru-RU" altLang="ru-RU" sz="2399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Дети с нарушениями в развитии отличаются от своих сверстников и особенностями психических процессов. Для них характерны неустойчивость внимания, снижение вербальной памяти и продуктивности запоминания, отставания в развитии абстрактно </a:t>
            </a:r>
            <a:r>
              <a:rPr lang="ru-RU" altLang="ru-RU" sz="2399" kern="1200" dirty="0">
                <a:ea typeface="+mn-ea"/>
                <a:cs typeface="Times New Roman" panose="02020603050405020304" pitchFamily="18" charset="0"/>
              </a:rPr>
              <a:t>–</a:t>
            </a:r>
            <a:r>
              <a:rPr lang="ru-RU" altLang="ru-RU" sz="2399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логического мышления.</a:t>
            </a:r>
            <a:r>
              <a:rPr lang="ru-RU" altLang="ru-RU" sz="2399" kern="1200" dirty="0">
                <a:solidFill>
                  <a:srgbClr val="FFFFFF"/>
                </a:solidFill>
                <a:ea typeface="+mn-ea"/>
              </a:rPr>
              <a:t/>
            </a:r>
            <a:br>
              <a:rPr lang="ru-RU" altLang="ru-RU" sz="2399" kern="1200" dirty="0">
                <a:solidFill>
                  <a:srgbClr val="FFFFFF"/>
                </a:solidFill>
                <a:ea typeface="+mn-ea"/>
              </a:rPr>
            </a:br>
            <a:r>
              <a:rPr lang="ru-RU" altLang="ru-RU" sz="2399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Представленные нами упражнения с </a:t>
            </a:r>
            <a:r>
              <a:rPr lang="ru-RU" altLang="ru-RU" sz="2399" kern="1200" dirty="0">
                <a:ea typeface="+mn-ea"/>
                <a:cs typeface="Times New Roman" panose="02020603050405020304" pitchFamily="18" charset="0"/>
              </a:rPr>
              <a:t>«</a:t>
            </a:r>
            <a:r>
              <a:rPr lang="ru-RU" altLang="ru-RU" sz="2399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Шестью кубиками</a:t>
            </a:r>
            <a:r>
              <a:rPr lang="ru-RU" altLang="ru-RU" sz="2399" kern="1200" dirty="0">
                <a:ea typeface="+mn-ea"/>
                <a:cs typeface="Times New Roman" panose="02020603050405020304" pitchFamily="18" charset="0"/>
              </a:rPr>
              <a:t>»</a:t>
            </a:r>
            <a:r>
              <a:rPr lang="ru-RU" altLang="ru-RU" sz="2399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будут полезны не только для </a:t>
            </a:r>
            <a:r>
              <a:rPr lang="ru-RU" altLang="ru-RU" sz="2399" i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коррекции имеющихся нарушений</a:t>
            </a:r>
            <a:r>
              <a:rPr lang="ru-RU" altLang="ru-RU" sz="2399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но и личности ребенка в целом.</a:t>
            </a:r>
            <a:r>
              <a:rPr lang="ru-RU" altLang="ru-RU" sz="2399" kern="1200" dirty="0">
                <a:solidFill>
                  <a:srgbClr val="FFFFFF"/>
                </a:solidFill>
                <a:ea typeface="+mn-ea"/>
              </a:rPr>
              <a:t/>
            </a:r>
            <a:br>
              <a:rPr lang="ru-RU" altLang="ru-RU" sz="2399" kern="1200" dirty="0">
                <a:solidFill>
                  <a:srgbClr val="FFFFFF"/>
                </a:solidFill>
                <a:ea typeface="+mn-ea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xmlns="" id="{CAE4071F-F89E-465E-B20D-62691D63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382" y="214247"/>
            <a:ext cx="6090945" cy="60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12" bIns="91412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799">
                <a:solidFill>
                  <a:srgbClr val="000000"/>
                </a:solidFill>
              </a:rPr>
              <a:t>Практика: работа с фокус - группой </a:t>
            </a:r>
          </a:p>
        </p:txBody>
      </p:sp>
      <p:sp>
        <p:nvSpPr>
          <p:cNvPr id="7171" name="TextBox 2">
            <a:extLst>
              <a:ext uri="{FF2B5EF4-FFF2-40B4-BE49-F238E27FC236}">
                <a16:creationId xmlns:a16="http://schemas.microsoft.com/office/drawing/2014/main" xmlns="" id="{3F230F08-3AB6-4EB5-84F8-7817E281E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291" y="714154"/>
            <a:ext cx="5856068" cy="193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399">
                <a:solidFill>
                  <a:schemeClr val="tx1"/>
                </a:solidFill>
              </a:rPr>
              <a:t>Упражнение 1. «Можешь запомнить»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399">
                <a:solidFill>
                  <a:schemeClr val="tx1"/>
                </a:solidFill>
              </a:rPr>
              <a:t>Упражнение 2. «Четыре стихии»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399">
                <a:solidFill>
                  <a:schemeClr val="tx1"/>
                </a:solidFill>
              </a:rPr>
              <a:t>Упражнение 3. «Ваня говорит»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399">
                <a:solidFill>
                  <a:schemeClr val="tx1"/>
                </a:solidFill>
              </a:rPr>
              <a:t>Упражнение 4. «Рассказ историй»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399">
                <a:solidFill>
                  <a:schemeClr val="tx1"/>
                </a:solidFill>
              </a:rPr>
              <a:t>Упражнение 5. «Повторяй за мной»</a:t>
            </a:r>
          </a:p>
        </p:txBody>
      </p:sp>
      <p:pic>
        <p:nvPicPr>
          <p:cNvPr id="7172" name="Picture 4" descr="C:\Users\Данил\Desktop\2022-06-08_18-36-57.png">
            <a:extLst>
              <a:ext uri="{FF2B5EF4-FFF2-40B4-BE49-F238E27FC236}">
                <a16:creationId xmlns:a16="http://schemas.microsoft.com/office/drawing/2014/main" xmlns="" id="{08086E4F-1E4C-4756-A95A-362243A92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26666"/>
          <a:stretch>
            <a:fillRect/>
          </a:stretch>
        </p:blipFill>
        <p:spPr bwMode="auto">
          <a:xfrm>
            <a:off x="2143875" y="2715375"/>
            <a:ext cx="5445032" cy="221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743807-AEDF-4963-B85F-F77D95DA9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1403" y="3854548"/>
            <a:ext cx="4002259" cy="981128"/>
          </a:xfrm>
        </p:spPr>
        <p:txBody>
          <a:bodyPr/>
          <a:lstStyle/>
          <a:p>
            <a:r>
              <a:rPr lang="ru-RU" sz="1600" dirty="0"/>
              <a:t>Гагарина Ольга Александровна, </a:t>
            </a:r>
          </a:p>
          <a:p>
            <a:r>
              <a:rPr lang="ru-RU" sz="1600" dirty="0"/>
              <a:t>учитель начальных классов </a:t>
            </a:r>
          </a:p>
          <a:p>
            <a:r>
              <a:rPr lang="ru-RU" sz="1600" dirty="0"/>
              <a:t>высшей </a:t>
            </a:r>
            <a:r>
              <a:rPr lang="ru-RU" sz="1600" dirty="0" err="1"/>
              <a:t>кв.категории</a:t>
            </a:r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E1441C-E45B-48E1-8FDA-87CCB697F9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20240" y="1378635"/>
            <a:ext cx="6438569" cy="1613804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j-lt"/>
              </a:rPr>
              <a:t>МАСТЕР-КЛАСС</a:t>
            </a:r>
            <a:br>
              <a:rPr lang="ru-RU" sz="3600" b="1" dirty="0">
                <a:solidFill>
                  <a:srgbClr val="FF0000"/>
                </a:solidFill>
                <a:latin typeface="+mj-lt"/>
              </a:rPr>
            </a:br>
            <a:r>
              <a:rPr lang="ru-RU" sz="3600" b="1" dirty="0">
                <a:solidFill>
                  <a:srgbClr val="FF0000"/>
                </a:solidFill>
                <a:latin typeface="+mj-lt"/>
              </a:rPr>
              <a:t>«Введение в школьную жизнь» </a:t>
            </a:r>
          </a:p>
        </p:txBody>
      </p:sp>
    </p:spTree>
    <p:extLst>
      <p:ext uri="{BB962C8B-B14F-4D97-AF65-F5344CB8AC3E}">
        <p14:creationId xmlns:p14="http://schemas.microsoft.com/office/powerpoint/2010/main" val="4235727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887507" y="611841"/>
            <a:ext cx="7172488" cy="336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-RU" sz="36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МАСТЕР-КЛАСС</a:t>
            </a:r>
            <a:br>
              <a:rPr lang="ru-RU" sz="36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«Родительский всеобуч «Использование камушков </a:t>
            </a:r>
            <a:r>
              <a:rPr lang="ru-RU" sz="36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Марблс</a:t>
            </a:r>
            <a:r>
              <a:rPr lang="ru-RU" sz="36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для развития познавательной активности у детей ОВЗ»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59" name="Google Shape;59;p1"/>
          <p:cNvSpPr txBox="1">
            <a:spLocks noGrp="1"/>
          </p:cNvSpPr>
          <p:nvPr>
            <p:ph type="subTitle" idx="1"/>
          </p:nvPr>
        </p:nvSpPr>
        <p:spPr>
          <a:xfrm>
            <a:off x="1329397" y="3980329"/>
            <a:ext cx="7709095" cy="10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600" dirty="0">
                <a:solidFill>
                  <a:schemeClr val="tx1"/>
                </a:solidFill>
              </a:rPr>
              <a:t>Савина Дина Александровна, учитель начальных классов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600" dirty="0">
                <a:solidFill>
                  <a:schemeClr val="tx1"/>
                </a:solidFill>
              </a:rPr>
              <a:t> высшей квалификационной категории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400" i="1" dirty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14BD51-7993-44B2-B89D-52752C3F3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58" y="13017"/>
            <a:ext cx="1498208" cy="14630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4578248-2922-5605-9FE3-FBECA78B6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51A524-F5CA-A462-AA87-0304CE501061}"/>
              </a:ext>
            </a:extLst>
          </p:cNvPr>
          <p:cNvSpPr txBox="1"/>
          <p:nvPr/>
        </p:nvSpPr>
        <p:spPr>
          <a:xfrm>
            <a:off x="1183341" y="416859"/>
            <a:ext cx="783963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+mn-lt"/>
              </a:rPr>
              <a:t>«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игры нет и не может быть полноценного умственного развития ребенка. Игра – это огромное окно, через которое в духовный мир ребенка вливается живительный поток представлении, понятий. Игра – это искра, зажигающая огонек пытливости и любознательности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379237-D1B3-594D-A10F-64C516D90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931" y="1882589"/>
            <a:ext cx="4366843" cy="258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D5235062-D89C-CFD3-420E-BD331ECEC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6DF47C-B0A2-EC03-74E9-929726624EC3}"/>
              </a:ext>
            </a:extLst>
          </p:cNvPr>
          <p:cNvSpPr txBox="1"/>
          <p:nvPr/>
        </p:nvSpPr>
        <p:spPr>
          <a:xfrm>
            <a:off x="1147313" y="307825"/>
            <a:ext cx="58304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потомки глиняных шариков, которыми играли древние люди многие тысячи лет назад.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 переводе означает « мраморный», набор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стеклянных камушков имеют разнообразную цветовую гамму и форму.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представление об окружающем предметном мире у ребенка не может сложиться без тактильно-двигательного восприятия, поскольку именно оно лежит в основе чувственного познания.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F8D64A-20D5-B5FC-14BE-D5C4524ED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811" y="385763"/>
            <a:ext cx="1845863" cy="18954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97594FA-27CC-DB95-1C05-BDE14C2BB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684" y="2614612"/>
            <a:ext cx="2143125" cy="2143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D7BE73-1D1E-89E6-C8B7-36BBA3475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375" y="2614612"/>
            <a:ext cx="2143125" cy="214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03A6DB1-D278-3FCA-AF70-86E8138B3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341" y="2657474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56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B431135-5697-5DA8-87F3-65B786B08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F22F29-0047-FF4C-CD9D-5C1EC30E4939}"/>
              </a:ext>
            </a:extLst>
          </p:cNvPr>
          <p:cNvSpPr txBox="1"/>
          <p:nvPr/>
        </p:nvSpPr>
        <p:spPr>
          <a:xfrm>
            <a:off x="1216325" y="307825"/>
            <a:ext cx="76084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 камешков завораживает настолько, что и взрослым и детям хочется к ним прикоснуться, подержать их в руках, поиграть с ними. Эстетическая привлекательность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вызывает интерес у современных детей, несмотря на богатый выбор новейших, высокотехнологичных игрушек.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E771D1E-7785-FBB3-6DAB-FC51E3469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442" y="1824670"/>
            <a:ext cx="3619058" cy="25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71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FD420F17-9128-D28B-B146-94ECECD01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672352"/>
            <a:ext cx="6367800" cy="38685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70800A-0735-A967-3472-158627CBA78D}"/>
              </a:ext>
            </a:extLst>
          </p:cNvPr>
          <p:cNvSpPr txBox="1"/>
          <p:nvPr/>
        </p:nvSpPr>
        <p:spPr>
          <a:xfrm>
            <a:off x="1472454" y="524435"/>
            <a:ext cx="479762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использования игровых упражнений: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деятельность ЦНС;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тактильные ощущения, мыслительные операции;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моторику, зрительно- двигательную координацию, ориентировку на плоскости листа;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словарный запас;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фонематическое восприятие;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 закреплять элементарные математические представления;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память, мышление;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фантазию ребенка;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положительный эмоциональный настрой ребенка.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3C118CE-C44D-3A3A-F828-A6FCB0A91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216" y="450150"/>
            <a:ext cx="1984410" cy="16803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D07F74A-32FF-C3A0-6947-0C6792BBB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679" y="2919612"/>
            <a:ext cx="1972947" cy="18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61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39D3B5-D1A3-F482-053C-EFDFF2E65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99" y="90114"/>
            <a:ext cx="7246621" cy="679507"/>
          </a:xfrm>
        </p:spPr>
        <p:txBody>
          <a:bodyPr/>
          <a:lstStyle/>
          <a:p>
            <a:pPr marL="2453640" marR="588010" indent="-172720" algn="l">
              <a:lnSpc>
                <a:spcPct val="103000"/>
              </a:lnSpc>
              <a:spcBef>
                <a:spcPts val="365"/>
              </a:spcBef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75CEE0-A93B-F1A9-D5EF-51256E627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3256911"/>
            <a:ext cx="2362199" cy="1578666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A5CDB1-49A2-6674-0818-7AF57171A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3A03DB-F6D6-29CF-5C5E-7D6FC185E2DE}"/>
              </a:ext>
            </a:extLst>
          </p:cNvPr>
          <p:cNvSpPr txBox="1"/>
          <p:nvPr/>
        </p:nvSpPr>
        <p:spPr>
          <a:xfrm>
            <a:off x="1181100" y="396240"/>
            <a:ext cx="73228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работе с детьми ОВЗ камушков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фантазию и творчество детей.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систематические упражнения для пальцев не только стимулируют развитие речи, но и являются, по мнению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М.М.Кольцовой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"мощным средством повышения работоспособности головного мозга".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движения пальцев рук стимулируют деятельность ЦНС и ускоряют развитие психических процессов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468203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4578248-2922-5605-9FE3-FBECA78B6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136" y="687275"/>
            <a:ext cx="7720446" cy="2105161"/>
          </a:xfrm>
        </p:spPr>
        <p:txBody>
          <a:bodyPr/>
          <a:lstStyle/>
          <a:p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МАСТЕР-КЛАСС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«Арт – технологии в работе с детьми с ОВЗ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«В гостях у </a:t>
            </a:r>
            <a:r>
              <a:rPr lang="ru-RU" sz="3600" b="1" dirty="0" err="1">
                <a:solidFill>
                  <a:srgbClr val="FF0000"/>
                </a:solidFill>
              </a:rPr>
              <a:t>Лепилкина</a:t>
            </a:r>
            <a:r>
              <a:rPr lang="ru-RU" sz="3600" b="1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7991" y="3346972"/>
            <a:ext cx="5426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+mn-lt"/>
                <a:cs typeface="Times New Roman" panose="02020603050405020304" pitchFamily="18" charset="0"/>
              </a:rPr>
              <a:t>Отавина Оксана Евгеньевна, учитель начальных классов высшей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кв.ктегории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Олексюк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Наталья Владимировна, </a:t>
            </a:r>
          </a:p>
          <a:p>
            <a:pPr algn="r"/>
            <a:r>
              <a:rPr lang="ru-RU" sz="1600" dirty="0">
                <a:latin typeface="+mn-lt"/>
                <a:cs typeface="Times New Roman" panose="02020603050405020304" pitchFamily="18" charset="0"/>
              </a:rPr>
              <a:t>Учитель начальных классов первой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кв.категории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546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D5235062-D89C-CFD3-420E-BD331ECE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035" y="917220"/>
            <a:ext cx="8218843" cy="605100"/>
          </a:xfrm>
        </p:spPr>
        <p:txBody>
          <a:bodyPr/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Арт-терапия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способы и технологии реабилитации лиц средствами искусства и художественной деятельности. 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23190" y="1742739"/>
            <a:ext cx="663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«терапия искусством».</a:t>
            </a:r>
            <a:endParaRPr lang="ru-RU" sz="2400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00" y="2424823"/>
            <a:ext cx="49307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268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 noGrp="1"/>
          </p:cNvSpPr>
          <p:nvPr>
            <p:ph type="body" idx="1"/>
          </p:nvPr>
        </p:nvSpPr>
        <p:spPr>
          <a:xfrm>
            <a:off x="452120" y="422275"/>
            <a:ext cx="6938384" cy="60483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altLang="ru-RU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Направления арт-терапии</a:t>
            </a:r>
            <a:br>
              <a:rPr lang="ru-RU" altLang="ru-RU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endParaRPr lang="ru-RU" altLang="ru-RU" sz="20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6368054" y="815892"/>
            <a:ext cx="3247344" cy="301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8113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1600" dirty="0" err="1">
                <a:latin typeface="+mn-lt"/>
                <a:cs typeface="Times New Roman" panose="02020603050405020304" pitchFamily="18" charset="0"/>
              </a:rPr>
              <a:t>Драматерапия</a:t>
            </a: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+mn-lt"/>
                <a:cs typeface="Times New Roman" panose="02020603050405020304" pitchFamily="18" charset="0"/>
              </a:rPr>
            </a:br>
            <a:r>
              <a:rPr lang="ru-RU" altLang="ru-RU" sz="1600" dirty="0" err="1">
                <a:latin typeface="+mn-lt"/>
                <a:cs typeface="Times New Roman" panose="02020603050405020304" pitchFamily="18" charset="0"/>
              </a:rPr>
              <a:t>Сказкотерапия</a:t>
            </a: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+mn-lt"/>
                <a:cs typeface="Times New Roman" panose="02020603050405020304" pitchFamily="18" charset="0"/>
              </a:rPr>
            </a:br>
            <a:r>
              <a:rPr lang="ru-RU" altLang="ru-RU" sz="1600" dirty="0" err="1">
                <a:latin typeface="+mn-lt"/>
                <a:cs typeface="Times New Roman" panose="02020603050405020304" pitchFamily="18" charset="0"/>
              </a:rPr>
              <a:t>Кинотерапия</a:t>
            </a: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>    </a:t>
            </a:r>
            <a:br>
              <a:rPr lang="ru-RU" altLang="ru-RU" sz="1600" dirty="0">
                <a:latin typeface="+mn-lt"/>
                <a:cs typeface="Times New Roman" panose="02020603050405020304" pitchFamily="18" charset="0"/>
              </a:rPr>
            </a:br>
            <a:r>
              <a:rPr lang="ru-RU" altLang="ru-RU" sz="1600" dirty="0" err="1">
                <a:latin typeface="+mn-lt"/>
                <a:cs typeface="Times New Roman" panose="02020603050405020304" pitchFamily="18" charset="0"/>
              </a:rPr>
              <a:t>Куклотерапия</a:t>
            </a: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+mn-lt"/>
                <a:cs typeface="Times New Roman" panose="02020603050405020304" pitchFamily="18" charset="0"/>
              </a:rPr>
            </a:br>
            <a:r>
              <a:rPr lang="ru-RU" altLang="ru-RU" sz="1600" dirty="0" err="1">
                <a:latin typeface="+mn-lt"/>
                <a:cs typeface="Times New Roman" panose="02020603050405020304" pitchFamily="18" charset="0"/>
              </a:rPr>
              <a:t>Цветотерапия</a:t>
            </a:r>
            <a:endParaRPr lang="ru-RU" altLang="ru-RU" sz="1600" dirty="0">
              <a:latin typeface="+mn-lt"/>
              <a:cs typeface="Times New Roman" panose="02020603050405020304" pitchFamily="18" charset="0"/>
            </a:endParaRPr>
          </a:p>
          <a:p>
            <a:pPr marL="138113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>Песочная терапия        </a:t>
            </a:r>
          </a:p>
          <a:p>
            <a:pPr marL="138113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1600" dirty="0" err="1">
                <a:latin typeface="+mn-lt"/>
                <a:cs typeface="Times New Roman" panose="02020603050405020304" pitchFamily="18" charset="0"/>
              </a:rPr>
              <a:t>Пластилинография</a:t>
            </a:r>
            <a:endParaRPr lang="ru-RU" altLang="ru-RU" sz="1600" dirty="0">
              <a:latin typeface="+mn-lt"/>
              <a:cs typeface="Times New Roman" panose="02020603050405020304" pitchFamily="18" charset="0"/>
            </a:endParaRPr>
          </a:p>
          <a:p>
            <a:pPr marL="138113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>Танцевальная терапия</a:t>
            </a: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731520" y="1032250"/>
            <a:ext cx="2604131" cy="25257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b="1" dirty="0">
                <a:latin typeface="+mn-lt"/>
                <a:cs typeface="Times New Roman" panose="02020603050405020304" pitchFamily="18" charset="0"/>
              </a:rPr>
              <a:t>Игровая терапия</a:t>
            </a:r>
          </a:p>
          <a:p>
            <a:pPr indent="-3175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 err="1">
                <a:latin typeface="+mn-lt"/>
                <a:cs typeface="Times New Roman" panose="02020603050405020304" pitchFamily="18" charset="0"/>
              </a:rPr>
              <a:t>Библиотерапия</a:t>
            </a:r>
            <a:endParaRPr lang="ru-RU" altLang="ru-RU" sz="1600" dirty="0">
              <a:latin typeface="+mn-lt"/>
              <a:cs typeface="Times New Roman" panose="02020603050405020304" pitchFamily="18" charset="0"/>
            </a:endParaRPr>
          </a:p>
          <a:p>
            <a:pPr indent="-3175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>Музыкотерапия</a:t>
            </a:r>
          </a:p>
          <a:p>
            <a:pPr indent="-3175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 err="1">
                <a:latin typeface="+mn-lt"/>
                <a:cs typeface="Times New Roman" panose="02020603050405020304" pitchFamily="18" charset="0"/>
              </a:rPr>
              <a:t>Бумагопластика</a:t>
            </a:r>
            <a:endParaRPr lang="ru-RU" altLang="ru-RU" sz="1600" dirty="0">
              <a:latin typeface="+mn-lt"/>
              <a:cs typeface="Times New Roman" panose="02020603050405020304" pitchFamily="18" charset="0"/>
            </a:endParaRPr>
          </a:p>
          <a:p>
            <a:pPr indent="-3175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>Фототерапия</a:t>
            </a:r>
          </a:p>
          <a:p>
            <a:pPr indent="-3175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b="1" dirty="0" err="1">
                <a:latin typeface="+mn-lt"/>
                <a:cs typeface="Times New Roman" panose="02020603050405020304" pitchFamily="18" charset="0"/>
              </a:rPr>
              <a:t>Изотерапия</a:t>
            </a:r>
            <a:endParaRPr lang="ru-RU" altLang="ru-RU" sz="1600" b="1" dirty="0">
              <a:latin typeface="+mn-lt"/>
              <a:cs typeface="Times New Roman" panose="02020603050405020304" pitchFamily="18" charset="0"/>
            </a:endParaRPr>
          </a:p>
          <a:p>
            <a:pPr indent="-3175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 err="1">
                <a:latin typeface="+mn-lt"/>
                <a:cs typeface="Times New Roman" panose="02020603050405020304" pitchFamily="18" charset="0"/>
              </a:rPr>
              <a:t>Мандалотерапия</a:t>
            </a:r>
            <a:endParaRPr lang="ru-RU" altLang="ru-RU" sz="16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160" y="887264"/>
            <a:ext cx="1218396" cy="121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16" y="2297789"/>
            <a:ext cx="3360483" cy="2520363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6302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4" y="596874"/>
            <a:ext cx="2725276" cy="36337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00" y="467916"/>
            <a:ext cx="2733288" cy="36443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88" y="715149"/>
            <a:ext cx="2636570" cy="351542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013280" y="4230575"/>
            <a:ext cx="1870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Рисуем ластиком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8834" y="4230575"/>
            <a:ext cx="1870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Рисуем вилкой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7491" y="4169020"/>
            <a:ext cx="18703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Рисуем свечой и гуашью в технике </a:t>
            </a:r>
            <a:r>
              <a:rPr lang="ru-RU" b="1" dirty="0" err="1"/>
              <a:t>граттаж</a:t>
            </a:r>
            <a:r>
              <a:rPr lang="ru-RU" b="1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1970" y="180870"/>
            <a:ext cx="5039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«Наше творчество»</a:t>
            </a:r>
            <a:b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6564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4578248-2922-5605-9FE3-FBECA78B6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072443"/>
            <a:ext cx="8595233" cy="37632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1511" y="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>
                <a:solidFill>
                  <a:schemeClr val="bg2">
                    <a:lumMod val="75000"/>
                  </a:schemeClr>
                </a:solidFill>
              </a:rPr>
              <a:t>Г.А.Цукерман</a:t>
            </a:r>
            <a:endParaRPr lang="ru-RU" sz="2400" i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2400" i="1" dirty="0">
                <a:solidFill>
                  <a:schemeClr val="bg2">
                    <a:lumMod val="75000"/>
                  </a:schemeClr>
                </a:solidFill>
              </a:rPr>
              <a:t>«Введение в школьную жизнь»</a:t>
            </a:r>
          </a:p>
        </p:txBody>
      </p:sp>
      <p:pic>
        <p:nvPicPr>
          <p:cNvPr id="4" name="Picture 2" descr="C:\Users\Ольга Александровна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0643" y="954106"/>
            <a:ext cx="3070824" cy="3956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637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FA39619F-E356-5404-315E-B9D0DDEBE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330" y="309093"/>
            <a:ext cx="6986788" cy="933718"/>
          </a:xfrm>
        </p:spPr>
        <p:txBody>
          <a:bodyPr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выполнения работы в технике «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Наливаем краску разных цветов в тарелочки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123;p16" descr="4d730273f5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6837" y="1506826"/>
            <a:ext cx="3800207" cy="30558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40320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5CA73D9-F025-4CB4-46E8-C84F48324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055" y="213234"/>
            <a:ext cx="7770350" cy="985234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2.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Опускаем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ниточку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в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тарелочку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с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помощью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кисточки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погружаем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е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ё в краску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при этом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придержива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ем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другой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конец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нитки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в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руке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131;p17" descr="a50fc9d7f7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7336" y="1558636"/>
            <a:ext cx="4540827" cy="310688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53934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9B364A3D-C262-20D4-B889-1B2D5AD86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9874" y="231821"/>
            <a:ext cx="7762154" cy="862884"/>
          </a:xfrm>
        </p:spPr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 листе создаём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изображение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 помощью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нитки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Один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конец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выводим за край листа.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138;p18" descr="d608d1cd59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5146" t="5108" b="36649"/>
          <a:stretch/>
        </p:blipFill>
        <p:spPr>
          <a:xfrm>
            <a:off x="1921164" y="1126838"/>
            <a:ext cx="5610440" cy="34359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98836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5;p19" descr="82d8463a79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15982" b="14732"/>
          <a:stretch/>
        </p:blipFill>
        <p:spPr>
          <a:xfrm>
            <a:off x="1607129" y="1348510"/>
            <a:ext cx="5883564" cy="309418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97735" y="289774"/>
            <a:ext cx="760497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4.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Изображение повторяем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столько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раз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сколько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цвет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ов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вы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хотите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нарисовать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укладывая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ниточки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аккуратно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листе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бумаги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Выкладывать изображения из ниточек надо быстро, чтобы не высохла краска.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475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11828" y="328411"/>
            <a:ext cx="7689272" cy="804930"/>
          </a:xfrm>
        </p:spPr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5.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Взять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чистый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лист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бумаги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наложить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лист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с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изображением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ридерживая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рукой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лист, вытянуть нити за свободные концы.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153;p20" descr="53e1615390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9791" b="15476"/>
          <a:stretch/>
        </p:blipFill>
        <p:spPr>
          <a:xfrm>
            <a:off x="1596735" y="1417782"/>
            <a:ext cx="6160655" cy="292792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22067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13645" y="206063"/>
            <a:ext cx="7501943" cy="643944"/>
          </a:xfrm>
        </p:spPr>
        <p:txBody>
          <a:bodyPr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6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желанию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можно дорисовать детали, дополнить изображение.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60;p21" descr="ea9bbddf19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246130" y="1283076"/>
            <a:ext cx="3311361" cy="236132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3" y="794381"/>
            <a:ext cx="2500706" cy="33342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884218" y="4461165"/>
            <a:ext cx="6308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творческих успехов!</a:t>
            </a:r>
          </a:p>
        </p:txBody>
      </p:sp>
    </p:spTree>
    <p:extLst>
      <p:ext uri="{BB962C8B-B14F-4D97-AF65-F5344CB8AC3E}">
        <p14:creationId xmlns:p14="http://schemas.microsoft.com/office/powerpoint/2010/main" val="8339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F2969C-4DBA-432D-8F19-1DB761E2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174" y="744575"/>
            <a:ext cx="7719125" cy="3335055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МАСТЕР-КЛАСС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«Логоритмика как инструмент работы с детьми с ОВЗ» 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3F1C941-84CC-4007-B468-8004C72EB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7356" y="4199205"/>
            <a:ext cx="5134943" cy="199719"/>
          </a:xfrm>
        </p:spPr>
        <p:txBody>
          <a:bodyPr/>
          <a:lstStyle/>
          <a:p>
            <a:pPr algn="r"/>
            <a:r>
              <a:rPr lang="ru-RU" sz="1600" dirty="0"/>
              <a:t>Шошина Людмила Афанасьевна, </a:t>
            </a:r>
          </a:p>
          <a:p>
            <a:pPr algn="r"/>
            <a:r>
              <a:rPr lang="ru-RU" sz="1600" dirty="0"/>
              <a:t>Егорова Светлана Ивановна, </a:t>
            </a:r>
          </a:p>
          <a:p>
            <a:pPr algn="r"/>
            <a:r>
              <a:rPr lang="ru-RU" sz="1600" dirty="0"/>
              <a:t>учителя начальных классов первой </a:t>
            </a:r>
            <a:r>
              <a:rPr lang="ru-RU" sz="1600" dirty="0" err="1"/>
              <a:t>кв.категории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26754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93EF32-9DF4-4255-A12F-7A857053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34" y="445025"/>
            <a:ext cx="7629665" cy="5727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Обратная связь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BDD073-A96C-4074-B4F6-CDEDB71CF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2634" y="1152475"/>
            <a:ext cx="3108966" cy="3416400"/>
          </a:xfrm>
        </p:spPr>
        <p:txBody>
          <a:bodyPr/>
          <a:lstStyle/>
          <a:p>
            <a:pPr marL="13970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Мы готовы к сотрудничеству!</a:t>
            </a:r>
          </a:p>
          <a:p>
            <a:pPr marL="139700" indent="0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marL="13970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МАОУ «СОШ «Петролеум +»</a:t>
            </a:r>
          </a:p>
          <a:p>
            <a:pPr marL="13970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139700" indent="0">
              <a:buNone/>
            </a:pPr>
            <a:r>
              <a:rPr lang="ru-RU" dirty="0"/>
              <a:t>ВК </a:t>
            </a:r>
            <a:r>
              <a:rPr lang="en-US" dirty="0">
                <a:hlinkClick r:id="rId2"/>
              </a:rPr>
              <a:t>https://vk.com/petroleum_plus_perm</a:t>
            </a:r>
            <a:r>
              <a:rPr lang="ru-RU" dirty="0"/>
              <a:t> </a:t>
            </a:r>
          </a:p>
          <a:p>
            <a:pPr marL="139700" indent="0">
              <a:buNone/>
            </a:pPr>
            <a:r>
              <a:rPr lang="ru-RU" dirty="0"/>
              <a:t>Сайт </a:t>
            </a:r>
            <a:r>
              <a:rPr lang="en-US" dirty="0">
                <a:hlinkClick r:id="rId3"/>
              </a:rPr>
              <a:t>http://school102perm.ru/petroleum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532113-C367-4F4A-B573-0B3F59E7C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102" y="1451113"/>
            <a:ext cx="3028950" cy="302895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262D17-2839-40CF-A08C-FA050AC3DB2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7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D5235062-D89C-CFD3-420E-BD331ECE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8578" y="158045"/>
            <a:ext cx="7755466" cy="4097866"/>
          </a:xfrm>
        </p:spPr>
        <p:txBody>
          <a:bodyPr/>
          <a:lstStyle/>
          <a:p>
            <a:pPr algn="ctr"/>
            <a:r>
              <a:rPr lang="ru-RU" sz="2400" b="1" i="1" u="sng" dirty="0"/>
              <a:t>ДОЛЖЕН!</a:t>
            </a:r>
          </a:p>
          <a:p>
            <a:pPr>
              <a:buFont typeface="Wingdings" pitchFamily="2" charset="2"/>
              <a:buChar char="Ø"/>
            </a:pPr>
            <a:endParaRPr lang="ru-RU" i="1" dirty="0"/>
          </a:p>
          <a:p>
            <a:pPr>
              <a:buFont typeface="Wingdings" pitchFamily="2" charset="2"/>
              <a:buChar char="Ø"/>
            </a:pPr>
            <a:endParaRPr lang="ru-RU" i="1" dirty="0"/>
          </a:p>
          <a:p>
            <a:pPr>
              <a:buFont typeface="Wingdings" pitchFamily="2" charset="2"/>
              <a:buChar char="Ø"/>
            </a:pPr>
            <a:endParaRPr lang="ru-RU" i="1" dirty="0"/>
          </a:p>
          <a:p>
            <a:pPr>
              <a:buFont typeface="Wingdings" pitchFamily="2" charset="2"/>
              <a:buChar char="Ø"/>
            </a:pPr>
            <a:endParaRPr lang="ru-RU" i="1" dirty="0"/>
          </a:p>
          <a:p>
            <a:r>
              <a:rPr lang="ru-RU" sz="2800" i="1" dirty="0"/>
              <a:t>     Школа- «ПРОКРУСТОВО ЛОЖЕ», которое никому не по росту.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/>
              <a:t>   1-не дозрели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/>
              <a:t>    2- на беду оказались талантливыми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/>
              <a:t>    3 - с ограниченными возможностями здоровья</a:t>
            </a:r>
          </a:p>
          <a:p>
            <a:pPr algn="ctr"/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65096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7019F00D-801D-3813-F046-701C58F8E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5332" y="372534"/>
            <a:ext cx="7552267" cy="4052710"/>
          </a:xfrm>
        </p:spPr>
        <p:txBody>
          <a:bodyPr/>
          <a:lstStyle/>
          <a:p>
            <a:pPr algn="ctr"/>
            <a:r>
              <a:rPr lang="ru-RU" sz="3200" b="1" i="1" u="sng" dirty="0"/>
              <a:t>Как быть?</a:t>
            </a:r>
          </a:p>
          <a:p>
            <a:pPr algn="ctr"/>
            <a:endParaRPr lang="ru-RU" sz="3200" b="1" i="1" u="sng" dirty="0"/>
          </a:p>
          <a:p>
            <a:pPr algn="ctr"/>
            <a:r>
              <a:rPr lang="ru-RU" sz="3200" i="1" dirty="0"/>
              <a:t>Договариваться с ребёнком и научить его договариваться и сотрудничать.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0377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FA39619F-E356-5404-315E-B9D0DDEBE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488" y="225778"/>
            <a:ext cx="7540979" cy="4917722"/>
          </a:xfrm>
        </p:spPr>
        <p:txBody>
          <a:bodyPr/>
          <a:lstStyle/>
          <a:p>
            <a:pPr algn="ctr"/>
            <a:r>
              <a:rPr lang="ru-RU" sz="3200" b="1" i="1" u="sng" dirty="0"/>
              <a:t>Когда?</a:t>
            </a:r>
          </a:p>
          <a:p>
            <a:pPr algn="ctr"/>
            <a:r>
              <a:rPr lang="ru-RU" sz="3200" i="1" dirty="0"/>
              <a:t>Мы  «зажаты» в строгие рамки программы.</a:t>
            </a:r>
          </a:p>
          <a:p>
            <a:pPr algn="ctr"/>
            <a:r>
              <a:rPr lang="ru-RU" sz="3200" i="1" dirty="0"/>
              <a:t>Вот для этого и разработан курс  </a:t>
            </a:r>
            <a:r>
              <a:rPr lang="ru-RU" sz="3200" i="1" dirty="0" err="1"/>
              <a:t>Г.А.Цукерман</a:t>
            </a:r>
            <a:r>
              <a:rPr lang="ru-RU" sz="3200" i="1" dirty="0"/>
              <a:t> «Введение в школьную жизнь» </a:t>
            </a:r>
          </a:p>
          <a:p>
            <a:pPr algn="ctr"/>
            <a:r>
              <a:rPr lang="ru-RU" sz="3200" i="1" dirty="0"/>
              <a:t>Цель: помочь адаптироваться к школе не только детям НОРМА, но и детям с ОВЗ. </a:t>
            </a:r>
          </a:p>
          <a:p>
            <a:pPr algn="ctr"/>
            <a:endParaRPr lang="ru-RU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424602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5CA73D9-F025-4CB4-46E8-C84F48324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978" y="304800"/>
            <a:ext cx="7394222" cy="4696178"/>
          </a:xfrm>
        </p:spPr>
        <p:txBody>
          <a:bodyPr/>
          <a:lstStyle/>
          <a:p>
            <a:pPr algn="ctr"/>
            <a:r>
              <a:rPr lang="ru-RU" sz="3200" b="1" i="1" u="sng" dirty="0"/>
              <a:t>С чего начать?</a:t>
            </a:r>
          </a:p>
          <a:p>
            <a:endParaRPr lang="ru-RU" dirty="0"/>
          </a:p>
          <a:p>
            <a:pPr algn="ctr"/>
            <a:endParaRPr lang="ru-RU" sz="2400" i="1" dirty="0"/>
          </a:p>
          <a:p>
            <a:pPr algn="ctr"/>
            <a:endParaRPr lang="ru-RU" sz="2400" i="1" dirty="0"/>
          </a:p>
          <a:p>
            <a:pPr algn="ctr"/>
            <a:r>
              <a:rPr lang="ru-RU" sz="2400" i="1" dirty="0"/>
              <a:t> Усаживаем ребёнка за парту………</a:t>
            </a:r>
          </a:p>
          <a:p>
            <a:pPr algn="ctr"/>
            <a:r>
              <a:rPr lang="ru-RU" sz="2400" i="1" dirty="0" err="1"/>
              <a:t>Руки,ноги</a:t>
            </a:r>
            <a:r>
              <a:rPr lang="ru-RU" sz="2400" i="1" dirty="0"/>
              <a:t>….  ,                  </a:t>
            </a:r>
          </a:p>
          <a:p>
            <a:r>
              <a:rPr lang="ru-RU" sz="2400" i="1" dirty="0"/>
              <a:t> </a:t>
            </a:r>
          </a:p>
          <a:p>
            <a:endParaRPr lang="ru-RU" sz="2400" i="1" dirty="0"/>
          </a:p>
          <a:p>
            <a:pPr algn="ctr"/>
            <a:r>
              <a:rPr lang="ru-RU" sz="2400" i="1" dirty="0"/>
              <a:t>          а у меня была…..</a:t>
            </a:r>
          </a:p>
          <a:p>
            <a:pPr algn="ctr"/>
            <a:r>
              <a:rPr lang="ru-RU" sz="2400" i="1" dirty="0"/>
              <a:t> подушка</a:t>
            </a:r>
          </a:p>
        </p:txBody>
      </p:sp>
    </p:spTree>
    <p:extLst>
      <p:ext uri="{BB962C8B-B14F-4D97-AF65-F5344CB8AC3E}">
        <p14:creationId xmlns:p14="http://schemas.microsoft.com/office/powerpoint/2010/main" val="186627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9B364A3D-C262-20D4-B889-1B2D5AD86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4355" y="575734"/>
            <a:ext cx="5034856" cy="1444978"/>
          </a:xfrm>
        </p:spPr>
        <p:txBody>
          <a:bodyPr/>
          <a:lstStyle/>
          <a:p>
            <a:pPr algn="ctr"/>
            <a:r>
              <a:rPr lang="ru-RU" sz="2400" b="1" i="1" dirty="0"/>
              <a:t>Плавное погружение в роль ученика</a:t>
            </a:r>
            <a:br>
              <a:rPr lang="ru-RU" sz="2400" b="1" i="1" dirty="0"/>
            </a:br>
            <a:r>
              <a:rPr lang="ru-RU" sz="2400" b="1" i="1" dirty="0"/>
              <a:t>через:</a:t>
            </a:r>
          </a:p>
          <a:p>
            <a:r>
              <a:rPr lang="ru-RU" sz="2400" b="1" i="1" u="sng" dirty="0"/>
              <a:t>1.Разную расстановку парт.</a:t>
            </a:r>
          </a:p>
          <a:p>
            <a:endParaRPr lang="ru-RU" dirty="0"/>
          </a:p>
        </p:txBody>
      </p:sp>
      <p:pic>
        <p:nvPicPr>
          <p:cNvPr id="3" name="Picture 4" descr="C:\Users\Ольга Александровна\Desktop\растановка пар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30400"/>
            <a:ext cx="5190266" cy="2178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60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98222" y="259644"/>
            <a:ext cx="5012278" cy="1253067"/>
          </a:xfrm>
        </p:spPr>
        <p:txBody>
          <a:bodyPr/>
          <a:lstStyle/>
          <a:p>
            <a:r>
              <a:rPr lang="ru-RU" sz="3200" b="1" i="1" u="sng" dirty="0"/>
              <a:t>2.Через систему знаков:</a:t>
            </a:r>
          </a:p>
          <a:p>
            <a:endParaRPr lang="ru-RU" dirty="0"/>
          </a:p>
        </p:txBody>
      </p:sp>
      <p:pic>
        <p:nvPicPr>
          <p:cNvPr id="3" name="Picture 4" descr="C:\Users\Ольга Александровна\Desktop\вопр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343378"/>
            <a:ext cx="2324287" cy="1952978"/>
          </a:xfrm>
          <a:prstGeom prst="rect">
            <a:avLst/>
          </a:prstGeom>
          <a:noFill/>
        </p:spPr>
      </p:pic>
      <p:pic>
        <p:nvPicPr>
          <p:cNvPr id="4" name="Picture 2" descr="C:\Users\Ольга Александровна\Desktop\м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24957">
            <a:off x="969898" y="2345877"/>
            <a:ext cx="2388465" cy="2282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Ольга Александровна\Desktop\я-хо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81429">
            <a:off x="5162948" y="2427480"/>
            <a:ext cx="2391863" cy="2317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788</Words>
  <Application>Microsoft Office PowerPoint</Application>
  <PresentationFormat>Экран (16:9)</PresentationFormat>
  <Paragraphs>136</Paragraphs>
  <Slides>37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Simple Light</vt:lpstr>
      <vt:lpstr>МАОУ «СОШ «Петролеум +»  Психолого-педагогические технологии работы  с обучающимися с ОВЗ  и их семьями  10.11.2022</vt:lpstr>
      <vt:lpstr>МАСТЕР-КЛАСС «Введение в школьную жизнь»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с нарушениями в развитии отличаются от своих сверстников и особенностями психических процессов. Для них характерны неустойчивость внимания, снижение вербальной памяти и продуктивности запоминания, отставания в развитии абстрактно – логического мышления. Представленные нами упражнения с «Шестью кубиками» будут полезны не только для коррекции имеющихся нарушений, но и личности ребенка в целом. </vt:lpstr>
      <vt:lpstr>Презентация PowerPoint</vt:lpstr>
      <vt:lpstr>МАСТЕР-КЛАСС «Родительский всеобуч «Использование камушков Марблс для развития познавательной активности у детей ОВЗ»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МАСТЕР-КЛАСС «Логоритмика как инструмент работы с детьми с ОВЗ»  </vt:lpstr>
      <vt:lpstr>Обратная связь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ПСИХОЛОГО-ПЕДАГОГИЧЕСКОГО СОПРОВОЖДЕНИЯ ОБУЧАЮЩИХСЯ НОО С ОВЗ, ПОЛУЧАЮЩИХ ОБРАЗОВАНИЕ НА ДОМУ</dc:title>
  <dc:creator>Пользователь</dc:creator>
  <cp:lastModifiedBy>Admin</cp:lastModifiedBy>
  <cp:revision>40</cp:revision>
  <dcterms:modified xsi:type="dcterms:W3CDTF">2022-11-10T18:47:33Z</dcterms:modified>
</cp:coreProperties>
</file>