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3" r:id="rId3"/>
    <p:sldId id="268" r:id="rId4"/>
    <p:sldId id="265" r:id="rId5"/>
    <p:sldId id="264" r:id="rId6"/>
    <p:sldId id="259" r:id="rId7"/>
    <p:sldId id="266" r:id="rId8"/>
    <p:sldId id="267" r:id="rId9"/>
    <p:sldId id="270" r:id="rId10"/>
    <p:sldId id="271" r:id="rId11"/>
    <p:sldId id="26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DA23055-0593-4D16-8ED6-AB163FB139F8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370BD3E-801B-42F6-8226-412586E7E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 </a:t>
            </a:r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ADBAD4-C56A-4374-982A-8D9D627B973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B34D8-2A06-42D2-B6C3-DD27580ADAC4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59C8C-8699-4B58-A4A3-256043039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D1302-DB28-4C34-8523-4494B61EFE90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58B19-803F-4E41-BE4A-69C454F317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7623A-EF02-4D53-A49E-F4AA1DC0A8BF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6A599-69EF-4CED-9447-7A1259953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2E3DF-4344-4C96-BCD5-9BE0A92C6393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8B50B-E44B-48A3-ADCA-407BC639D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CA38E-7F00-4622-B53C-293E92CE93B1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17B03-5DDE-4475-865F-A376DD628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9E8B2-C100-4412-BA94-0C23C08D175D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271AF-17D0-49C8-B1A7-E8CE08CFC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E5136-2ADD-40CA-AF63-D3786E5EC207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3667-28AF-44E9-9948-0BA1C0865E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B924-49EA-47B5-A3AE-5ECFC035B368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8EDB-BA1C-47B0-A96F-77FED0C8D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49592-01F9-4E97-A635-E4E94F91718B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E6CD6-C866-42D2-8364-0BA6D49C0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90474-7051-47DD-BA61-BE5F95D3D4BF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0B56-C234-46D9-92AD-FFC9D3E9D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F4B9D-E8D7-440B-8094-5E8AEAA02D53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244E-63B1-4531-AA6A-5767F936CD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F98B5E-F1AA-4E87-B966-2E1DF0A681A1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21C40E-A30B-420A-A4A7-5F44174CF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4213" y="1412875"/>
            <a:ext cx="7772400" cy="2520950"/>
          </a:xfrm>
        </p:spPr>
        <p:txBody>
          <a:bodyPr/>
          <a:lstStyle/>
          <a:p>
            <a:r>
              <a:rPr lang="ru-RU" smtClean="0"/>
              <a:t>П. 2.8. ФГОС обучающихся с ОВЗ: Коррекционная работа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4221163"/>
            <a:ext cx="6400800" cy="1473200"/>
          </a:xfrm>
        </p:spPr>
        <p:txBody>
          <a:bodyPr/>
          <a:lstStyle/>
          <a:p>
            <a:r>
              <a:rPr lang="ru-RU" smtClean="0"/>
              <a:t>Аюпова Е.Е.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Педагогический работник, осуществляет индивидуально-ориентированное обучение с целью успешного освоения АООП. Составляет план и рабочую программу совместно с учителем  класса и узкими специалистами, сопровождающими ребенка с ОВЗ.</a:t>
            </a:r>
          </a:p>
        </p:txBody>
      </p:sp>
      <p:sp>
        <p:nvSpPr>
          <p:cNvPr id="2355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Тьютор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Диагностическое направление</a:t>
            </a:r>
          </a:p>
          <a:p>
            <a:r>
              <a:rPr lang="ru-RU" smtClean="0"/>
              <a:t>Коррекционно-развивающее направление</a:t>
            </a:r>
          </a:p>
          <a:p>
            <a:r>
              <a:rPr lang="ru-RU" smtClean="0"/>
              <a:t>Консультативное направление</a:t>
            </a:r>
          </a:p>
          <a:p>
            <a:r>
              <a:rPr lang="ru-RU" smtClean="0"/>
              <a:t>Информационно-просветительское направление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Направления коррекционной работы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/>
              <a:t>Структура диагностической линии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/>
              <a:t>Алгоритм выработки стратегии сопровождения ребенка с ОВЗ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составление индивидуального маршрута сопровождения </a:t>
            </a:r>
            <a:r>
              <a:rPr lang="ru-RU" dirty="0" smtClean="0"/>
              <a:t>учащегося (вместе </a:t>
            </a:r>
            <a:r>
              <a:rPr lang="ru-RU" dirty="0"/>
              <a:t>с психологом и учителями-предметниками), где </a:t>
            </a:r>
            <a:r>
              <a:rPr lang="ru-RU" dirty="0" smtClean="0"/>
              <a:t>отражаются пробелы </a:t>
            </a:r>
            <a:r>
              <a:rPr lang="ru-RU" dirty="0"/>
              <a:t>знаний и намечаются пути их ликвидации, способ </a:t>
            </a:r>
            <a:r>
              <a:rPr lang="ru-RU" dirty="0" smtClean="0"/>
              <a:t>предъявления учебного </a:t>
            </a:r>
            <a:r>
              <a:rPr lang="ru-RU" dirty="0"/>
              <a:t>материала, темп обучения, направления коррекционной работы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Комплексное сопровождение ребенка в ОО (ПМП(к))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По рекомендации ПМПК, если нет-по решению консилиума ОО;</a:t>
            </a:r>
          </a:p>
          <a:p>
            <a:r>
              <a:rPr lang="ru-RU" smtClean="0"/>
              <a:t>оценка достижения планируемых результатов обучающихся в освоении курсов коррекционно-развивающей области.</a:t>
            </a:r>
          </a:p>
          <a:p>
            <a:endParaRPr lang="ru-RU" smtClean="0"/>
          </a:p>
        </p:txBody>
      </p:sp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Коррекционные курсы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/>
              <a:t>Программа коррекционной работы осуществляется и во </a:t>
            </a:r>
            <a:r>
              <a:rPr lang="ru-RU" dirty="0"/>
              <a:t>внеурочной </a:t>
            </a:r>
            <a:r>
              <a:rPr lang="ru-RU" dirty="0" smtClean="0"/>
              <a:t>деятельности: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/>
              <a:t>Традиционные </a:t>
            </a:r>
            <a:r>
              <a:rPr lang="ru-RU" dirty="0"/>
              <a:t>формы организации внеурочной деятельности </a:t>
            </a:r>
            <a:r>
              <a:rPr lang="ru-RU" dirty="0" smtClean="0"/>
              <a:t>обучающихся</a:t>
            </a:r>
            <a:r>
              <a:rPr lang="ru-RU" dirty="0"/>
              <a:t>: экскурсии, кружки, секции, соревнования, праздники, </a:t>
            </a:r>
            <a:r>
              <a:rPr lang="ru-RU" dirty="0" smtClean="0"/>
              <a:t>конференции</a:t>
            </a:r>
            <a:r>
              <a:rPr lang="ru-RU" dirty="0"/>
              <a:t>, научные клубы школьников, общественно полезные практики, </a:t>
            </a:r>
            <a:r>
              <a:rPr lang="ru-RU" dirty="0" smtClean="0"/>
              <a:t>смотры-конкурсы</a:t>
            </a:r>
            <a:r>
              <a:rPr lang="ru-RU" dirty="0"/>
              <a:t>, викторины, беседы, культпоходы в театр, фестивали, игры </a:t>
            </a:r>
            <a:r>
              <a:rPr lang="ru-RU" dirty="0" smtClean="0"/>
              <a:t>(</a:t>
            </a:r>
            <a:r>
              <a:rPr lang="ru-RU" dirty="0"/>
              <a:t>сюжетно-ролевые, подвижные и спортивные игры и т.п.), туристические </a:t>
            </a:r>
            <a:r>
              <a:rPr lang="ru-RU" dirty="0" smtClean="0"/>
              <a:t>походы</a:t>
            </a:r>
            <a:r>
              <a:rPr lang="ru-RU" dirty="0"/>
              <a:t>, творческие мастерские, поисковые исследования, факультативы.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Нетрадиционные формы организации внеурочной </a:t>
            </a:r>
            <a:r>
              <a:rPr lang="ru-RU" dirty="0" smtClean="0"/>
              <a:t>деятельности обучающихся</a:t>
            </a:r>
            <a:r>
              <a:rPr lang="ru-RU" dirty="0"/>
              <a:t>: </a:t>
            </a:r>
            <a:r>
              <a:rPr lang="ru-RU" dirty="0" smtClean="0"/>
              <a:t> </a:t>
            </a:r>
            <a:r>
              <a:rPr lang="ru-RU" dirty="0"/>
              <a:t>защита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проекта; </a:t>
            </a:r>
            <a:r>
              <a:rPr lang="ru-RU" dirty="0" smtClean="0"/>
              <a:t>чаепитие, гостиная </a:t>
            </a:r>
            <a:r>
              <a:rPr lang="ru-RU" dirty="0"/>
              <a:t>и др</a:t>
            </a:r>
            <a:r>
              <a:rPr lang="ru-RU" dirty="0" smtClean="0"/>
              <a:t>.)</a:t>
            </a:r>
            <a:endParaRPr lang="ru-RU" dirty="0"/>
          </a:p>
        </p:txBody>
      </p:sp>
      <p:sp>
        <p:nvSpPr>
          <p:cNvPr id="17410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 вариантах 2, 3,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При возникновении трудностей в освоении обучающимся содержания АООП НОО логопед может оперативно дополнить структуру Программы коррекционной работы соответствующим направлением работы, которое будет сохранять свою актуальность до момента преодоления возникших затруднений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Коррекционная работа логопеда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idx="1"/>
          </p:nvPr>
        </p:nvSpPr>
        <p:spPr>
          <a:xfrm>
            <a:off x="871538" y="1484313"/>
            <a:ext cx="7408862" cy="4641850"/>
          </a:xfrm>
        </p:spPr>
        <p:txBody>
          <a:bodyPr/>
          <a:lstStyle/>
          <a:p>
            <a:r>
              <a:rPr lang="ru-RU" sz="2000" smtClean="0"/>
              <a:t>реализация групповой и индивидуальной коррекционной работы с учетом особых образовательных потребностей обучающихся;</a:t>
            </a:r>
          </a:p>
          <a:p>
            <a:r>
              <a:rPr lang="ru-RU" sz="2000" smtClean="0"/>
              <a:t>осуществление мероприятий, способствующих социальной адаптации и интеграции  обучающихся;</a:t>
            </a:r>
          </a:p>
          <a:p>
            <a:r>
              <a:rPr lang="ru-RU" sz="2000" smtClean="0"/>
              <a:t>осуществление текущей диагностики, позволяющей получать информацию о состоянии психоэмоционального статуса обучающихся, </a:t>
            </a:r>
          </a:p>
          <a:p>
            <a:r>
              <a:rPr lang="ru-RU" sz="2000" smtClean="0"/>
              <a:t>продвижении  обучающихся в овладении специальными знаниями, умениями и навыками;</a:t>
            </a:r>
          </a:p>
          <a:p>
            <a:r>
              <a:rPr lang="ru-RU" sz="2000" smtClean="0"/>
              <a:t>корректирование программы коррекционной работы с учетом  результатов диагностических исследований;</a:t>
            </a:r>
          </a:p>
          <a:p>
            <a:r>
              <a:rPr lang="ru-RU" sz="2000" smtClean="0"/>
              <a:t>обеспечение непрерывности коррекционной поддержки обучающихся в образовательном процессе и повседневной жизни.</a:t>
            </a:r>
          </a:p>
        </p:txBody>
      </p:sp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Дефектолог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Содержание и формы коррекционно-развивающей работы психолога включает диагностику личностного, интеллектуального и психо-эмоционального развития детей; коррекцию недостатков в развитии памяти, внимания, мышления, эмоционально-волевой сферы и др.; популяризацию психологических знаний, консультирование участников образовательного процесса.</a:t>
            </a:r>
          </a:p>
        </p:txBody>
      </p:sp>
      <p:sp>
        <p:nvSpPr>
          <p:cNvPr id="20482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Педагог-психолог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Содержание и формы коррекционно-развивающей </a:t>
            </a:r>
            <a:r>
              <a:rPr lang="ru-RU" dirty="0" smtClean="0"/>
              <a:t>работы социального </a:t>
            </a:r>
            <a:r>
              <a:rPr lang="ru-RU" dirty="0"/>
              <a:t>педагога: диагностика социального положения семей </a:t>
            </a:r>
            <a:r>
              <a:rPr lang="ru-RU" dirty="0" smtClean="0"/>
              <a:t>и внутрисемейных </a:t>
            </a:r>
            <a:r>
              <a:rPr lang="ru-RU" dirty="0"/>
              <a:t>отношений; содействие коррекции </a:t>
            </a:r>
            <a:r>
              <a:rPr lang="ru-RU" dirty="0" smtClean="0"/>
              <a:t>внутрисемейных отношений</a:t>
            </a:r>
            <a:r>
              <a:rPr lang="ru-RU" dirty="0"/>
              <a:t>, внутригрупповых отношений в образовательной организации; </a:t>
            </a:r>
            <a:r>
              <a:rPr lang="ru-RU" dirty="0" smtClean="0"/>
              <a:t>консультирование </a:t>
            </a:r>
            <a:r>
              <a:rPr lang="ru-RU" dirty="0"/>
              <a:t>родителей, детей по вопросам </a:t>
            </a:r>
            <a:r>
              <a:rPr lang="ru-RU" dirty="0" smtClean="0"/>
              <a:t>социального взаимодействия</a:t>
            </a:r>
            <a:r>
              <a:rPr lang="ru-RU" dirty="0"/>
              <a:t>, правовой и социальной защиты, работает с </a:t>
            </a:r>
            <a:r>
              <a:rPr lang="ru-RU" dirty="0" smtClean="0"/>
              <a:t>семьями обучающихся </a:t>
            </a:r>
            <a:r>
              <a:rPr lang="ru-RU" dirty="0"/>
              <a:t>группы риска, участвует в </a:t>
            </a:r>
            <a:r>
              <a:rPr lang="ru-RU" dirty="0" err="1"/>
              <a:t>профориентационной</a:t>
            </a:r>
            <a:r>
              <a:rPr lang="ru-RU" dirty="0"/>
              <a:t> работе </a:t>
            </a:r>
            <a:r>
              <a:rPr lang="ru-RU" dirty="0" smtClean="0"/>
              <a:t>и других </a:t>
            </a:r>
            <a:r>
              <a:rPr lang="ru-RU" dirty="0"/>
              <a:t>мероприятиях</a:t>
            </a:r>
          </a:p>
        </p:txBody>
      </p:sp>
      <p:sp>
        <p:nvSpPr>
          <p:cNvPr id="2150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Социальный педагог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Не педагогический работник, направления работы определяются должностными инструкциями и/или рекомендациями ПМПК.</a:t>
            </a:r>
          </a:p>
        </p:txBody>
      </p:sp>
      <p:sp>
        <p:nvSpPr>
          <p:cNvPr id="22530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Ассистент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</TotalTime>
  <Words>366</Words>
  <Application>Microsoft Office PowerPoint</Application>
  <PresentationFormat>Экран (4:3)</PresentationFormat>
  <Paragraphs>38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Candara</vt:lpstr>
      <vt:lpstr>Arial</vt:lpstr>
      <vt:lpstr>Symbol</vt:lpstr>
      <vt:lpstr>Calibri</vt:lpstr>
      <vt:lpstr>Волна</vt:lpstr>
      <vt:lpstr>Волна</vt:lpstr>
      <vt:lpstr>Волна</vt:lpstr>
      <vt:lpstr>Волна</vt:lpstr>
      <vt:lpstr>Волна</vt:lpstr>
      <vt:lpstr>Волна</vt:lpstr>
      <vt:lpstr>Волна</vt:lpstr>
      <vt:lpstr>П. 2.8. ФГОС обучающихся с ОВЗ: Коррекционная работа</vt:lpstr>
      <vt:lpstr>Комплексное сопровождение ребенка в ОО (ПМП(к))</vt:lpstr>
      <vt:lpstr>Коррекционные курсы</vt:lpstr>
      <vt:lpstr>При вариантах 2, 3, 4</vt:lpstr>
      <vt:lpstr>Коррекционная работа логопеда</vt:lpstr>
      <vt:lpstr>Дефектолог</vt:lpstr>
      <vt:lpstr>Педагог-психолог</vt:lpstr>
      <vt:lpstr>Социальный педагог</vt:lpstr>
      <vt:lpstr>Ассистент</vt:lpstr>
      <vt:lpstr>Тьютор</vt:lpstr>
      <vt:lpstr>Направления коррекционной работы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Описание образовательной деятельности по профессиональной коррекции нарушений развития детей</dc:title>
  <dc:creator>Diviner</dc:creator>
  <cp:lastModifiedBy>студент</cp:lastModifiedBy>
  <cp:revision>10</cp:revision>
  <dcterms:created xsi:type="dcterms:W3CDTF">2016-01-27T17:23:53Z</dcterms:created>
  <dcterms:modified xsi:type="dcterms:W3CDTF">2016-07-04T16:45:27Z</dcterms:modified>
</cp:coreProperties>
</file>