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8" r:id="rId5"/>
    <p:sldId id="261" r:id="rId6"/>
    <p:sldId id="262" r:id="rId7"/>
    <p:sldId id="263" r:id="rId8"/>
    <p:sldId id="264" r:id="rId9"/>
    <p:sldId id="265" r:id="rId10"/>
    <p:sldId id="257" r:id="rId11"/>
    <p:sldId id="258" r:id="rId12"/>
    <p:sldId id="266" r:id="rId13"/>
    <p:sldId id="267" r:id="rId14"/>
    <p:sldId id="269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6" d="100"/>
          <a:sy n="56" d="100"/>
        </p:scale>
        <p:origin x="-882" y="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ED569050-506C-4278-8D37-5B8A3003D728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D6B129D-2E01-4F47-87C6-D2893F1DBA00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32735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69050-506C-4278-8D37-5B8A3003D728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B129D-2E01-4F47-87C6-D2893F1DBA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8057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69050-506C-4278-8D37-5B8A3003D728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B129D-2E01-4F47-87C6-D2893F1DBA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8281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69050-506C-4278-8D37-5B8A3003D728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B129D-2E01-4F47-87C6-D2893F1DBA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9635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D569050-506C-4278-8D37-5B8A3003D728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D6B129D-2E01-4F47-87C6-D2893F1DBA00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9909663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69050-506C-4278-8D37-5B8A3003D728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B129D-2E01-4F47-87C6-D2893F1DBA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1123965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69050-506C-4278-8D37-5B8A3003D728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B129D-2E01-4F47-87C6-D2893F1DBA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0824039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69050-506C-4278-8D37-5B8A3003D728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B129D-2E01-4F47-87C6-D2893F1DBA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1609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69050-506C-4278-8D37-5B8A3003D728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B129D-2E01-4F47-87C6-D2893F1DBA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3958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ED569050-506C-4278-8D37-5B8A3003D728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8D6B129D-2E01-4F47-87C6-D2893F1DBA0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9080962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ED569050-506C-4278-8D37-5B8A3003D728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8D6B129D-2E01-4F47-87C6-D2893F1DBA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1765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D569050-506C-4278-8D37-5B8A3003D728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D6B129D-2E01-4F47-87C6-D2893F1DBA0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53679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3200" dirty="0" smtClean="0"/>
              <a:t>Актуальные  подходы  к  преподаванию предметной области «ТЕХНОЛОГИЯ» для  обучающихся  с ОВЗ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Перетягина Арина Геннадьевна, </a:t>
            </a:r>
            <a:r>
              <a:rPr lang="ru-RU" dirty="0" err="1" smtClean="0"/>
              <a:t>ст.н.сотрудник</a:t>
            </a:r>
            <a:r>
              <a:rPr lang="ru-RU" dirty="0" smtClean="0"/>
              <a:t> отдела  воспитания  и социализации ГАУ ДПО «ИРО ПК»,</a:t>
            </a:r>
            <a:r>
              <a:rPr lang="ru-RU" dirty="0" err="1" smtClean="0"/>
              <a:t>ст.преподавателькафедры</a:t>
            </a:r>
            <a:r>
              <a:rPr lang="ru-RU" dirty="0" smtClean="0"/>
              <a:t>  специальной  педагоги  и  психологии  ФБОУ ВО «ПГГПУ»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62967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Требования: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-провести </a:t>
            </a:r>
            <a:r>
              <a:rPr lang="ru-RU" dirty="0"/>
              <a:t>анализ востребованных на рынке труда региона </a:t>
            </a:r>
            <a:r>
              <a:rPr lang="ru-RU" dirty="0" smtClean="0"/>
              <a:t>профессий, специальностей</a:t>
            </a:r>
            <a:r>
              <a:rPr lang="ru-RU" dirty="0"/>
              <a:t>, по которым в перспективе будет возможно </a:t>
            </a:r>
            <a:r>
              <a:rPr lang="ru-RU" dirty="0" smtClean="0"/>
              <a:t>трудоустройство учащихся </a:t>
            </a:r>
            <a:r>
              <a:rPr lang="ru-RU" dirty="0"/>
              <a:t>с особыми образовательными </a:t>
            </a:r>
            <a:r>
              <a:rPr lang="ru-RU" dirty="0" smtClean="0"/>
              <a:t>потребностями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-проанализировать </a:t>
            </a:r>
            <a:r>
              <a:rPr lang="ru-RU" dirty="0"/>
              <a:t>возможность профессионального обучения </a:t>
            </a:r>
            <a:r>
              <a:rPr lang="ru-RU" dirty="0" smtClean="0"/>
              <a:t>и профессионального </a:t>
            </a:r>
            <a:r>
              <a:rPr lang="ru-RU" dirty="0"/>
              <a:t>образования обучающихся с особыми </a:t>
            </a:r>
            <a:r>
              <a:rPr lang="ru-RU" dirty="0" smtClean="0"/>
              <a:t>образовательными потребностями </a:t>
            </a:r>
            <a:r>
              <a:rPr lang="ru-RU" dirty="0"/>
              <a:t>в профессиональных образовательных </a:t>
            </a:r>
            <a:r>
              <a:rPr lang="ru-RU" dirty="0" smtClean="0"/>
              <a:t>организациях (колледжах</a:t>
            </a:r>
            <a:r>
              <a:rPr lang="ru-RU" dirty="0"/>
              <a:t>) по указанным профессиям, </a:t>
            </a:r>
            <a:r>
              <a:rPr lang="ru-RU" dirty="0" smtClean="0"/>
              <a:t>специальностям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45335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Требования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- организовать разработку и реализацию программ </a:t>
            </a:r>
            <a:r>
              <a:rPr lang="ru-RU" dirty="0" smtClean="0"/>
              <a:t>повышения квалификации </a:t>
            </a:r>
            <a:r>
              <a:rPr lang="ru-RU" dirty="0"/>
              <a:t>в области владения современными </a:t>
            </a:r>
            <a:r>
              <a:rPr lang="ru-RU" dirty="0" smtClean="0"/>
              <a:t>технологиями педагогических </a:t>
            </a:r>
            <a:r>
              <a:rPr lang="ru-RU" dirty="0"/>
              <a:t>работников, преподающих учебные предметы в </a:t>
            </a:r>
            <a:r>
              <a:rPr lang="ru-RU" dirty="0" smtClean="0"/>
              <a:t>рамках предметной </a:t>
            </a:r>
            <a:r>
              <a:rPr lang="ru-RU" dirty="0"/>
              <a:t>области «Технология</a:t>
            </a:r>
            <a:r>
              <a:rPr lang="ru-RU" dirty="0" smtClean="0"/>
              <a:t>»;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- организовать межведомственное взаимодействие по </a:t>
            </a:r>
            <a:r>
              <a:rPr lang="ru-RU" dirty="0" smtClean="0"/>
              <a:t>вопросу профессиональной </a:t>
            </a:r>
            <a:r>
              <a:rPr lang="ru-RU" dirty="0"/>
              <a:t>реабилитации лиц с особыми </a:t>
            </a:r>
            <a:r>
              <a:rPr lang="ru-RU" dirty="0" smtClean="0"/>
              <a:t>образовательными потребностями;</a:t>
            </a:r>
          </a:p>
          <a:p>
            <a:pPr marL="0" indent="0">
              <a:buNone/>
            </a:pPr>
            <a:r>
              <a:rPr lang="ru-RU" dirty="0" smtClean="0"/>
              <a:t>-организовать  профориентацию  работу,  начиная  со  школьного обучения,  включая  организацию  и проведение  конкурсов  профессионального мастерства среди  инвалидов  и детей  с ОВЗ, в  том числе Национальный  чемпионат «</a:t>
            </a:r>
            <a:r>
              <a:rPr lang="ru-RU" dirty="0" err="1" smtClean="0"/>
              <a:t>Абилимпикс</a:t>
            </a:r>
            <a:r>
              <a:rPr lang="ru-RU" dirty="0" smtClean="0"/>
              <a:t>»;</a:t>
            </a:r>
          </a:p>
          <a:p>
            <a:pPr marL="0" indent="0">
              <a:buNone/>
            </a:pPr>
            <a:r>
              <a:rPr lang="ru-RU" dirty="0" smtClean="0"/>
              <a:t>-расширение сети  модельных центров дополнительного образования;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82836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Руководителям  ООО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м</a:t>
            </a:r>
            <a:r>
              <a:rPr lang="ru-RU" dirty="0" smtClean="0"/>
              <a:t>одернизировать  МТБ и оснащение  реализации  предметной  области  «ТЕХНОЛОГИЯ»;</a:t>
            </a:r>
          </a:p>
          <a:p>
            <a:r>
              <a:rPr lang="ru-RU" dirty="0" smtClean="0"/>
              <a:t>Адаптировать  АООП к  новым  задачам и цели предметной  области  «ТЕХНОЛОГИЯ», предусматривая  вариативность  ее освоения;</a:t>
            </a:r>
          </a:p>
          <a:p>
            <a:r>
              <a:rPr lang="ru-RU" dirty="0" smtClean="0"/>
              <a:t>Организовать  </a:t>
            </a:r>
            <a:r>
              <a:rPr lang="ru-RU" dirty="0"/>
              <a:t>использование </a:t>
            </a:r>
            <a:r>
              <a:rPr lang="ru-RU" dirty="0" smtClean="0"/>
              <a:t>ресурсов  различных  организаций,  в том числе  технопарки, </a:t>
            </a:r>
            <a:r>
              <a:rPr lang="ru-RU" dirty="0" err="1" smtClean="0"/>
              <a:t>Кванториумы</a:t>
            </a:r>
            <a:r>
              <a:rPr lang="ru-RU" dirty="0" smtClean="0"/>
              <a:t>, площадки  для  проверки  бизнес-идей,  связанных  с промышленным  производством( </a:t>
            </a:r>
            <a:r>
              <a:rPr lang="ru-RU" dirty="0" err="1" smtClean="0"/>
              <a:t>фаблабы</a:t>
            </a:r>
            <a:r>
              <a:rPr lang="ru-RU" dirty="0" smtClean="0"/>
              <a:t>)  и др.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90071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Механизмы  реализации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государственная   программ «Доступная  среда»,  утв. Постановлением  Правительства  РФЙ от29 марта 2019  г. № 363;</a:t>
            </a:r>
          </a:p>
          <a:p>
            <a:r>
              <a:rPr lang="ru-RU" dirty="0" smtClean="0"/>
              <a:t>Мероприятия  федерального  проекта «</a:t>
            </a:r>
            <a:r>
              <a:rPr lang="ru-RU" dirty="0"/>
              <a:t>С</a:t>
            </a:r>
            <a:r>
              <a:rPr lang="ru-RU" dirty="0" smtClean="0"/>
              <a:t>овременная  школа»,  нац. </a:t>
            </a:r>
            <a:r>
              <a:rPr lang="ru-RU" dirty="0"/>
              <a:t>п</a:t>
            </a:r>
            <a:r>
              <a:rPr lang="ru-RU" dirty="0" smtClean="0"/>
              <a:t>роекта  «Образование»</a:t>
            </a:r>
          </a:p>
          <a:p>
            <a:r>
              <a:rPr lang="ru-RU" dirty="0" smtClean="0"/>
              <a:t>Региональное мероприятие, направленное  на   научно-методическое и педагогическое  сопровождение  сети  ресурсных  центров;</a:t>
            </a:r>
          </a:p>
          <a:p>
            <a:r>
              <a:rPr lang="ru-RU" dirty="0" smtClean="0"/>
              <a:t>Мероприятия,  направленные  на  создание  сетевой  формы  реализации  образовательных  программ  предметной  области  «ТЕХНОЛОГИЯ»  для  обучающихся  с  ООП, в  том числе  с инвалидностью и ОВЗ  в  рамках  проекта  «ДОБРОШКОЛА»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22833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Контакты:  83422368775</a:t>
            </a:r>
            <a:br>
              <a:rPr lang="ru-RU" sz="3600" dirty="0" smtClean="0"/>
            </a:br>
            <a:r>
              <a:rPr lang="ru-RU" sz="3600" dirty="0" smtClean="0"/>
              <a:t>89504443199 </a:t>
            </a:r>
            <a:r>
              <a:rPr lang="en-US" sz="3600" dirty="0" smtClean="0"/>
              <a:t> arinaperetyagina@mail.ru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dirty="0" smtClean="0"/>
              <a:t>СПАСИБО   ЗА ВНИМАНИЕ!!!!!</a:t>
            </a:r>
          </a:p>
          <a:p>
            <a:pPr marL="0" indent="0" algn="ctr">
              <a:buNone/>
            </a:pPr>
            <a:r>
              <a:rPr lang="ru-RU" sz="4000" dirty="0" smtClean="0"/>
              <a:t>ТВОРЧЕСКИХ УСПЕХОВ!!!!!!!!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155587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Актуальность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В соответствии с Указом Президента Российской Федерации от 7 мая </a:t>
            </a:r>
            <a:r>
              <a:rPr lang="ru-RU" dirty="0" smtClean="0"/>
              <a:t>2018 года </a:t>
            </a:r>
            <a:r>
              <a:rPr lang="ru-RU" dirty="0"/>
              <a:t>«Правительству Российской Федерации « необходимо обеспечить </a:t>
            </a:r>
            <a:r>
              <a:rPr lang="ru-RU" dirty="0" smtClean="0"/>
              <a:t>«внедрение </a:t>
            </a:r>
            <a:r>
              <a:rPr lang="ru-RU" dirty="0"/>
              <a:t>на уровнях основного общего и среднего общего образования </a:t>
            </a:r>
            <a:r>
              <a:rPr lang="ru-RU" dirty="0" smtClean="0"/>
              <a:t>новых методов обучения и воспитания, образовательных обеспечивающих </a:t>
            </a:r>
            <a:r>
              <a:rPr lang="ru-RU" dirty="0"/>
              <a:t>освоение обучающимися базовых навыков и </a:t>
            </a:r>
            <a:r>
              <a:rPr lang="ru-RU" dirty="0" smtClean="0"/>
              <a:t>умений, повышение </a:t>
            </a:r>
            <a:r>
              <a:rPr lang="ru-RU" dirty="0"/>
              <a:t>их мотивации к обучению и вовлеченности в </a:t>
            </a:r>
            <a:r>
              <a:rPr lang="ru-RU" dirty="0" smtClean="0"/>
              <a:t>образовательный процесс</a:t>
            </a:r>
            <a:r>
              <a:rPr lang="ru-RU" dirty="0"/>
              <a:t>, а также обновление содержания и совершенствование </a:t>
            </a:r>
            <a:r>
              <a:rPr lang="ru-RU" dirty="0" smtClean="0"/>
              <a:t>методов обучения предметной </a:t>
            </a:r>
            <a:r>
              <a:rPr lang="ru-RU" dirty="0"/>
              <a:t>области “Технология</a:t>
            </a:r>
            <a:r>
              <a:rPr lang="ru-RU" dirty="0" smtClean="0"/>
              <a:t>”»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8198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Приоритеты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- </a:t>
            </a:r>
            <a:r>
              <a:rPr lang="ru-RU" dirty="0" smtClean="0"/>
              <a:t>практико-ориентированная направленность содержания обучения, которая </a:t>
            </a:r>
            <a:r>
              <a:rPr lang="ru-RU" dirty="0"/>
              <a:t>позволяет реализовать практическое применение знаний, </a:t>
            </a:r>
            <a:r>
              <a:rPr lang="ru-RU" dirty="0" smtClean="0"/>
              <a:t>полученных при </a:t>
            </a:r>
            <a:r>
              <a:rPr lang="ru-RU" dirty="0"/>
              <a:t>изучении других учебных </a:t>
            </a:r>
            <a:r>
              <a:rPr lang="ru-RU" dirty="0" smtClean="0"/>
              <a:t>предметов то</a:t>
            </a:r>
            <a:r>
              <a:rPr lang="ru-RU" dirty="0"/>
              <a:t>, в свою очередь, создает </a:t>
            </a:r>
            <a:r>
              <a:rPr lang="ru-RU" dirty="0" smtClean="0"/>
              <a:t>условия для </a:t>
            </a:r>
            <a:r>
              <a:rPr lang="ru-RU" dirty="0"/>
              <a:t>развития инициативности, изобретательности, гибкости и </a:t>
            </a:r>
            <a:r>
              <a:rPr lang="ru-RU" dirty="0" smtClean="0"/>
              <a:t>вариативности  мышления </a:t>
            </a:r>
            <a:r>
              <a:rPr lang="ru-RU" dirty="0"/>
              <a:t>у </a:t>
            </a:r>
            <a:r>
              <a:rPr lang="ru-RU" dirty="0" smtClean="0"/>
              <a:t>школьников;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- направленность на формирование социально ценных </a:t>
            </a:r>
            <a:r>
              <a:rPr lang="ru-RU" dirty="0" smtClean="0"/>
              <a:t>практических умений</a:t>
            </a:r>
            <a:r>
              <a:rPr lang="ru-RU" dirty="0"/>
              <a:t>, опыта преобразовательной деятельности и развитие творчества, </a:t>
            </a:r>
            <a:r>
              <a:rPr lang="ru-RU" dirty="0" smtClean="0"/>
              <a:t>что создает </a:t>
            </a:r>
            <a:r>
              <a:rPr lang="ru-RU" dirty="0"/>
              <a:t>предпосылки для более успешной социализации </a:t>
            </a:r>
            <a:r>
              <a:rPr lang="ru-RU" dirty="0" smtClean="0"/>
              <a:t>личности;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- возможность создания и реализации моделей социального </a:t>
            </a:r>
            <a:r>
              <a:rPr lang="ru-RU" dirty="0" smtClean="0"/>
              <a:t>поведения при </a:t>
            </a:r>
            <a:r>
              <a:rPr lang="ru-RU" dirty="0"/>
              <a:t>работе в малых группах, что обеспечивает благоприятные условия </a:t>
            </a:r>
            <a:r>
              <a:rPr lang="ru-RU" dirty="0" smtClean="0"/>
              <a:t>для коммуникативной </a:t>
            </a:r>
            <a:r>
              <a:rPr lang="ru-RU" dirty="0"/>
              <a:t>практики учащихся и их социальной адаптации в целом.</a:t>
            </a:r>
          </a:p>
        </p:txBody>
      </p:sp>
    </p:spTree>
    <p:extLst>
      <p:ext uri="{BB962C8B-B14F-4D97-AF65-F5344CB8AC3E}">
        <p14:creationId xmlns:p14="http://schemas.microsoft.com/office/powerpoint/2010/main" val="1974731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Понимание  предметной  области  «ТЕХНОЛОГИЯ»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</a:t>
            </a:r>
            <a:r>
              <a:rPr lang="ru-RU" dirty="0" smtClean="0"/>
              <a:t>бщеобразовательный  предмет, изучаемый  всеми  школьниками,  начиная  с 1  класса,  и  обеспечивающий  знакомство с миром профессий и труда,  понимание техники и технологии, овладение </a:t>
            </a:r>
            <a:r>
              <a:rPr lang="ru-RU" dirty="0" err="1" smtClean="0"/>
              <a:t>метапредметными</a:t>
            </a:r>
            <a:r>
              <a:rPr lang="ru-RU" dirty="0" smtClean="0"/>
              <a:t>  результатами  образования  на  примере  предметно-практической  деятельности;</a:t>
            </a:r>
          </a:p>
          <a:p>
            <a:r>
              <a:rPr lang="ru-RU" dirty="0"/>
              <a:t>п</a:t>
            </a:r>
            <a:r>
              <a:rPr lang="ru-RU" dirty="0" smtClean="0"/>
              <a:t>рофильный  предмет,  определяющий  изучение  тех технологий и технических систем,  которые  свойственны выбранной сфере профессиональной деятельности;</a:t>
            </a:r>
          </a:p>
          <a:p>
            <a:r>
              <a:rPr lang="ru-RU" dirty="0"/>
              <a:t>с</a:t>
            </a:r>
            <a:r>
              <a:rPr lang="ru-RU" dirty="0" smtClean="0"/>
              <a:t>оциальная и  производственно-технологическая  практика, определяющая  подготовку школьников  к трудовой ,  профессиональной  деятельности  в  условиях  производства и социальной практики.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7875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Методическая  база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Профильная </a:t>
            </a:r>
            <a:r>
              <a:rPr lang="ru-RU" dirty="0"/>
              <a:t>направленность </a:t>
            </a:r>
            <a:r>
              <a:rPr lang="ru-RU" dirty="0" smtClean="0"/>
              <a:t>обучения предмету </a:t>
            </a:r>
            <a:r>
              <a:rPr lang="ru-RU" dirty="0"/>
              <a:t>«Технология» в </a:t>
            </a:r>
            <a:r>
              <a:rPr lang="ru-RU" dirty="0" smtClean="0"/>
              <a:t>отношении умственно </a:t>
            </a:r>
            <a:r>
              <a:rPr lang="ru-RU" dirty="0"/>
              <a:t>отсталых обучающихся</a:t>
            </a:r>
          </a:p>
          <a:p>
            <a:pPr marL="0" indent="0">
              <a:buNone/>
            </a:pPr>
            <a:r>
              <a:rPr lang="ru-RU" dirty="0"/>
              <a:t>Программы для 5-9 </a:t>
            </a:r>
            <a:r>
              <a:rPr lang="ru-RU" dirty="0" smtClean="0"/>
              <a:t>классов:</a:t>
            </a:r>
            <a:endParaRPr lang="ru-RU" dirty="0"/>
          </a:p>
          <a:p>
            <a:r>
              <a:rPr lang="ru-RU" dirty="0"/>
              <a:t>- Столярное дело (Мирский С.Л., Журавлев Б.А.);</a:t>
            </a:r>
          </a:p>
          <a:p>
            <a:r>
              <a:rPr lang="ru-RU" dirty="0"/>
              <a:t>- Слесарное дело (Мирский С.Л.);</a:t>
            </a:r>
          </a:p>
          <a:p>
            <a:r>
              <a:rPr lang="ru-RU" dirty="0"/>
              <a:t>- Швейное дело (</a:t>
            </a:r>
            <a:r>
              <a:rPr lang="ru-RU" dirty="0" err="1"/>
              <a:t>Иноземцева</a:t>
            </a:r>
            <a:r>
              <a:rPr lang="ru-RU" dirty="0"/>
              <a:t> Л.С.);</a:t>
            </a:r>
          </a:p>
          <a:p>
            <a:r>
              <a:rPr lang="ru-RU" dirty="0"/>
              <a:t>- Сельскохозяйственный труд (Ковалева Е.А.);</a:t>
            </a:r>
          </a:p>
          <a:p>
            <a:r>
              <a:rPr lang="ru-RU" dirty="0"/>
              <a:t>- Переплетно-картонажное дело (Васенков Г.В.);</a:t>
            </a:r>
          </a:p>
          <a:p>
            <a:r>
              <a:rPr lang="ru-RU" dirty="0"/>
              <a:t>- Подготовка младшего обслуживающего персонала (Мирский С.Л.);</a:t>
            </a:r>
          </a:p>
          <a:p>
            <a:r>
              <a:rPr lang="ru-RU" dirty="0"/>
              <a:t>- Цветоводство и декоративное садоводство (Ковалева Е.А.).</a:t>
            </a:r>
          </a:p>
        </p:txBody>
      </p:sp>
    </p:spTree>
    <p:extLst>
      <p:ext uri="{BB962C8B-B14F-4D97-AF65-F5344CB8AC3E}">
        <p14:creationId xmlns:p14="http://schemas.microsoft.com/office/powerpoint/2010/main" val="942249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Противоречия в системе профильного обучения  труду умственно отсталых учащихся  (по Г.В. Васенкову) </a:t>
            </a:r>
            <a:br>
              <a:rPr lang="ru-RU" sz="2400" dirty="0"/>
            </a:br>
            <a:r>
              <a:rPr lang="ru-RU" sz="2400" dirty="0"/>
              <a:t>Между:</a:t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- </a:t>
            </a:r>
            <a:r>
              <a:rPr lang="ru-RU" dirty="0"/>
              <a:t>сложившейся системой их профессионально-трудовой подготовки </a:t>
            </a:r>
            <a:r>
              <a:rPr lang="ru-RU" dirty="0" smtClean="0"/>
              <a:t>и современными </a:t>
            </a:r>
            <a:r>
              <a:rPr lang="ru-RU" dirty="0"/>
              <a:t>социально-экономическими условиями, затрудняющими </a:t>
            </a:r>
            <a:r>
              <a:rPr lang="ru-RU" dirty="0" smtClean="0"/>
              <a:t>их  трудоустройство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- возросшими квалификационными требованиями к подготовке </a:t>
            </a:r>
            <a:r>
              <a:rPr lang="ru-RU" dirty="0" smtClean="0"/>
              <a:t>специалистов и </a:t>
            </a:r>
            <a:r>
              <a:rPr lang="ru-RU" dirty="0"/>
              <a:t>особенностями умственного и психофизического развития </a:t>
            </a:r>
            <a:r>
              <a:rPr lang="ru-RU" dirty="0" smtClean="0"/>
              <a:t>учащихся, осложняющими </a:t>
            </a:r>
            <a:r>
              <a:rPr lang="ru-RU" dirty="0"/>
              <a:t>им овладение даже доступными по их возможностям</a:t>
            </a:r>
          </a:p>
          <a:p>
            <a:pPr marL="0" indent="0">
              <a:buNone/>
            </a:pPr>
            <a:r>
              <a:rPr lang="ru-RU" dirty="0"/>
              <a:t>профессиями;</a:t>
            </a:r>
          </a:p>
          <a:p>
            <a:pPr marL="0" indent="0">
              <a:buNone/>
            </a:pPr>
            <a:r>
              <a:rPr lang="ru-RU" dirty="0"/>
              <a:t>- ограниченным количеством профессий, по которым могут </a:t>
            </a:r>
            <a:r>
              <a:rPr lang="ru-RU" dirty="0" smtClean="0"/>
              <a:t>быть трудоустроены </a:t>
            </a:r>
            <a:r>
              <a:rPr lang="ru-RU" dirty="0"/>
              <a:t>лица с умственной отсталостью, и еще меньшим </a:t>
            </a:r>
            <a:r>
              <a:rPr lang="ru-RU" dirty="0" smtClean="0"/>
              <a:t>их количеством</a:t>
            </a:r>
            <a:r>
              <a:rPr lang="ru-RU" dirty="0"/>
              <a:t>, по которым можно осуществлять профессионально-трудовую</a:t>
            </a:r>
          </a:p>
          <a:p>
            <a:pPr marL="0" indent="0">
              <a:buNone/>
            </a:pPr>
            <a:r>
              <a:rPr lang="ru-RU" dirty="0"/>
              <a:t>подготовку учащихся </a:t>
            </a:r>
            <a:r>
              <a:rPr lang="ru-RU" dirty="0" smtClean="0"/>
              <a:t>ООО.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75112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Задачи организации обучения профильному</a:t>
            </a:r>
            <a:br>
              <a:rPr lang="ru-RU" sz="2800" dirty="0"/>
            </a:br>
            <a:r>
              <a:rPr lang="ru-RU" sz="2800" dirty="0"/>
              <a:t>труду умственно отсталых подростков </a:t>
            </a:r>
            <a:r>
              <a:rPr lang="ru-RU" sz="2800" dirty="0" smtClean="0"/>
              <a:t>в ООО: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1) разработка модели организации трудового обучения и его </a:t>
            </a:r>
            <a:r>
              <a:rPr lang="ru-RU" dirty="0" smtClean="0"/>
              <a:t>психолого-педагогического </a:t>
            </a:r>
            <a:r>
              <a:rPr lang="ru-RU" dirty="0"/>
              <a:t>сопровождения в соответствии с </a:t>
            </a:r>
            <a:r>
              <a:rPr lang="ru-RU" dirty="0" smtClean="0"/>
              <a:t>требованиями ФГОС </a:t>
            </a:r>
            <a:r>
              <a:rPr lang="ru-RU" dirty="0"/>
              <a:t>образования обучающихся с легкой, умеренной </a:t>
            </a:r>
            <a:r>
              <a:rPr lang="ru-RU" dirty="0" smtClean="0"/>
              <a:t>умственной отсталостью </a:t>
            </a:r>
            <a:r>
              <a:rPr lang="ru-RU" dirty="0"/>
              <a:t>и ТМНР;</a:t>
            </a:r>
          </a:p>
          <a:p>
            <a:r>
              <a:rPr lang="ru-RU" dirty="0"/>
              <a:t>2) разработка подходов к дифференциации трудового </a:t>
            </a:r>
            <a:r>
              <a:rPr lang="ru-RU" dirty="0" smtClean="0"/>
              <a:t>обучения школьников</a:t>
            </a:r>
            <a:r>
              <a:rPr lang="ru-RU" dirty="0"/>
              <a:t>;</a:t>
            </a:r>
          </a:p>
          <a:p>
            <a:r>
              <a:rPr lang="ru-RU" dirty="0"/>
              <a:t>3) формирование банка образовательных технологий;</a:t>
            </a:r>
          </a:p>
          <a:p>
            <a:r>
              <a:rPr lang="ru-RU" dirty="0"/>
              <a:t>4) создание условий для повышения эффективности </a:t>
            </a:r>
            <a:r>
              <a:rPr lang="ru-RU" dirty="0" smtClean="0"/>
              <a:t>уровня профессиональной </a:t>
            </a:r>
            <a:r>
              <a:rPr lang="ru-RU" dirty="0"/>
              <a:t>ориентации обучающихся.</a:t>
            </a:r>
          </a:p>
        </p:txBody>
      </p:sp>
    </p:spTree>
    <p:extLst>
      <p:ext uri="{BB962C8B-B14F-4D97-AF65-F5344CB8AC3E}">
        <p14:creationId xmlns:p14="http://schemas.microsoft.com/office/powerpoint/2010/main" val="2854676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В настоящее время в РФ существует несколько</a:t>
            </a:r>
            <a:br>
              <a:rPr lang="ru-RU" sz="3200" dirty="0"/>
            </a:br>
            <a:r>
              <a:rPr lang="ru-RU" sz="3200" dirty="0"/>
              <a:t>форм профессионально-трудовой подготовки</a:t>
            </a:r>
            <a:br>
              <a:rPr lang="ru-RU" sz="3200" dirty="0"/>
            </a:br>
            <a:r>
              <a:rPr lang="ru-RU" sz="3200" dirty="0"/>
              <a:t>умственно отсталых школьников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Открытие 10-12 классов на базовых предприятиях, когда с </a:t>
            </a:r>
            <a:r>
              <a:rPr lang="ru-RU" dirty="0" smtClean="0"/>
              <a:t>учащимися работают </a:t>
            </a:r>
            <a:r>
              <a:rPr lang="ru-RU" dirty="0"/>
              <a:t>специалисты дефектологи и </a:t>
            </a:r>
            <a:r>
              <a:rPr lang="ru-RU" dirty="0" smtClean="0"/>
              <a:t>квалифицированные производственники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• Учащиеся 10-12 классов, занимаясь </a:t>
            </a:r>
            <a:r>
              <a:rPr lang="ru-RU" dirty="0" smtClean="0"/>
              <a:t>общеобразовательными предметами </a:t>
            </a:r>
            <a:r>
              <a:rPr lang="ru-RU" dirty="0"/>
              <a:t>в коррекционной школе, получают </a:t>
            </a:r>
            <a:r>
              <a:rPr lang="ru-RU" dirty="0" smtClean="0"/>
              <a:t>профессиональную подготовку </a:t>
            </a:r>
            <a:r>
              <a:rPr lang="ru-RU" dirty="0"/>
              <a:t>на базе профессионально-образовательных учреждений, </a:t>
            </a:r>
            <a:r>
              <a:rPr lang="ru-RU" dirty="0" smtClean="0"/>
              <a:t>в которых </a:t>
            </a:r>
            <a:r>
              <a:rPr lang="ru-RU" dirty="0"/>
              <a:t>работают подготовленные специалисты (</a:t>
            </a:r>
            <a:r>
              <a:rPr lang="ru-RU" dirty="0" smtClean="0"/>
              <a:t>интегрированная форма </a:t>
            </a:r>
            <a:r>
              <a:rPr lang="ru-RU" dirty="0"/>
              <a:t>обучения);</a:t>
            </a:r>
          </a:p>
        </p:txBody>
      </p:sp>
    </p:spTree>
    <p:extLst>
      <p:ext uri="{BB962C8B-B14F-4D97-AF65-F5344CB8AC3E}">
        <p14:creationId xmlns:p14="http://schemas.microsoft.com/office/powerpoint/2010/main" val="7250757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Обоснование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u-RU" dirty="0"/>
          </a:p>
          <a:p>
            <a:r>
              <a:rPr lang="ru-RU" dirty="0"/>
              <a:t>Для реализации новой Концепции предметной области «Технология» </a:t>
            </a:r>
            <a:r>
              <a:rPr lang="ru-RU" dirty="0" smtClean="0"/>
              <a:t>все педагогические </a:t>
            </a:r>
            <a:r>
              <a:rPr lang="ru-RU" dirty="0"/>
              <a:t>работники, реализующие данные программы, должны </a:t>
            </a:r>
            <a:r>
              <a:rPr lang="ru-RU" dirty="0" smtClean="0"/>
              <a:t>пройти курсы </a:t>
            </a:r>
            <a:r>
              <a:rPr lang="ru-RU" dirty="0"/>
              <a:t>повышения квалификации по ознакомлению с предметной </a:t>
            </a:r>
            <a:r>
              <a:rPr lang="ru-RU" dirty="0" smtClean="0"/>
              <a:t>концепцией, приоритетными </a:t>
            </a:r>
            <a:r>
              <a:rPr lang="ru-RU" dirty="0"/>
              <a:t>направлениями содержания обучения, овладению </a:t>
            </a:r>
            <a:r>
              <a:rPr lang="ru-RU" dirty="0" smtClean="0"/>
              <a:t>новыми методами </a:t>
            </a:r>
            <a:r>
              <a:rPr lang="ru-RU" dirty="0"/>
              <a:t>и формами урочной и внеурочной деятельности (не менее 72 часов) </a:t>
            </a:r>
            <a:r>
              <a:rPr lang="ru-RU" dirty="0" smtClean="0"/>
              <a:t>и курсы </a:t>
            </a:r>
            <a:r>
              <a:rPr lang="ru-RU" dirty="0"/>
              <a:t>повышения квалификации по освоению современных технологий </a:t>
            </a:r>
            <a:r>
              <a:rPr lang="ru-RU" dirty="0" smtClean="0"/>
              <a:t>и  методик </a:t>
            </a:r>
            <a:r>
              <a:rPr lang="ru-RU" dirty="0"/>
              <a:t>их преподавания на уроках технологии – </a:t>
            </a:r>
            <a:r>
              <a:rPr lang="ru-RU" dirty="0" smtClean="0"/>
              <a:t>3D-проектированию,робототехники</a:t>
            </a:r>
            <a:r>
              <a:rPr lang="ru-RU" dirty="0"/>
              <a:t>, </a:t>
            </a:r>
            <a:r>
              <a:rPr lang="ru-RU" dirty="0" err="1"/>
              <a:t>нанотехнологиям</a:t>
            </a:r>
            <a:r>
              <a:rPr lang="ru-RU" dirty="0"/>
              <a:t> и пр. (по выбору педагогов, не </a:t>
            </a:r>
            <a:r>
              <a:rPr lang="ru-RU" dirty="0" smtClean="0"/>
              <a:t>менее 72 </a:t>
            </a:r>
            <a:r>
              <a:rPr lang="ru-RU" dirty="0"/>
              <a:t>часов).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929786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Эмблема</Template>
  <TotalTime>191</TotalTime>
  <Words>916</Words>
  <Application>Microsoft Office PowerPoint</Application>
  <PresentationFormat>Произвольный</PresentationFormat>
  <Paragraphs>60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Badge</vt:lpstr>
      <vt:lpstr>Актуальные  подходы  к  преподаванию предметной области «ТЕХНОЛОГИЯ» для  обучающихся  с ОВЗ</vt:lpstr>
      <vt:lpstr>Актуальность</vt:lpstr>
      <vt:lpstr>Приоритеты</vt:lpstr>
      <vt:lpstr>Понимание  предметной  области  «ТЕХНОЛОГИЯ»</vt:lpstr>
      <vt:lpstr>Методическая  база</vt:lpstr>
      <vt:lpstr>Противоречия в системе профильного обучения  труду умственно отсталых учащихся  (по Г.В. Васенкову)  Между: </vt:lpstr>
      <vt:lpstr>Задачи организации обучения профильному труду умственно отсталых подростков в ООО:</vt:lpstr>
      <vt:lpstr>В настоящее время в РФ существует несколько форм профессионально-трудовой подготовки умственно отсталых школьников</vt:lpstr>
      <vt:lpstr>Обоснование</vt:lpstr>
      <vt:lpstr>Требования:</vt:lpstr>
      <vt:lpstr>Требования</vt:lpstr>
      <vt:lpstr>Руководителям  ООО</vt:lpstr>
      <vt:lpstr>Механизмы  реализации</vt:lpstr>
      <vt:lpstr>Контакты:  83422368775 89504443199  arinaperetyagina@mail.ru</vt:lpstr>
    </vt:vector>
  </TitlesOfParts>
  <Company>ИРО ПК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Каткова Ирина Геннадьевна</dc:creator>
  <cp:lastModifiedBy>Admin</cp:lastModifiedBy>
  <cp:revision>10</cp:revision>
  <dcterms:created xsi:type="dcterms:W3CDTF">2021-09-16T09:52:54Z</dcterms:created>
  <dcterms:modified xsi:type="dcterms:W3CDTF">2021-10-12T14:35:24Z</dcterms:modified>
</cp:coreProperties>
</file>