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84103" autoAdjust="0"/>
  </p:normalViewPr>
  <p:slideViewPr>
    <p:cSldViewPr>
      <p:cViewPr varScale="1">
        <p:scale>
          <a:sx n="74" d="100"/>
          <a:sy n="74" d="100"/>
        </p:scale>
        <p:origin x="16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0FD98-ECC8-4EFC-A14C-18D7982313AA}" type="doc">
      <dgm:prSet loTypeId="urn:microsoft.com/office/officeart/2005/8/layout/vProcess5" loCatId="process" qsTypeId="urn:microsoft.com/office/officeart/2005/8/quickstyle/3d3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614235B4-E384-4553-8A11-504E72EDF825}">
      <dgm:prSet phldrT="[Текст]"/>
      <dgm:spPr/>
      <dgm:t>
        <a:bodyPr/>
        <a:lstStyle/>
        <a:p>
          <a:pPr algn="ctr"/>
          <a:r>
            <a:rPr lang="ru-RU" dirty="0" smtClean="0"/>
            <a:t>Наставничество - </a:t>
          </a:r>
          <a:r>
            <a:rPr lang="ru-RU" b="1" dirty="0" smtClean="0"/>
            <a:t>стратегически значимый элемент</a:t>
          </a:r>
          <a:r>
            <a:rPr lang="ru-RU" dirty="0" smtClean="0"/>
            <a:t> системы развития персонала</a:t>
          </a:r>
          <a:endParaRPr lang="ru-RU" dirty="0"/>
        </a:p>
      </dgm:t>
    </dgm:pt>
    <dgm:pt modelId="{3E2D8A12-F16B-40A1-94F6-536F5EE4FDD4}" type="parTrans" cxnId="{65ED1671-8F14-4E7E-A2A8-0DE7E390ABCB}">
      <dgm:prSet/>
      <dgm:spPr/>
      <dgm:t>
        <a:bodyPr/>
        <a:lstStyle/>
        <a:p>
          <a:endParaRPr lang="ru-RU"/>
        </a:p>
      </dgm:t>
    </dgm:pt>
    <dgm:pt modelId="{290C02EF-7A90-4D82-B0A8-2C194CD65751}" type="sibTrans" cxnId="{65ED1671-8F14-4E7E-A2A8-0DE7E390ABCB}">
      <dgm:prSet/>
      <dgm:spPr/>
      <dgm:t>
        <a:bodyPr/>
        <a:lstStyle/>
        <a:p>
          <a:endParaRPr lang="ru-RU"/>
        </a:p>
      </dgm:t>
    </dgm:pt>
    <dgm:pt modelId="{2D06AC5E-4D5C-44FB-86F0-4681A096D36A}">
      <dgm:prSet phldrT="[Текст]"/>
      <dgm:spPr/>
      <dgm:t>
        <a:bodyPr/>
        <a:lstStyle/>
        <a:p>
          <a:pPr algn="ctr"/>
          <a:r>
            <a:rPr lang="ru-RU" dirty="0" smtClean="0"/>
            <a:t>Наставничество -  </a:t>
          </a:r>
          <a:r>
            <a:rPr lang="ru-RU" b="1" dirty="0" smtClean="0"/>
            <a:t>ключевая стратегия в управлении организациями</a:t>
          </a:r>
          <a:endParaRPr lang="ru-RU" b="1" dirty="0"/>
        </a:p>
      </dgm:t>
    </dgm:pt>
    <dgm:pt modelId="{81CBCC1B-3BAA-4C9E-93C9-37BB15CA4BB0}" type="parTrans" cxnId="{85A40AF7-63B5-4234-BD9C-B6BA1D089E56}">
      <dgm:prSet/>
      <dgm:spPr/>
      <dgm:t>
        <a:bodyPr/>
        <a:lstStyle/>
        <a:p>
          <a:endParaRPr lang="ru-RU"/>
        </a:p>
      </dgm:t>
    </dgm:pt>
    <dgm:pt modelId="{D5978159-5F68-4371-B488-BDD263FD8F30}" type="sibTrans" cxnId="{85A40AF7-63B5-4234-BD9C-B6BA1D089E56}">
      <dgm:prSet/>
      <dgm:spPr/>
      <dgm:t>
        <a:bodyPr/>
        <a:lstStyle/>
        <a:p>
          <a:endParaRPr lang="ru-RU"/>
        </a:p>
      </dgm:t>
    </dgm:pt>
    <dgm:pt modelId="{4C7B5CC3-5F9C-4E08-9A3F-B0B9AE6FABAB}" type="pres">
      <dgm:prSet presAssocID="{DD80FD98-ECC8-4EFC-A14C-18D7982313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B120CB-0949-42F3-8C98-48892D4B6650}" type="pres">
      <dgm:prSet presAssocID="{DD80FD98-ECC8-4EFC-A14C-18D7982313AA}" presName="dummyMaxCanvas" presStyleCnt="0">
        <dgm:presLayoutVars/>
      </dgm:prSet>
      <dgm:spPr/>
    </dgm:pt>
    <dgm:pt modelId="{C6B04373-98B9-4FE0-870B-8E9755516895}" type="pres">
      <dgm:prSet presAssocID="{DD80FD98-ECC8-4EFC-A14C-18D7982313AA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C4D286-473B-4DBD-B192-608DD3B5F131}" type="pres">
      <dgm:prSet presAssocID="{DD80FD98-ECC8-4EFC-A14C-18D7982313AA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7EFB7A-0986-4602-9A6D-C5AB06A603C7}" type="pres">
      <dgm:prSet presAssocID="{DD80FD98-ECC8-4EFC-A14C-18D7982313AA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FF52D-646D-4BD2-ABF8-17D12B7393C0}" type="pres">
      <dgm:prSet presAssocID="{DD80FD98-ECC8-4EFC-A14C-18D7982313AA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0F02DC-DC48-47FF-BDFA-23612C42B38E}" type="pres">
      <dgm:prSet presAssocID="{DD80FD98-ECC8-4EFC-A14C-18D7982313AA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ED1671-8F14-4E7E-A2A8-0DE7E390ABCB}" srcId="{DD80FD98-ECC8-4EFC-A14C-18D7982313AA}" destId="{614235B4-E384-4553-8A11-504E72EDF825}" srcOrd="0" destOrd="0" parTransId="{3E2D8A12-F16B-40A1-94F6-536F5EE4FDD4}" sibTransId="{290C02EF-7A90-4D82-B0A8-2C194CD65751}"/>
    <dgm:cxn modelId="{2CA83046-2C6F-48A2-9F7F-E3E6D7BA912E}" type="presOf" srcId="{DD80FD98-ECC8-4EFC-A14C-18D7982313AA}" destId="{4C7B5CC3-5F9C-4E08-9A3F-B0B9AE6FABAB}" srcOrd="0" destOrd="0" presId="urn:microsoft.com/office/officeart/2005/8/layout/vProcess5"/>
    <dgm:cxn modelId="{2093ED29-92B8-4AF2-8C4F-9613A3F9FAB8}" type="presOf" srcId="{2D06AC5E-4D5C-44FB-86F0-4681A096D36A}" destId="{A8C4D286-473B-4DBD-B192-608DD3B5F131}" srcOrd="0" destOrd="0" presId="urn:microsoft.com/office/officeart/2005/8/layout/vProcess5"/>
    <dgm:cxn modelId="{DDE04413-4205-4679-9102-DB8BF561D47F}" type="presOf" srcId="{614235B4-E384-4553-8A11-504E72EDF825}" destId="{EABFF52D-646D-4BD2-ABF8-17D12B7393C0}" srcOrd="1" destOrd="0" presId="urn:microsoft.com/office/officeart/2005/8/layout/vProcess5"/>
    <dgm:cxn modelId="{E7AD4990-9F45-491F-9410-E3539A20F0C1}" type="presOf" srcId="{290C02EF-7A90-4D82-B0A8-2C194CD65751}" destId="{907EFB7A-0986-4602-9A6D-C5AB06A603C7}" srcOrd="0" destOrd="0" presId="urn:microsoft.com/office/officeart/2005/8/layout/vProcess5"/>
    <dgm:cxn modelId="{1E206557-5C0F-44E8-A3F7-504C059BBCC0}" type="presOf" srcId="{2D06AC5E-4D5C-44FB-86F0-4681A096D36A}" destId="{E20F02DC-DC48-47FF-BDFA-23612C42B38E}" srcOrd="1" destOrd="0" presId="urn:microsoft.com/office/officeart/2005/8/layout/vProcess5"/>
    <dgm:cxn modelId="{9AB2E1E9-7CC7-4E5F-8901-BDF36C16E4A1}" type="presOf" srcId="{614235B4-E384-4553-8A11-504E72EDF825}" destId="{C6B04373-98B9-4FE0-870B-8E9755516895}" srcOrd="0" destOrd="0" presId="urn:microsoft.com/office/officeart/2005/8/layout/vProcess5"/>
    <dgm:cxn modelId="{85A40AF7-63B5-4234-BD9C-B6BA1D089E56}" srcId="{DD80FD98-ECC8-4EFC-A14C-18D7982313AA}" destId="{2D06AC5E-4D5C-44FB-86F0-4681A096D36A}" srcOrd="1" destOrd="0" parTransId="{81CBCC1B-3BAA-4C9E-93C9-37BB15CA4BB0}" sibTransId="{D5978159-5F68-4371-B488-BDD263FD8F30}"/>
    <dgm:cxn modelId="{F4407007-12B3-46F5-B03C-F6466907312C}" type="presParOf" srcId="{4C7B5CC3-5F9C-4E08-9A3F-B0B9AE6FABAB}" destId="{9AB120CB-0949-42F3-8C98-48892D4B6650}" srcOrd="0" destOrd="0" presId="urn:microsoft.com/office/officeart/2005/8/layout/vProcess5"/>
    <dgm:cxn modelId="{6A6A57AD-25D4-461F-B0A7-8EC20AA88FF7}" type="presParOf" srcId="{4C7B5CC3-5F9C-4E08-9A3F-B0B9AE6FABAB}" destId="{C6B04373-98B9-4FE0-870B-8E9755516895}" srcOrd="1" destOrd="0" presId="urn:microsoft.com/office/officeart/2005/8/layout/vProcess5"/>
    <dgm:cxn modelId="{6C427376-BD31-41FE-9911-0FF8DB27F9B0}" type="presParOf" srcId="{4C7B5CC3-5F9C-4E08-9A3F-B0B9AE6FABAB}" destId="{A8C4D286-473B-4DBD-B192-608DD3B5F131}" srcOrd="2" destOrd="0" presId="urn:microsoft.com/office/officeart/2005/8/layout/vProcess5"/>
    <dgm:cxn modelId="{898ADDD1-4EA1-45B2-BAFA-E519A251F683}" type="presParOf" srcId="{4C7B5CC3-5F9C-4E08-9A3F-B0B9AE6FABAB}" destId="{907EFB7A-0986-4602-9A6D-C5AB06A603C7}" srcOrd="3" destOrd="0" presId="urn:microsoft.com/office/officeart/2005/8/layout/vProcess5"/>
    <dgm:cxn modelId="{F8922A92-A2C7-4FB2-90FC-B465B81C760B}" type="presParOf" srcId="{4C7B5CC3-5F9C-4E08-9A3F-B0B9AE6FABAB}" destId="{EABFF52D-646D-4BD2-ABF8-17D12B7393C0}" srcOrd="4" destOrd="0" presId="urn:microsoft.com/office/officeart/2005/8/layout/vProcess5"/>
    <dgm:cxn modelId="{DD03A7AB-EC30-4CC4-A46F-EE4889EBD2E4}" type="presParOf" srcId="{4C7B5CC3-5F9C-4E08-9A3F-B0B9AE6FABAB}" destId="{E20F02DC-DC48-47FF-BDFA-23612C42B38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1464E7-69A5-4943-A610-51354E6B0E5B}" type="doc">
      <dgm:prSet loTypeId="urn:microsoft.com/office/officeart/2005/8/layout/hProcess9" loCatId="process" qsTypeId="urn:microsoft.com/office/officeart/2005/8/quickstyle/simple5" qsCatId="simple" csTypeId="urn:microsoft.com/office/officeart/2005/8/colors/colorful3" csCatId="colorful" phldr="1"/>
      <dgm:spPr/>
    </dgm:pt>
    <dgm:pt modelId="{3FDD312D-C8C3-4238-9F00-F9FD42179A6D}">
      <dgm:prSet phldrT="[Текст]"/>
      <dgm:spPr/>
      <dgm:t>
        <a:bodyPr/>
        <a:lstStyle/>
        <a:p>
          <a:r>
            <a:rPr lang="ru-RU" dirty="0" smtClean="0"/>
            <a:t>Недооценка роли и возможностей наставничества в процессах развития молодых педагогов</a:t>
          </a:r>
          <a:endParaRPr lang="ru-RU" dirty="0"/>
        </a:p>
      </dgm:t>
    </dgm:pt>
    <dgm:pt modelId="{7E39FE14-FF47-43E5-B012-99BCC96C804C}" type="parTrans" cxnId="{CFA27FD0-2337-4AAE-8A37-36ECE28C795D}">
      <dgm:prSet/>
      <dgm:spPr/>
      <dgm:t>
        <a:bodyPr/>
        <a:lstStyle/>
        <a:p>
          <a:endParaRPr lang="ru-RU"/>
        </a:p>
      </dgm:t>
    </dgm:pt>
    <dgm:pt modelId="{74E05600-B58E-4E9B-A4D3-C67D7E9C3333}" type="sibTrans" cxnId="{CFA27FD0-2337-4AAE-8A37-36ECE28C795D}">
      <dgm:prSet/>
      <dgm:spPr/>
      <dgm:t>
        <a:bodyPr/>
        <a:lstStyle/>
        <a:p>
          <a:endParaRPr lang="ru-RU"/>
        </a:p>
      </dgm:t>
    </dgm:pt>
    <dgm:pt modelId="{84D15BE2-7688-4BD7-AFF2-54C124B63177}">
      <dgm:prSet phldrT="[Текст]"/>
      <dgm:spPr/>
      <dgm:t>
        <a:bodyPr/>
        <a:lstStyle/>
        <a:p>
          <a:r>
            <a:rPr lang="ru-RU" dirty="0" smtClean="0"/>
            <a:t>Отсутствие достаточной информации о новых подходах к организации наставничества в современных школах</a:t>
          </a:r>
          <a:endParaRPr lang="ru-RU" dirty="0"/>
        </a:p>
      </dgm:t>
    </dgm:pt>
    <dgm:pt modelId="{CA81A39C-3B5B-4495-8FF7-15F481BACBF0}" type="parTrans" cxnId="{B0FDC9DB-AF98-428A-9EC8-3868A325ACD5}">
      <dgm:prSet/>
      <dgm:spPr/>
      <dgm:t>
        <a:bodyPr/>
        <a:lstStyle/>
        <a:p>
          <a:endParaRPr lang="ru-RU"/>
        </a:p>
      </dgm:t>
    </dgm:pt>
    <dgm:pt modelId="{C4483E02-6D08-4D29-8256-6B9BB4386429}" type="sibTrans" cxnId="{B0FDC9DB-AF98-428A-9EC8-3868A325ACD5}">
      <dgm:prSet/>
      <dgm:spPr/>
      <dgm:t>
        <a:bodyPr/>
        <a:lstStyle/>
        <a:p>
          <a:endParaRPr lang="ru-RU"/>
        </a:p>
      </dgm:t>
    </dgm:pt>
    <dgm:pt modelId="{998106E1-AAF6-4DF3-8004-8497D7E0714A}">
      <dgm:prSet phldrT="[Текст]"/>
      <dgm:spPr/>
      <dgm:t>
        <a:bodyPr/>
        <a:lstStyle/>
        <a:p>
          <a:r>
            <a:rPr lang="ru-RU" dirty="0" smtClean="0"/>
            <a:t>Многие ОУ рассматривают наставничество лишь как инструмент обучения новичков</a:t>
          </a:r>
          <a:endParaRPr lang="ru-RU" dirty="0"/>
        </a:p>
      </dgm:t>
    </dgm:pt>
    <dgm:pt modelId="{8D639EA6-3E0A-410F-8683-B2299EC80AC8}" type="sibTrans" cxnId="{95D9A8D5-FA26-4AA3-82CC-D4FC67CE3A5C}">
      <dgm:prSet/>
      <dgm:spPr/>
      <dgm:t>
        <a:bodyPr/>
        <a:lstStyle/>
        <a:p>
          <a:endParaRPr lang="ru-RU"/>
        </a:p>
      </dgm:t>
    </dgm:pt>
    <dgm:pt modelId="{E579D742-06CB-4490-8797-330DF9B64D1C}" type="parTrans" cxnId="{95D9A8D5-FA26-4AA3-82CC-D4FC67CE3A5C}">
      <dgm:prSet/>
      <dgm:spPr/>
      <dgm:t>
        <a:bodyPr/>
        <a:lstStyle/>
        <a:p>
          <a:endParaRPr lang="ru-RU"/>
        </a:p>
      </dgm:t>
    </dgm:pt>
    <dgm:pt modelId="{4B0E07DB-1B67-4CAB-A21F-D1D211846825}" type="pres">
      <dgm:prSet presAssocID="{B31464E7-69A5-4943-A610-51354E6B0E5B}" presName="CompostProcess" presStyleCnt="0">
        <dgm:presLayoutVars>
          <dgm:dir/>
          <dgm:resizeHandles val="exact"/>
        </dgm:presLayoutVars>
      </dgm:prSet>
      <dgm:spPr/>
    </dgm:pt>
    <dgm:pt modelId="{CD174BE1-2C20-4FD9-9AAB-CF84366B501D}" type="pres">
      <dgm:prSet presAssocID="{B31464E7-69A5-4943-A610-51354E6B0E5B}" presName="arrow" presStyleLbl="bgShp" presStyleIdx="0" presStyleCnt="1"/>
      <dgm:spPr/>
    </dgm:pt>
    <dgm:pt modelId="{70D91CFF-D40F-4638-8882-B6AB0135EFEE}" type="pres">
      <dgm:prSet presAssocID="{B31464E7-69A5-4943-A610-51354E6B0E5B}" presName="linearProcess" presStyleCnt="0"/>
      <dgm:spPr/>
    </dgm:pt>
    <dgm:pt modelId="{467C50BA-ED31-4423-86C9-683763432B6E}" type="pres">
      <dgm:prSet presAssocID="{3FDD312D-C8C3-4238-9F00-F9FD42179A6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3A3823-0949-493A-8644-834851522265}" type="pres">
      <dgm:prSet presAssocID="{74E05600-B58E-4E9B-A4D3-C67D7E9C3333}" presName="sibTrans" presStyleCnt="0"/>
      <dgm:spPr/>
    </dgm:pt>
    <dgm:pt modelId="{6E80D9FD-8CFC-411F-818A-D858ED0D2B5A}" type="pres">
      <dgm:prSet presAssocID="{84D15BE2-7688-4BD7-AFF2-54C124B6317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3278A-E467-4BE9-9C9A-8C614C2F3338}" type="pres">
      <dgm:prSet presAssocID="{C4483E02-6D08-4D29-8256-6B9BB4386429}" presName="sibTrans" presStyleCnt="0"/>
      <dgm:spPr/>
    </dgm:pt>
    <dgm:pt modelId="{F14ED8D2-3633-4DCF-972A-7FD3B377A98D}" type="pres">
      <dgm:prSet presAssocID="{998106E1-AAF6-4DF3-8004-8497D7E0714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969DDD-52C7-43DE-B1D6-B2E83B375E9F}" type="presOf" srcId="{84D15BE2-7688-4BD7-AFF2-54C124B63177}" destId="{6E80D9FD-8CFC-411F-818A-D858ED0D2B5A}" srcOrd="0" destOrd="0" presId="urn:microsoft.com/office/officeart/2005/8/layout/hProcess9"/>
    <dgm:cxn modelId="{CFA27FD0-2337-4AAE-8A37-36ECE28C795D}" srcId="{B31464E7-69A5-4943-A610-51354E6B0E5B}" destId="{3FDD312D-C8C3-4238-9F00-F9FD42179A6D}" srcOrd="0" destOrd="0" parTransId="{7E39FE14-FF47-43E5-B012-99BCC96C804C}" sibTransId="{74E05600-B58E-4E9B-A4D3-C67D7E9C3333}"/>
    <dgm:cxn modelId="{B0FDC9DB-AF98-428A-9EC8-3868A325ACD5}" srcId="{B31464E7-69A5-4943-A610-51354E6B0E5B}" destId="{84D15BE2-7688-4BD7-AFF2-54C124B63177}" srcOrd="1" destOrd="0" parTransId="{CA81A39C-3B5B-4495-8FF7-15F481BACBF0}" sibTransId="{C4483E02-6D08-4D29-8256-6B9BB4386429}"/>
    <dgm:cxn modelId="{95D9A8D5-FA26-4AA3-82CC-D4FC67CE3A5C}" srcId="{B31464E7-69A5-4943-A610-51354E6B0E5B}" destId="{998106E1-AAF6-4DF3-8004-8497D7E0714A}" srcOrd="2" destOrd="0" parTransId="{E579D742-06CB-4490-8797-330DF9B64D1C}" sibTransId="{8D639EA6-3E0A-410F-8683-B2299EC80AC8}"/>
    <dgm:cxn modelId="{E25BF140-F524-4DDA-A452-4E2CF70E927A}" type="presOf" srcId="{B31464E7-69A5-4943-A610-51354E6B0E5B}" destId="{4B0E07DB-1B67-4CAB-A21F-D1D211846825}" srcOrd="0" destOrd="0" presId="urn:microsoft.com/office/officeart/2005/8/layout/hProcess9"/>
    <dgm:cxn modelId="{1BEA2014-7627-4A20-B7D6-E28A8AFAD978}" type="presOf" srcId="{998106E1-AAF6-4DF3-8004-8497D7E0714A}" destId="{F14ED8D2-3633-4DCF-972A-7FD3B377A98D}" srcOrd="0" destOrd="0" presId="urn:microsoft.com/office/officeart/2005/8/layout/hProcess9"/>
    <dgm:cxn modelId="{BF775E1B-FD0E-49CF-98C1-C3A9F8454733}" type="presOf" srcId="{3FDD312D-C8C3-4238-9F00-F9FD42179A6D}" destId="{467C50BA-ED31-4423-86C9-683763432B6E}" srcOrd="0" destOrd="0" presId="urn:microsoft.com/office/officeart/2005/8/layout/hProcess9"/>
    <dgm:cxn modelId="{B5370011-A484-4B5C-8170-A575D3AD5795}" type="presParOf" srcId="{4B0E07DB-1B67-4CAB-A21F-D1D211846825}" destId="{CD174BE1-2C20-4FD9-9AAB-CF84366B501D}" srcOrd="0" destOrd="0" presId="urn:microsoft.com/office/officeart/2005/8/layout/hProcess9"/>
    <dgm:cxn modelId="{34B7C548-1675-464A-8DC5-CB442FD67595}" type="presParOf" srcId="{4B0E07DB-1B67-4CAB-A21F-D1D211846825}" destId="{70D91CFF-D40F-4638-8882-B6AB0135EFEE}" srcOrd="1" destOrd="0" presId="urn:microsoft.com/office/officeart/2005/8/layout/hProcess9"/>
    <dgm:cxn modelId="{FAB1542C-8D0D-4041-9A60-DC45994CC376}" type="presParOf" srcId="{70D91CFF-D40F-4638-8882-B6AB0135EFEE}" destId="{467C50BA-ED31-4423-86C9-683763432B6E}" srcOrd="0" destOrd="0" presId="urn:microsoft.com/office/officeart/2005/8/layout/hProcess9"/>
    <dgm:cxn modelId="{1A02E8E9-160F-4E53-B14E-228C78DE1DA5}" type="presParOf" srcId="{70D91CFF-D40F-4638-8882-B6AB0135EFEE}" destId="{E73A3823-0949-493A-8644-834851522265}" srcOrd="1" destOrd="0" presId="urn:microsoft.com/office/officeart/2005/8/layout/hProcess9"/>
    <dgm:cxn modelId="{482C05C9-D068-453C-AA87-251709772C76}" type="presParOf" srcId="{70D91CFF-D40F-4638-8882-B6AB0135EFEE}" destId="{6E80D9FD-8CFC-411F-818A-D858ED0D2B5A}" srcOrd="2" destOrd="0" presId="urn:microsoft.com/office/officeart/2005/8/layout/hProcess9"/>
    <dgm:cxn modelId="{07713AC5-D12B-4AE2-813F-AB0DC09CCA0F}" type="presParOf" srcId="{70D91CFF-D40F-4638-8882-B6AB0135EFEE}" destId="{18E3278A-E467-4BE9-9C9A-8C614C2F3338}" srcOrd="3" destOrd="0" presId="urn:microsoft.com/office/officeart/2005/8/layout/hProcess9"/>
    <dgm:cxn modelId="{45B0DCE3-DA99-48BF-83B0-0402C3035422}" type="presParOf" srcId="{70D91CFF-D40F-4638-8882-B6AB0135EFEE}" destId="{F14ED8D2-3633-4DCF-972A-7FD3B377A98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04373-98B9-4FE0-870B-8E9755516895}">
      <dsp:nvSpPr>
        <dsp:cNvPr id="0" name=""/>
        <dsp:cNvSpPr/>
      </dsp:nvSpPr>
      <dsp:spPr>
        <a:xfrm>
          <a:off x="0" y="0"/>
          <a:ext cx="6995160" cy="203668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Наставничество - </a:t>
          </a:r>
          <a:r>
            <a:rPr lang="ru-RU" sz="3000" b="1" kern="1200" dirty="0" smtClean="0"/>
            <a:t>стратегически значимый элемент</a:t>
          </a:r>
          <a:r>
            <a:rPr lang="ru-RU" sz="3000" kern="1200" dirty="0" smtClean="0"/>
            <a:t> системы развития персонала</a:t>
          </a:r>
          <a:endParaRPr lang="ru-RU" sz="3000" kern="1200" dirty="0"/>
        </a:p>
      </dsp:txBody>
      <dsp:txXfrm>
        <a:off x="59652" y="59652"/>
        <a:ext cx="4890089" cy="1917379"/>
      </dsp:txXfrm>
    </dsp:sp>
    <dsp:sp modelId="{A8C4D286-473B-4DBD-B192-608DD3B5F131}">
      <dsp:nvSpPr>
        <dsp:cNvPr id="0" name=""/>
        <dsp:cNvSpPr/>
      </dsp:nvSpPr>
      <dsp:spPr>
        <a:xfrm>
          <a:off x="1234439" y="2489279"/>
          <a:ext cx="6995160" cy="203668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52972"/>
            <a:satOff val="-5595"/>
            <a:lumOff val="4198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Наставничество -  </a:t>
          </a:r>
          <a:r>
            <a:rPr lang="ru-RU" sz="3000" b="1" kern="1200" dirty="0" smtClean="0"/>
            <a:t>ключевая стратегия в управлении организациями</a:t>
          </a:r>
          <a:endParaRPr lang="ru-RU" sz="3000" b="1" kern="1200" dirty="0"/>
        </a:p>
      </dsp:txBody>
      <dsp:txXfrm>
        <a:off x="1294091" y="2548931"/>
        <a:ext cx="4317571" cy="1917379"/>
      </dsp:txXfrm>
    </dsp:sp>
    <dsp:sp modelId="{907EFB7A-0986-4602-9A6D-C5AB06A603C7}">
      <dsp:nvSpPr>
        <dsp:cNvPr id="0" name=""/>
        <dsp:cNvSpPr/>
      </dsp:nvSpPr>
      <dsp:spPr>
        <a:xfrm>
          <a:off x="5671315" y="1601059"/>
          <a:ext cx="1323844" cy="1323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969180" y="1601059"/>
        <a:ext cx="728114" cy="9961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74BE1-2C20-4FD9-9AAB-CF84366B501D}">
      <dsp:nvSpPr>
        <dsp:cNvPr id="0" name=""/>
        <dsp:cNvSpPr/>
      </dsp:nvSpPr>
      <dsp:spPr>
        <a:xfrm>
          <a:off x="627245" y="0"/>
          <a:ext cx="7108781" cy="4032448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67C50BA-ED31-4423-86C9-683763432B6E}">
      <dsp:nvSpPr>
        <dsp:cNvPr id="0" name=""/>
        <dsp:cNvSpPr/>
      </dsp:nvSpPr>
      <dsp:spPr>
        <a:xfrm>
          <a:off x="8983" y="1209734"/>
          <a:ext cx="2691928" cy="16129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Недооценка роли и возможностей наставничества в процессах развития молодых педагогов</a:t>
          </a:r>
          <a:endParaRPr lang="ru-RU" sz="1800" kern="1200" dirty="0"/>
        </a:p>
      </dsp:txBody>
      <dsp:txXfrm>
        <a:off x="87722" y="1288473"/>
        <a:ext cx="2534450" cy="1455501"/>
      </dsp:txXfrm>
    </dsp:sp>
    <dsp:sp modelId="{6E80D9FD-8CFC-411F-818A-D858ED0D2B5A}">
      <dsp:nvSpPr>
        <dsp:cNvPr id="0" name=""/>
        <dsp:cNvSpPr/>
      </dsp:nvSpPr>
      <dsp:spPr>
        <a:xfrm>
          <a:off x="2835671" y="1209734"/>
          <a:ext cx="2691928" cy="1612979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Отсутствие достаточной информации о новых подходах к организации наставничества в современных школах</a:t>
          </a:r>
          <a:endParaRPr lang="ru-RU" sz="1800" kern="1200" dirty="0"/>
        </a:p>
      </dsp:txBody>
      <dsp:txXfrm>
        <a:off x="2914410" y="1288473"/>
        <a:ext cx="2534450" cy="1455501"/>
      </dsp:txXfrm>
    </dsp:sp>
    <dsp:sp modelId="{F14ED8D2-3633-4DCF-972A-7FD3B377A98D}">
      <dsp:nvSpPr>
        <dsp:cNvPr id="0" name=""/>
        <dsp:cNvSpPr/>
      </dsp:nvSpPr>
      <dsp:spPr>
        <a:xfrm>
          <a:off x="5662359" y="1209734"/>
          <a:ext cx="2691928" cy="161297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Многие ОУ рассматривают наставничество лишь как инструмент обучения новичков</a:t>
          </a:r>
          <a:endParaRPr lang="ru-RU" sz="1800" kern="1200" dirty="0"/>
        </a:p>
      </dsp:txBody>
      <dsp:txXfrm>
        <a:off x="5741098" y="1288473"/>
        <a:ext cx="2534450" cy="1455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AED51-D5AB-4D63-8496-30E8AB2F7EDB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EB1EC-6BC6-4DC6-A065-3C2439B7C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A30C-8559-4F1B-9F5D-9B9FA14D654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33169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C00000"/>
                </a:solidFill>
              </a:rPr>
              <a:t>Возможности использования в практике обучения и развития молодых педагогов новых моделей наставничества, практикуемых в отечественных и зарубежных компаниях</a:t>
            </a: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Лестова Наталья Львовна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доцент кафедры специальной педагогики и психологии, к.п.н.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540505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Саморегулируемое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наставничество</a:t>
                      </a:r>
                    </a:p>
                    <a:p>
                      <a:endParaRPr lang="ru-RU" b="1" dirty="0" smtClean="0"/>
                    </a:p>
                    <a:p>
                      <a:endParaRPr lang="ru-R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 наставники, ни их подопечные не подбираются специально, а опытные сотрудники добровольно выдвигают себя в список наставников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Наставниками становятся только те,</a:t>
                      </a:r>
                      <a:r>
                        <a:rPr lang="ru-RU" sz="2000" baseline="0" dirty="0" smtClean="0"/>
                        <a:t> кто осознано принимает на себя данные обязательства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Сотрудник, нуждающийся в наставнике, может выбирать для себя того, кто, по его мнению, может оказать лучшую помощь и поддержку, более совместим с ним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Может с успехом применяться как один из инструментов саморазвития сотрудников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810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257638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Реверсивное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наставничество</a:t>
                      </a:r>
                    </a:p>
                    <a:p>
                      <a:endParaRPr lang="ru-RU" b="1" dirty="0" smtClean="0"/>
                    </a:p>
                    <a:p>
                      <a:endParaRPr lang="ru-R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Профессионал младшего возраста становится наставником опытного сотрудника по вопросам новых тенденций, технологий и т.д.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Помогает установить взаимопонимание между разными поколениями сотрудников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Обе стороны этой формы наставничества вынуждены выйти из зоны комфорта и научиться думать, работать и обучаться по-новому, толерантно воспринимая социальные, возрастные и коммуникативные особенности друг друга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63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Выводы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Создание программ наставничества является сложным, но необходимым решением для современной образовательной организации, так как эффективная система развития персонала нуждается в инструментах, обеспечивающих интегрированный и индивидуально ориентированный подход к формированию ее кадрового </a:t>
            </a:r>
            <a:r>
              <a:rPr lang="ru-RU" dirty="0" smtClean="0"/>
              <a:t>потенциала </a:t>
            </a:r>
          </a:p>
          <a:p>
            <a:r>
              <a:rPr lang="ru-RU" dirty="0" smtClean="0"/>
              <a:t>Наставники </a:t>
            </a:r>
            <a:r>
              <a:rPr lang="ru-RU" dirty="0"/>
              <a:t>помогают преодолеть разрыв между теорией и практикой, дополняя знания, полученные подопечным в ходе формального обучения, практическим </a:t>
            </a:r>
            <a:r>
              <a:rPr lang="ru-RU" dirty="0" smtClean="0"/>
              <a:t>опытом</a:t>
            </a:r>
          </a:p>
          <a:p>
            <a:r>
              <a:rPr lang="ru-RU" dirty="0" smtClean="0"/>
              <a:t>Наставничество </a:t>
            </a:r>
            <a:r>
              <a:rPr lang="ru-RU" dirty="0"/>
              <a:t>помогает талантливым и амбициозным молодым педагогам планировать свою карьеру, развивать соответствующие навыки и компетенции, становясь более самостоятельными, ответственными и </a:t>
            </a:r>
            <a:r>
              <a:rPr lang="ru-RU" dirty="0" smtClean="0"/>
              <a:t>целеустремленными</a:t>
            </a:r>
          </a:p>
          <a:p>
            <a:r>
              <a:rPr lang="ru-RU" dirty="0" smtClean="0"/>
              <a:t>Наставничество </a:t>
            </a:r>
            <a:r>
              <a:rPr lang="ru-RU" dirty="0"/>
              <a:t>содействует транслированию ценностей, видения и миссии образовательной организации на все ее уровни через тесные отношения между наставником и подопечным сотрудником, помогая им понять и внести необходимые изменения в индивидуальный стиль работы и </a:t>
            </a:r>
            <a:r>
              <a:rPr lang="ru-RU" dirty="0" smtClean="0"/>
              <a:t>поведения</a:t>
            </a:r>
          </a:p>
          <a:p>
            <a:r>
              <a:rPr lang="ru-RU" dirty="0"/>
              <a:t>Р</a:t>
            </a:r>
            <a:r>
              <a:rPr lang="ru-RU" dirty="0" smtClean="0"/>
              <a:t>азнообразие </a:t>
            </a:r>
            <a:r>
              <a:rPr lang="ru-RU" dirty="0"/>
              <a:t>моделей наставничества позволяет любой образовательной организации сформировать наиболее подходящий для себя подход, создавая тем самым мощный инструментарий развития </a:t>
            </a:r>
            <a:r>
              <a:rPr lang="ru-RU" dirty="0" smtClean="0"/>
              <a:t>персонала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48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Значение наставничества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8336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53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Значение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b="1" dirty="0"/>
              <a:t>В</a:t>
            </a:r>
            <a:r>
              <a:rPr lang="ru-RU" b="1" dirty="0" smtClean="0"/>
              <a:t>ыделены </a:t>
            </a:r>
            <a:r>
              <a:rPr lang="ru-RU" b="1" dirty="0"/>
              <a:t>и описаны новые модели </a:t>
            </a:r>
            <a:r>
              <a:rPr lang="ru-RU" b="1" dirty="0" smtClean="0"/>
              <a:t>наставничества, </a:t>
            </a:r>
            <a:r>
              <a:rPr lang="ru-RU" b="1" dirty="0"/>
              <a:t>которые могут быть успешно реализованы и в системе </a:t>
            </a:r>
            <a:r>
              <a:rPr lang="ru-RU" b="1" dirty="0" smtClean="0"/>
              <a:t>образования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07111637"/>
              </p:ext>
            </p:extLst>
          </p:nvPr>
        </p:nvGraphicFramePr>
        <p:xfrm>
          <a:off x="323528" y="764704"/>
          <a:ext cx="836327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5332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45793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8781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320481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Традиционное наставничество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0" dirty="0" smtClean="0"/>
                        <a:t>* Вариант</a:t>
                      </a:r>
                      <a:r>
                        <a:rPr lang="ru-RU" b="0" baseline="0" dirty="0" smtClean="0"/>
                        <a:t> – ситуационное наставничество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Наставник, как правило, успешный и опытный профессионал, работает с менее опытным подопечным для улучшения работы, карьерного роста и налаживания рабочих связей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В центре внимания – профессиональное развитие подопечного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Наставник передает свой опыт и профессиональные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знания, правила и традиции отношений в организации, дает конструктивную обратную связь и советы, как достичь успеха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Наставник имеет возможность понять и оценить, насколько его подопечный способен к дальнейшему профессиональному развитию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Подопечный легче и быстрее осваивает новые функции, роли, корпоративные ценности и традиции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93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605513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Партнерское наставничество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* Вариант</a:t>
                      </a:r>
                      <a:r>
                        <a:rPr lang="ru-RU" b="0" baseline="0" dirty="0" smtClean="0"/>
                        <a:t> –краткосрочное наставничество</a:t>
                      </a:r>
                      <a:endParaRPr lang="ru-RU" b="0" dirty="0" smtClean="0"/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Наставником является сотрудник, равный по уровню подопечному, но с опытом работы в предметной области, которым партнер не обладает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Наставник помогает партнеру в улучшении выполнения работы, выстраивании рабочих отношений и повышении личной удовлетворенности работой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Эффективный наставник слушает, собирает информацию, обеспечивает честную и конструктивную обратную связь, создает видение перемен и мотивирует партнера к действиям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Наставник помогает партнеру отслеживать прогресс в достижении конкретных целей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76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462794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Скоростное</a:t>
                      </a:r>
                    </a:p>
                    <a:p>
                      <a:r>
                        <a:rPr lang="ru-RU" b="1" dirty="0" smtClean="0"/>
                        <a:t>наставничество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Однократные встречи сотрудников с наставником более высокого уровня или представителем администрации учреждения </a:t>
                      </a:r>
                      <a:r>
                        <a:rPr lang="ru-RU" sz="2000" dirty="0" smtClean="0"/>
                        <a:t>Обеспечивает место встречи для участников, чтобы помочь построить отношения наставничества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Скоростное наставничество способствует развитию отношений наставничества, предоставляя площадку для знакомства нескольких сотрудников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Это многоуровневый подход к организации сети профессионалов и построению отношений, который помогает участникам быстро определить людей с общими целями и взаимными интересами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40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858560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Флэш-наставничество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0" dirty="0" smtClean="0"/>
                        <a:t>* Вариант - </a:t>
                      </a:r>
                      <a:r>
                        <a:rPr lang="ru-RU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последовательное флэш-наставничество</a:t>
                      </a:r>
                      <a:endParaRPr lang="ru-R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Наставничество через одноразовые встречи или обсуждения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Помогает подопечным учиться, обращаясь за помощью к более опытному сотруднику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Флэш-наставники обычно предоставляют ценные знания и опыт работы, но в очень ограниченном временном интервале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Темы для флэш-наставничества широки, начиная от обсуждения карьерных целей, конкретных советов, выделения дополнительных ресурсов или привлечения отдельных экспертов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27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859475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Групповое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наставничество</a:t>
                      </a:r>
                    </a:p>
                    <a:p>
                      <a:endParaRPr lang="ru-RU" b="1" dirty="0" smtClean="0"/>
                    </a:p>
                    <a:p>
                      <a:endParaRPr lang="ru-R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Связь нескольких лиц с более опытными коллегами («Круги наставничества»)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Наставник</a:t>
                      </a:r>
                      <a:r>
                        <a:rPr lang="ru-RU" sz="2000" baseline="0" dirty="0" smtClean="0"/>
                        <a:t> (или г</a:t>
                      </a:r>
                      <a:r>
                        <a:rPr lang="ru-RU" sz="2000" dirty="0" smtClean="0"/>
                        <a:t>руппа наставников) советует подопечным, как действовать для достижения своих целей, устранить неполадки и решить проблемы в работе, помогает ориентироваться в организационной политике и предоставляет рекомендации для выдвижения инновационных идей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/>
                        <a:t>Группа наставников может предоставить предложения для развития карьеры, организовать доступ к экспертам по конкретным вопросам и идеи о том, как разрешить сложные ситуации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28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Современные модели наставничества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92140"/>
              </p:ext>
            </p:extLst>
          </p:nvPr>
        </p:nvGraphicFramePr>
        <p:xfrm>
          <a:off x="251520" y="620688"/>
          <a:ext cx="8712969" cy="604867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2476594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914653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val="581895529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наставничества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200478"/>
                  </a:ext>
                </a:extLst>
              </a:tr>
              <a:tr h="52925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Виртуальное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наставничество</a:t>
                      </a:r>
                    </a:p>
                    <a:p>
                      <a:endParaRPr lang="ru-RU" b="1" dirty="0" smtClean="0"/>
                    </a:p>
                    <a:p>
                      <a:endParaRPr lang="ru-R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Советы и рекомендации наставником предоставляются в режиме онлайн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Сотрудник самостоятельно обращается к наставнику за советом или ресурсами, когда это требуется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Может включать в себя несколько наставников, находящихся за пределами подразделения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Обеспечивает поддержку производительности и передачу неформализованных знаний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7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4564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801</Words>
  <Application>Microsoft Office PowerPoint</Application>
  <PresentationFormat>Экран (4:3)</PresentationFormat>
  <Paragraphs>100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  Возможности использования в практике обучения и развития молодых педагогов новых моделей наставничества, практикуемых в отечественных и зарубежных компаниях   </vt:lpstr>
      <vt:lpstr>Значение наставничества</vt:lpstr>
      <vt:lpstr>Значение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Современные модели наставничества</vt:lpstr>
      <vt:lpstr>Выводы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детей с ОВЗ </dc:title>
  <dc:creator>lestova</dc:creator>
  <cp:lastModifiedBy>Наталья</cp:lastModifiedBy>
  <cp:revision>193</cp:revision>
  <dcterms:created xsi:type="dcterms:W3CDTF">2019-09-06T10:51:37Z</dcterms:created>
  <dcterms:modified xsi:type="dcterms:W3CDTF">2020-11-03T06:46:01Z</dcterms:modified>
</cp:coreProperties>
</file>