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73" r:id="rId5"/>
    <p:sldId id="269" r:id="rId6"/>
    <p:sldId id="272" r:id="rId7"/>
  </p:sldIdLst>
  <p:sldSz cx="18288000" cy="10287000"/>
  <p:notesSz cx="6858000" cy="9144000"/>
  <p:embeddedFontLst>
    <p:embeddedFont>
      <p:font typeface="Muli Bold Bold" panose="020B0604020202020204" charset="0"/>
      <p:regular r:id="rId9"/>
    </p:embeddedFont>
    <p:embeddedFont>
      <p:font typeface="Muli Regular" panose="020B0604020202020204" charset="0"/>
      <p:regular r:id="rId10"/>
    </p:embeddedFon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Muli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44D"/>
    <a:srgbClr val="FF7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3A83-988A-4003-9995-1F4D293FDAC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764D-CCE8-4ECA-8B95-A64FE6638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2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D764D-CCE8-4ECA-8B95-A64FE66385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3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3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14473" y="-1758455"/>
            <a:ext cx="10371943" cy="13718966"/>
            <a:chOff x="0" y="0"/>
            <a:chExt cx="2354580" cy="3114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114403"/>
            </a:xfrm>
            <a:custGeom>
              <a:avLst/>
              <a:gdLst/>
              <a:ahLst/>
              <a:cxnLst/>
              <a:rect l="l" t="t" r="r" b="b"/>
              <a:pathLst>
                <a:path w="2353310" h="3114403">
                  <a:moveTo>
                    <a:pt x="784860" y="3047092"/>
                  </a:moveTo>
                  <a:cubicBezTo>
                    <a:pt x="905510" y="3087733"/>
                    <a:pt x="1042670" y="3114403"/>
                    <a:pt x="1177290" y="3114403"/>
                  </a:cubicBezTo>
                  <a:cubicBezTo>
                    <a:pt x="1311910" y="3114403"/>
                    <a:pt x="1441450" y="3091542"/>
                    <a:pt x="1560830" y="3050903"/>
                  </a:cubicBezTo>
                  <a:cubicBezTo>
                    <a:pt x="1563370" y="3049633"/>
                    <a:pt x="1565910" y="3049633"/>
                    <a:pt x="1568450" y="3048363"/>
                  </a:cubicBezTo>
                  <a:cubicBezTo>
                    <a:pt x="2016760" y="2885803"/>
                    <a:pt x="2346960" y="2456543"/>
                    <a:pt x="2353310" y="19541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952678"/>
                  </a:lnTo>
                  <a:cubicBezTo>
                    <a:pt x="6350" y="2459082"/>
                    <a:pt x="331470" y="2888342"/>
                    <a:pt x="784860" y="30470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685800" y="2462076"/>
            <a:ext cx="12364114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0"/>
              </a:lnSpc>
            </a:pPr>
            <a:r>
              <a:rPr lang="ru-RU" sz="6000" b="1" dirty="0" smtClean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«КОНКУРСНОЕ ДВИЖЕНИЕ» </a:t>
            </a:r>
          </a:p>
          <a:p>
            <a:pPr algn="ctr">
              <a:lnSpc>
                <a:spcPts val="10300"/>
              </a:lnSpc>
            </a:pPr>
            <a:r>
              <a:rPr lang="ru-RU" sz="6000" b="1" dirty="0" smtClean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 </a:t>
            </a:r>
            <a:r>
              <a:rPr lang="ru-RU" sz="60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сопровождение молодых специалистов: поиск новых форм методической работы.</a:t>
            </a:r>
            <a:endParaRPr lang="en-US" sz="6000" b="1" dirty="0">
              <a:solidFill>
                <a:srgbClr val="FF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073111" y="2928611"/>
            <a:ext cx="4429778" cy="44297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281228" y="5797290"/>
            <a:ext cx="2156785" cy="215678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-457200" y="509749"/>
            <a:ext cx="9179734" cy="114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ru-RU" sz="4400" dirty="0">
                <a:solidFill>
                  <a:srgbClr val="23344D"/>
                </a:solidFill>
                <a:latin typeface="Book Antiqua" panose="02040602050305030304" pitchFamily="18" charset="0"/>
              </a:rPr>
              <a:t>МАДОУ «ЦРР-детский сад № 47</a:t>
            </a:r>
            <a:r>
              <a:rPr lang="ru-RU" sz="44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» г. Перми</a:t>
            </a:r>
            <a:endParaRPr lang="en-US" sz="4400" dirty="0">
              <a:solidFill>
                <a:srgbClr val="23344D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85800" y="8648700"/>
            <a:ext cx="11800840" cy="114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ru-RU" sz="36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Боровых Т.Н. – Заведующий </a:t>
            </a:r>
          </a:p>
          <a:p>
            <a:pPr>
              <a:lnSpc>
                <a:spcPts val="4409"/>
              </a:lnSpc>
            </a:pPr>
            <a:r>
              <a:rPr lang="ru-RU" sz="36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Путина А.С. – Заместитель заведующего</a:t>
            </a:r>
            <a:endParaRPr lang="en-US" sz="3600" dirty="0">
              <a:solidFill>
                <a:srgbClr val="23344D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64391" cy="10287000"/>
            <a:chOff x="0" y="0"/>
            <a:chExt cx="249116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1164" cy="3479800"/>
            </a:xfrm>
            <a:custGeom>
              <a:avLst/>
              <a:gdLst/>
              <a:ahLst/>
              <a:cxnLst/>
              <a:rect l="l" t="t" r="r" b="b"/>
              <a:pathLst>
                <a:path w="2491164" h="3479800">
                  <a:moveTo>
                    <a:pt x="0" y="0"/>
                  </a:moveTo>
                  <a:lnTo>
                    <a:pt x="2491164" y="0"/>
                  </a:lnTo>
                  <a:lnTo>
                    <a:pt x="24911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922609"/>
            <a:ext cx="7364391" cy="73643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34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7306" y="0"/>
            <a:ext cx="4429778" cy="442977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848600" y="2552700"/>
            <a:ext cx="9906000" cy="1415014"/>
            <a:chOff x="-394970" y="-188144"/>
            <a:chExt cx="10811220" cy="1886681"/>
          </a:xfrm>
        </p:grpSpPr>
        <p:sp>
          <p:nvSpPr>
            <p:cNvPr id="12" name="TextBox 12"/>
            <p:cNvSpPr txBox="1"/>
            <p:nvPr/>
          </p:nvSpPr>
          <p:spPr>
            <a:xfrm>
              <a:off x="-394970" y="-79723"/>
              <a:ext cx="10811220" cy="1778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ru-RU" sz="2740" dirty="0" smtClean="0">
                  <a:solidFill>
                    <a:srgbClr val="23344D"/>
                  </a:solidFill>
                  <a:latin typeface="Muli Bold"/>
                </a:rPr>
                <a:t> </a:t>
              </a:r>
              <a:r>
                <a:rPr lang="ru-RU" sz="4400" dirty="0">
                  <a:solidFill>
                    <a:srgbClr val="23344D"/>
                  </a:solidFill>
                  <a:latin typeface="Book Antiqua" panose="02040602050305030304" pitchFamily="18" charset="0"/>
                </a:rPr>
                <a:t>16 % коллектива – молодые специалисты </a:t>
              </a:r>
              <a:endParaRPr lang="en-US" sz="4400" dirty="0">
                <a:solidFill>
                  <a:srgbClr val="23344D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49251" y="-188144"/>
              <a:ext cx="956586" cy="838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en-US" sz="4200" dirty="0">
                  <a:solidFill>
                    <a:srgbClr val="FF7338"/>
                  </a:solidFill>
                  <a:latin typeface="Muli Bold Bold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73745" y="7195784"/>
            <a:ext cx="10207498" cy="2000548"/>
            <a:chOff x="-372969" y="2255351"/>
            <a:chExt cx="13610002" cy="2667400"/>
          </a:xfrm>
        </p:grpSpPr>
        <p:sp>
          <p:nvSpPr>
            <p:cNvPr id="15" name="TextBox 15"/>
            <p:cNvSpPr txBox="1"/>
            <p:nvPr/>
          </p:nvSpPr>
          <p:spPr>
            <a:xfrm>
              <a:off x="1248229" y="2255351"/>
              <a:ext cx="11988804" cy="26674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ru-RU" sz="4400" dirty="0" smtClean="0">
                  <a:solidFill>
                    <a:srgbClr val="23344D"/>
                  </a:solidFill>
                  <a:latin typeface="Book Antiqua" panose="02040602050305030304" pitchFamily="18" charset="0"/>
                </a:rPr>
                <a:t>Поиск современных форм наставничества молодых педагогов</a:t>
              </a:r>
              <a:endParaRPr lang="en-US" sz="4400" dirty="0">
                <a:solidFill>
                  <a:srgbClr val="23344D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72969" y="2255351"/>
              <a:ext cx="956587" cy="838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4200" dirty="0">
                  <a:solidFill>
                    <a:srgbClr val="FF7338"/>
                  </a:solidFill>
                  <a:latin typeface="Muli Bold Bold"/>
                </a:rPr>
                <a:t>03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80502" y="4914900"/>
            <a:ext cx="10497294" cy="1333698"/>
            <a:chOff x="-242522" y="-1152761"/>
            <a:chExt cx="11740597" cy="1778264"/>
          </a:xfrm>
        </p:grpSpPr>
        <p:sp>
          <p:nvSpPr>
            <p:cNvPr id="21" name="TextBox 21"/>
            <p:cNvSpPr txBox="1"/>
            <p:nvPr/>
          </p:nvSpPr>
          <p:spPr>
            <a:xfrm>
              <a:off x="-242522" y="-1102149"/>
              <a:ext cx="956586" cy="838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9"/>
                </a:lnSpc>
              </a:pPr>
              <a:r>
                <a:rPr lang="en-US" sz="4200" dirty="0">
                  <a:solidFill>
                    <a:srgbClr val="FF7338"/>
                  </a:solidFill>
                  <a:latin typeface="Muli Bold Bold"/>
                </a:rPr>
                <a:t>02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35771" y="-1152761"/>
              <a:ext cx="11262304" cy="1778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ru-RU" sz="4400" dirty="0">
                  <a:solidFill>
                    <a:srgbClr val="23344D"/>
                  </a:solidFill>
                  <a:latin typeface="Book Antiqua" panose="02040602050305030304" pitchFamily="18" charset="0"/>
                </a:rPr>
                <a:t>57 % из них – работают с детьми с ОВЗ</a:t>
              </a:r>
              <a:endParaRPr lang="en-US" sz="4400" dirty="0">
                <a:solidFill>
                  <a:srgbClr val="23344D"/>
                </a:solidFill>
                <a:latin typeface="Book Antiqua" panose="0204060205030503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87981" y="0"/>
            <a:ext cx="4400019" cy="1875440"/>
          </a:xfrm>
          <a:prstGeom prst="rect">
            <a:avLst/>
          </a:prstGeom>
          <a:solidFill>
            <a:srgbClr val="9BD8D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3887981" y="9020574"/>
            <a:ext cx="4400019" cy="22000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5141" y="157021"/>
            <a:ext cx="1386840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</a:pPr>
            <a:r>
              <a:rPr lang="ru-RU" sz="54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Роль и значение конкурса, как формы </a:t>
            </a:r>
            <a:r>
              <a:rPr lang="ru-RU" sz="54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совершенствования </a:t>
            </a:r>
            <a:r>
              <a:rPr lang="ru-RU" sz="54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педагогического мастерства: </a:t>
            </a:r>
            <a:endParaRPr lang="en-US" sz="5400" b="1" dirty="0">
              <a:solidFill>
                <a:srgbClr val="FF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23840" y="3332080"/>
            <a:ext cx="4495800" cy="3005656"/>
            <a:chOff x="0" y="0"/>
            <a:chExt cx="5228165" cy="2535449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5228165" cy="142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Разнообразные возможности презентации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10396"/>
              <a:ext cx="5228165" cy="112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индивидуальных достижений и знакомство с лучшими образовательными практиками коллег  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10287000" y="3337398"/>
            <a:ext cx="4495800" cy="2113527"/>
            <a:chOff x="0" y="0"/>
            <a:chExt cx="5228165" cy="1782885"/>
          </a:xfrm>
        </p:grpSpPr>
        <p:sp>
          <p:nvSpPr>
            <p:cNvPr id="15" name="TextBox 6"/>
            <p:cNvSpPr txBox="1"/>
            <p:nvPr/>
          </p:nvSpPr>
          <p:spPr>
            <a:xfrm>
              <a:off x="0" y="0"/>
              <a:ext cx="5228165" cy="939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Приобретение опыта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0" y="939095"/>
              <a:ext cx="5228165" cy="84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анализа и систематизации своих знаний, методик воспитания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5334000" y="6953956"/>
            <a:ext cx="4495800" cy="2165869"/>
            <a:chOff x="0" y="0"/>
            <a:chExt cx="5228165" cy="1827039"/>
          </a:xfrm>
        </p:grpSpPr>
        <p:sp>
          <p:nvSpPr>
            <p:cNvPr id="18" name="TextBox 6"/>
            <p:cNvSpPr txBox="1"/>
            <p:nvPr/>
          </p:nvSpPr>
          <p:spPr>
            <a:xfrm>
              <a:off x="0" y="0"/>
              <a:ext cx="5228165" cy="951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Признание в коллективе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0" y="983249"/>
              <a:ext cx="5228165" cy="84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радость от личных достижений и мотивация к профессиональному развитию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627380" y="6953956"/>
            <a:ext cx="4505960" cy="2038121"/>
            <a:chOff x="0" y="0"/>
            <a:chExt cx="5239980" cy="1719276"/>
          </a:xfrm>
        </p:grpSpPr>
        <p:sp>
          <p:nvSpPr>
            <p:cNvPr id="21" name="TextBox 6"/>
            <p:cNvSpPr txBox="1"/>
            <p:nvPr/>
          </p:nvSpPr>
          <p:spPr>
            <a:xfrm>
              <a:off x="0" y="0"/>
              <a:ext cx="5228165" cy="1427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Выявление профессиональных затруднений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2" name="TextBox 7"/>
            <p:cNvSpPr txBox="1"/>
            <p:nvPr/>
          </p:nvSpPr>
          <p:spPr>
            <a:xfrm>
              <a:off x="11815" y="1438012"/>
              <a:ext cx="5228165" cy="28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и путей их преодоления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</p:grpSp>
      <p:grpSp>
        <p:nvGrpSpPr>
          <p:cNvPr id="23" name="Group 5"/>
          <p:cNvGrpSpPr/>
          <p:nvPr/>
        </p:nvGrpSpPr>
        <p:grpSpPr>
          <a:xfrm>
            <a:off x="591820" y="3332080"/>
            <a:ext cx="4531360" cy="3057620"/>
            <a:chOff x="0" y="0"/>
            <a:chExt cx="5269518" cy="2579284"/>
          </a:xfrm>
        </p:grpSpPr>
        <p:sp>
          <p:nvSpPr>
            <p:cNvPr id="24" name="TextBox 6"/>
            <p:cNvSpPr txBox="1"/>
            <p:nvPr/>
          </p:nvSpPr>
          <p:spPr>
            <a:xfrm>
              <a:off x="0" y="0"/>
              <a:ext cx="5228165" cy="143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Индивидуально-ориентированный </a:t>
              </a:r>
              <a:r>
                <a:rPr lang="ru-RU" sz="3600" dirty="0">
                  <a:solidFill>
                    <a:srgbClr val="FF7338"/>
                  </a:solidFill>
                  <a:latin typeface="Book Antiqua" panose="02040602050305030304" pitchFamily="18" charset="0"/>
                </a:rPr>
                <a:t>характер 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41353" y="1454231"/>
              <a:ext cx="5228165" cy="112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2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научно-методического сопровождения в процессе подготовки и участия в конкурсе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0167" y="-443483"/>
            <a:ext cx="5888732" cy="29443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5663547" y="516228"/>
            <a:ext cx="1490359" cy="1490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BD8D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35402" y="2364692"/>
            <a:ext cx="17602199" cy="12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61"/>
              </a:lnSpc>
            </a:pPr>
            <a:r>
              <a:rPr lang="ru-RU" sz="54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Конкурсное движение на 2020-2021 учебный год </a:t>
            </a:r>
            <a:endParaRPr lang="en-US" sz="5400" b="1" dirty="0">
              <a:solidFill>
                <a:srgbClr val="FF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764405" y="4290144"/>
            <a:ext cx="4719116" cy="1914860"/>
            <a:chOff x="-14909" y="206586"/>
            <a:chExt cx="6292153" cy="2553149"/>
          </a:xfrm>
        </p:grpSpPr>
        <p:sp>
          <p:nvSpPr>
            <p:cNvPr id="13" name="TextBox 13"/>
            <p:cNvSpPr txBox="1"/>
            <p:nvPr/>
          </p:nvSpPr>
          <p:spPr>
            <a:xfrm>
              <a:off x="25731" y="1426035"/>
              <a:ext cx="6251513" cy="1333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7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Оказание помощи молодым и начинающим педагогам в их профессиональном становлении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4909" y="206586"/>
              <a:ext cx="6251513" cy="1244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Фестиваль наставничества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 rot="-5400000">
            <a:off x="9936418" y="6904018"/>
            <a:ext cx="3606409" cy="9545"/>
          </a:xfrm>
          <a:prstGeom prst="rect">
            <a:avLst/>
          </a:prstGeom>
          <a:solidFill>
            <a:srgbClr val="9BD8D7"/>
          </a:solidFill>
        </p:spPr>
      </p:sp>
      <p:sp>
        <p:nvSpPr>
          <p:cNvPr id="16" name="AutoShape 16"/>
          <p:cNvSpPr/>
          <p:nvPr/>
        </p:nvSpPr>
        <p:spPr>
          <a:xfrm rot="-5400000">
            <a:off x="3533791" y="7003162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17" name="Group 12"/>
          <p:cNvGrpSpPr/>
          <p:nvPr/>
        </p:nvGrpSpPr>
        <p:grpSpPr>
          <a:xfrm>
            <a:off x="6160586" y="4209969"/>
            <a:ext cx="4803928" cy="3601114"/>
            <a:chOff x="-127992" y="181078"/>
            <a:chExt cx="6405236" cy="4801490"/>
          </a:xfrm>
        </p:grpSpPr>
        <p:sp>
          <p:nvSpPr>
            <p:cNvPr id="18" name="TextBox 13"/>
            <p:cNvSpPr txBox="1"/>
            <p:nvPr/>
          </p:nvSpPr>
          <p:spPr>
            <a:xfrm>
              <a:off x="25731" y="1426035"/>
              <a:ext cx="6251513" cy="3556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7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Определение уровня организации развивающей предметно-пространственной среды в группах на основе соблюдения рекомендаций и требований ФГОС ДО, проявление педагогического творчества и мастерства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-127992" y="181078"/>
              <a:ext cx="6251513" cy="1244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Лучшая развивающая среда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20" name="Group 12"/>
          <p:cNvGrpSpPr/>
          <p:nvPr/>
        </p:nvGrpSpPr>
        <p:grpSpPr>
          <a:xfrm>
            <a:off x="353900" y="4229100"/>
            <a:ext cx="4719116" cy="3581983"/>
            <a:chOff x="-14909" y="206586"/>
            <a:chExt cx="6292153" cy="4775980"/>
          </a:xfrm>
        </p:grpSpPr>
        <p:sp>
          <p:nvSpPr>
            <p:cNvPr id="21" name="TextBox 13"/>
            <p:cNvSpPr txBox="1"/>
            <p:nvPr/>
          </p:nvSpPr>
          <p:spPr>
            <a:xfrm>
              <a:off x="25731" y="1426035"/>
              <a:ext cx="6251513" cy="355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7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Выявление новых образовательных технологий, распространение педагогического опыта, выявление способностей педагога к саморазвитию и самореализации, поддержка молодых педагогов.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-14909" y="206586"/>
              <a:ext cx="6251513" cy="1244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7338"/>
                  </a:solidFill>
                  <a:latin typeface="Book Antiqua" panose="02040602050305030304" pitchFamily="18" charset="0"/>
                </a:rPr>
                <a:t>Современный воспитатель-2020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23" name="AutoShape 16"/>
          <p:cNvSpPr/>
          <p:nvPr/>
        </p:nvSpPr>
        <p:spPr>
          <a:xfrm rot="-5400000">
            <a:off x="9423551" y="7022293"/>
            <a:ext cx="3606409" cy="9545"/>
          </a:xfrm>
          <a:prstGeom prst="rect">
            <a:avLst/>
          </a:prstGeom>
          <a:solidFill>
            <a:srgbClr val="9BD8D7"/>
          </a:solidFill>
        </p:spPr>
      </p:sp>
      <p:grpSp>
        <p:nvGrpSpPr>
          <p:cNvPr id="25" name="Group 12"/>
          <p:cNvGrpSpPr/>
          <p:nvPr/>
        </p:nvGrpSpPr>
        <p:grpSpPr>
          <a:xfrm>
            <a:off x="12658353" y="6768771"/>
            <a:ext cx="5279248" cy="2877082"/>
            <a:chOff x="-171669" y="206586"/>
            <a:chExt cx="6408273" cy="2154524"/>
          </a:xfrm>
        </p:grpSpPr>
        <p:sp>
          <p:nvSpPr>
            <p:cNvPr id="26" name="TextBox 13"/>
            <p:cNvSpPr txBox="1"/>
            <p:nvPr/>
          </p:nvSpPr>
          <p:spPr>
            <a:xfrm>
              <a:off x="-171669" y="1112673"/>
              <a:ext cx="6251513" cy="1248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74"/>
                </a:lnSpc>
              </a:pPr>
              <a:r>
                <a:rPr lang="ru-RU" sz="2400" dirty="0" smtClean="0">
                  <a:solidFill>
                    <a:srgbClr val="23344D"/>
                  </a:solidFill>
                  <a:latin typeface="Muli Regular"/>
                </a:rPr>
                <a:t>Создание условий для выявления творческих разработок и проектов педагогов и эффективного их использования в учебно-воспитательном процессе  </a:t>
              </a:r>
              <a:endParaRPr lang="en-US" sz="2400" dirty="0">
                <a:solidFill>
                  <a:srgbClr val="23344D"/>
                </a:solidFill>
                <a:latin typeface="Muli Regular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-14909" y="206586"/>
              <a:ext cx="6251513" cy="1244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ru-RU" sz="3600" dirty="0" smtClean="0">
                  <a:solidFill>
                    <a:srgbClr val="FF7338"/>
                  </a:solidFill>
                  <a:latin typeface="Book Antiqua" panose="02040602050305030304" pitchFamily="18" charset="0"/>
                </a:rPr>
                <a:t>Методическая разработка педагога </a:t>
              </a:r>
              <a:endParaRPr lang="en-US" sz="3600" dirty="0">
                <a:solidFill>
                  <a:srgbClr val="FF7338"/>
                </a:solidFill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6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495300"/>
            <a:ext cx="11049000" cy="154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ru-RU" sz="11500" b="1" dirty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Результаты: </a:t>
            </a:r>
            <a:endParaRPr lang="en-US" sz="11500" b="1" dirty="0">
              <a:solidFill>
                <a:srgbClr val="FF73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523076" y="9525"/>
            <a:ext cx="7759289" cy="775928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2856" r="-3047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528711" y="7768814"/>
            <a:ext cx="2738509" cy="2532645"/>
            <a:chOff x="0" y="0"/>
            <a:chExt cx="1082120" cy="10007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120" cy="1000773"/>
            </a:xfrm>
            <a:custGeom>
              <a:avLst/>
              <a:gdLst/>
              <a:ahLst/>
              <a:cxnLst/>
              <a:rect l="l" t="t" r="r" b="b"/>
              <a:pathLst>
                <a:path w="1082120" h="1000773">
                  <a:moveTo>
                    <a:pt x="0" y="0"/>
                  </a:moveTo>
                  <a:lnTo>
                    <a:pt x="1082120" y="0"/>
                  </a:lnTo>
                  <a:lnTo>
                    <a:pt x="1082120" y="1000773"/>
                  </a:lnTo>
                  <a:lnTo>
                    <a:pt x="0" y="1000773"/>
                  </a:lnTo>
                  <a:close/>
                </a:path>
              </a:pathLst>
            </a:custGeom>
            <a:solidFill>
              <a:srgbClr val="FFC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62298" y="7775756"/>
            <a:ext cx="2738509" cy="2525702"/>
            <a:chOff x="0" y="0"/>
            <a:chExt cx="1082120" cy="998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120" cy="998030"/>
            </a:xfrm>
            <a:custGeom>
              <a:avLst/>
              <a:gdLst/>
              <a:ahLst/>
              <a:cxnLst/>
              <a:rect l="l" t="t" r="r" b="b"/>
              <a:pathLst>
                <a:path w="1082120" h="998030">
                  <a:moveTo>
                    <a:pt x="0" y="0"/>
                  </a:moveTo>
                  <a:lnTo>
                    <a:pt x="1082120" y="0"/>
                  </a:lnTo>
                  <a:lnTo>
                    <a:pt x="1082120" y="998030"/>
                  </a:lnTo>
                  <a:lnTo>
                    <a:pt x="0" y="9980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13253063" y="7787290"/>
            <a:ext cx="2511244" cy="250722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334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62298" y="7785281"/>
            <a:ext cx="2525702" cy="25257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33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828800" y="3095877"/>
            <a:ext cx="9391368" cy="596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8"/>
              </a:lnSpc>
            </a:pPr>
            <a:r>
              <a:rPr lang="ru-RU" sz="44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Мягкая адаптация в коллективе </a:t>
            </a:r>
            <a:endParaRPr lang="en-US" sz="4400" dirty="0">
              <a:solidFill>
                <a:srgbClr val="23344D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0398" y="4423288"/>
            <a:ext cx="797449" cy="1042417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6898" y="2906104"/>
            <a:ext cx="1190949" cy="786026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1828800" y="6468147"/>
            <a:ext cx="9391368" cy="596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8"/>
              </a:lnSpc>
            </a:pPr>
            <a:r>
              <a:rPr lang="ru-RU" sz="44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Поддержка молодых специалистов </a:t>
            </a:r>
            <a:endParaRPr lang="en-US" sz="4400" dirty="0">
              <a:solidFill>
                <a:srgbClr val="23344D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9595" y="6006390"/>
            <a:ext cx="668252" cy="1464297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1828800" y="4236675"/>
            <a:ext cx="847583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8"/>
              </a:lnSpc>
            </a:pPr>
            <a:r>
              <a:rPr lang="ru-RU" sz="4400" dirty="0" smtClean="0">
                <a:solidFill>
                  <a:srgbClr val="23344D"/>
                </a:solidFill>
                <a:latin typeface="Book Antiqua" panose="02040602050305030304" pitchFamily="18" charset="0"/>
              </a:rPr>
              <a:t>Профессиональный рост педагогов, работающих с детьми с ОВЗ </a:t>
            </a:r>
            <a:endParaRPr lang="en-US" sz="4400" dirty="0">
              <a:solidFill>
                <a:srgbClr val="23344D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3C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1.userapi.com/impg/JLEoRn_-rVKh5YuUT67Uiwnv_H67IicAmGPuvg/tVmD40aznyM.jpg?size=1280x960&amp;quality=96&amp;sign=7093d4142099402e90c1e4a6d7681b1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546" r="-5161" b="6837"/>
          <a:stretch/>
        </p:blipFill>
        <p:spPr bwMode="auto">
          <a:xfrm>
            <a:off x="4458813" y="2933700"/>
            <a:ext cx="12391547" cy="7543800"/>
          </a:xfrm>
          <a:prstGeom prst="homePlat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1486271" y="-100750"/>
            <a:ext cx="5945085" cy="297254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104447" y="419100"/>
            <a:ext cx="14147993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500"/>
              </a:lnSpc>
            </a:pPr>
            <a:r>
              <a:rPr lang="ru-RU" sz="11500" b="1" dirty="0" smtClean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Конкурсное </a:t>
            </a:r>
            <a:r>
              <a:rPr lang="ru-RU" sz="11500" b="1" dirty="0" smtClean="0">
                <a:solidFill>
                  <a:srgbClr val="FF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движение-</a:t>
            </a:r>
          </a:p>
          <a:p>
            <a:pPr algn="r">
              <a:lnSpc>
                <a:spcPts val="7500"/>
              </a:lnSpc>
            </a:pPr>
            <a:r>
              <a:rPr lang="ru-RU" sz="4800" b="1" dirty="0" smtClean="0">
                <a:solidFill>
                  <a:srgbClr val="2334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фактор профессионального роста </a:t>
            </a:r>
            <a:endParaRPr lang="en-US" sz="2800" b="1" dirty="0">
              <a:solidFill>
                <a:srgbClr val="2334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86271" y="-100750"/>
            <a:ext cx="5945085" cy="2972543"/>
          </a:xfrm>
          <a:prstGeom prst="rect">
            <a:avLst/>
          </a:prstGeom>
        </p:spPr>
      </p:pic>
      <p:grpSp>
        <p:nvGrpSpPr>
          <p:cNvPr id="9" name="Group 5"/>
          <p:cNvGrpSpPr/>
          <p:nvPr/>
        </p:nvGrpSpPr>
        <p:grpSpPr>
          <a:xfrm>
            <a:off x="0" y="4341915"/>
            <a:ext cx="2972543" cy="2972543"/>
            <a:chOff x="0" y="0"/>
            <a:chExt cx="6350000" cy="6350000"/>
          </a:xfrm>
        </p:grpSpPr>
        <p:sp>
          <p:nvSpPr>
            <p:cNvPr id="10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1526598" y="-93130"/>
            <a:ext cx="5945085" cy="297254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86271" y="5828186"/>
            <a:ext cx="5945085" cy="2972543"/>
          </a:xfrm>
          <a:prstGeom prst="rect">
            <a:avLst/>
          </a:prstGeom>
        </p:spPr>
      </p:pic>
      <p:grpSp>
        <p:nvGrpSpPr>
          <p:cNvPr id="16" name="Group 5"/>
          <p:cNvGrpSpPr/>
          <p:nvPr/>
        </p:nvGrpSpPr>
        <p:grpSpPr>
          <a:xfrm>
            <a:off x="31096" y="4341914"/>
            <a:ext cx="2972543" cy="2972543"/>
            <a:chOff x="0" y="0"/>
            <a:chExt cx="6350000" cy="6350000"/>
          </a:xfrm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7338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234</Words>
  <Application>Microsoft Office PowerPoint</Application>
  <PresentationFormat>Произвольный</PresentationFormat>
  <Paragraphs>38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Muli Bold Bold</vt:lpstr>
      <vt:lpstr>Muli Regular</vt:lpstr>
      <vt:lpstr>Book Antiqua</vt:lpstr>
      <vt:lpstr>Arial</vt:lpstr>
      <vt:lpstr>Muli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writers prefer fiction</dc:title>
  <cp:lastModifiedBy>Екатерина Ананьева</cp:lastModifiedBy>
  <cp:revision>15</cp:revision>
  <dcterms:created xsi:type="dcterms:W3CDTF">2006-08-16T00:00:00Z</dcterms:created>
  <dcterms:modified xsi:type="dcterms:W3CDTF">2020-11-05T10:36:53Z</dcterms:modified>
  <dc:identifier>DAEIQXk25H4</dc:identifier>
</cp:coreProperties>
</file>