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1" r:id="rId4"/>
    <p:sldId id="299" r:id="rId5"/>
    <p:sldId id="257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300" r:id="rId20"/>
    <p:sldId id="301" r:id="rId21"/>
    <p:sldId id="260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BC0F1-FF5C-4013-94F8-301F46E6B1A7}" type="doc">
      <dgm:prSet loTypeId="urn:microsoft.com/office/officeart/2005/8/layout/vList5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D63D607-D137-48F3-A76D-F9FE53BC4B28}">
      <dgm:prSet phldrT="[Текст]" custT="1"/>
      <dgm:spPr/>
      <dgm:t>
        <a:bodyPr/>
        <a:lstStyle/>
        <a:p>
          <a:r>
            <a:rPr lang="en-US" sz="4000" b="1" dirty="0" smtClean="0">
              <a:latin typeface="Times New Roman" pitchFamily="18" charset="0"/>
              <a:cs typeface="Times New Roman" pitchFamily="18" charset="0"/>
            </a:rPr>
            <a:t>диагностическая работа</a:t>
          </a:r>
          <a:endParaRPr lang="ru-RU" sz="4000" dirty="0"/>
        </a:p>
      </dgm:t>
    </dgm:pt>
    <dgm:pt modelId="{3115CCA2-AFFC-4CBB-9F5B-AB45B3523296}" type="parTrans" cxnId="{16C7DC0C-C055-482B-90A0-3305A9E4593B}">
      <dgm:prSet/>
      <dgm:spPr/>
      <dgm:t>
        <a:bodyPr/>
        <a:lstStyle/>
        <a:p>
          <a:endParaRPr lang="ru-RU"/>
        </a:p>
      </dgm:t>
    </dgm:pt>
    <dgm:pt modelId="{B72E832C-5755-446A-A184-CBF7926F5C2E}" type="sibTrans" cxnId="{16C7DC0C-C055-482B-90A0-3305A9E4593B}">
      <dgm:prSet/>
      <dgm:spPr/>
      <dgm:t>
        <a:bodyPr/>
        <a:lstStyle/>
        <a:p>
          <a:endParaRPr lang="ru-RU"/>
        </a:p>
      </dgm:t>
    </dgm:pt>
    <dgm:pt modelId="{98393B47-3FFA-482E-B4B0-BCAE4A629B70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коррекционно-развивающая работа</a:t>
          </a:r>
          <a:endParaRPr lang="ru-RU" sz="3600" dirty="0"/>
        </a:p>
      </dgm:t>
    </dgm:pt>
    <dgm:pt modelId="{79524F6A-2B0F-4938-BC7B-775AE16E3D4F}" type="parTrans" cxnId="{3853913C-C8C6-49FA-8E6B-3B67A44DCA7B}">
      <dgm:prSet/>
      <dgm:spPr/>
      <dgm:t>
        <a:bodyPr/>
        <a:lstStyle/>
        <a:p>
          <a:endParaRPr lang="ru-RU"/>
        </a:p>
      </dgm:t>
    </dgm:pt>
    <dgm:pt modelId="{96DEF5A0-F502-4106-A645-ECFF6B64DF11}" type="sibTrans" cxnId="{3853913C-C8C6-49FA-8E6B-3B67A44DCA7B}">
      <dgm:prSet/>
      <dgm:spPr/>
      <dgm:t>
        <a:bodyPr/>
        <a:lstStyle/>
        <a:p>
          <a:endParaRPr lang="ru-RU"/>
        </a:p>
      </dgm:t>
    </dgm:pt>
    <dgm:pt modelId="{4F82DEED-6ED7-436D-80DF-9A6A3A484920}">
      <dgm:prSet phldrT="[Текст]" custT="1"/>
      <dgm:spPr/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консультативная работа</a:t>
          </a:r>
          <a:endParaRPr lang="ru-RU" sz="4000" dirty="0"/>
        </a:p>
      </dgm:t>
    </dgm:pt>
    <dgm:pt modelId="{CE9065AF-91CD-4CBB-8B62-B50D9DA9DE3F}" type="parTrans" cxnId="{EFF40E4E-F44D-4FA0-B762-1E4F970BDCE3}">
      <dgm:prSet/>
      <dgm:spPr/>
      <dgm:t>
        <a:bodyPr/>
        <a:lstStyle/>
        <a:p>
          <a:endParaRPr lang="ru-RU"/>
        </a:p>
      </dgm:t>
    </dgm:pt>
    <dgm:pt modelId="{D4084335-025D-42C8-B25E-ABB8B6D5F0D3}" type="sibTrans" cxnId="{EFF40E4E-F44D-4FA0-B762-1E4F970BDCE3}">
      <dgm:prSet/>
      <dgm:spPr/>
      <dgm:t>
        <a:bodyPr/>
        <a:lstStyle/>
        <a:p>
          <a:endParaRPr lang="ru-RU"/>
        </a:p>
      </dgm:t>
    </dgm:pt>
    <dgm:pt modelId="{0B024B71-0E09-47FC-9627-DA7EC671BC2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информационно-просветительская работа</a:t>
          </a:r>
          <a:endParaRPr lang="ru-RU" dirty="0"/>
        </a:p>
      </dgm:t>
    </dgm:pt>
    <dgm:pt modelId="{CDCD6D89-FA39-462B-B021-0C46D4DA09B6}" type="parTrans" cxnId="{23022630-9E11-4AF7-8AA2-C653A27E9823}">
      <dgm:prSet/>
      <dgm:spPr/>
      <dgm:t>
        <a:bodyPr/>
        <a:lstStyle/>
        <a:p>
          <a:endParaRPr lang="ru-RU"/>
        </a:p>
      </dgm:t>
    </dgm:pt>
    <dgm:pt modelId="{8CC44EF5-D6A0-4FBF-8DED-E7612010C2E9}" type="sibTrans" cxnId="{23022630-9E11-4AF7-8AA2-C653A27E9823}">
      <dgm:prSet/>
      <dgm:spPr/>
      <dgm:t>
        <a:bodyPr/>
        <a:lstStyle/>
        <a:p>
          <a:endParaRPr lang="ru-RU"/>
        </a:p>
      </dgm:t>
    </dgm:pt>
    <dgm:pt modelId="{E722D1A1-2A2A-4372-9DEA-E83FACBEF2B0}" type="pres">
      <dgm:prSet presAssocID="{02BBC0F1-FF5C-4013-94F8-301F46E6B1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304B4-501A-4144-814B-A092E427BDCD}" type="pres">
      <dgm:prSet presAssocID="{0D63D607-D137-48F3-A76D-F9FE53BC4B28}" presName="linNode" presStyleCnt="0"/>
      <dgm:spPr/>
      <dgm:t>
        <a:bodyPr/>
        <a:lstStyle/>
        <a:p>
          <a:endParaRPr lang="ru-RU"/>
        </a:p>
      </dgm:t>
    </dgm:pt>
    <dgm:pt modelId="{95A3372C-99EF-4656-96E3-4579C551B5D3}" type="pres">
      <dgm:prSet presAssocID="{0D63D607-D137-48F3-A76D-F9FE53BC4B28}" presName="parentText" presStyleLbl="node1" presStyleIdx="0" presStyleCnt="4" custScaleX="277778" custScaleY="11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6FFAE-E618-471D-B793-2B1D3ADFB061}" type="pres">
      <dgm:prSet presAssocID="{B72E832C-5755-446A-A184-CBF7926F5C2E}" presName="sp" presStyleCnt="0"/>
      <dgm:spPr/>
      <dgm:t>
        <a:bodyPr/>
        <a:lstStyle/>
        <a:p>
          <a:endParaRPr lang="ru-RU"/>
        </a:p>
      </dgm:t>
    </dgm:pt>
    <dgm:pt modelId="{03EB273E-39FC-499E-ACAB-05858215D8F6}" type="pres">
      <dgm:prSet presAssocID="{98393B47-3FFA-482E-B4B0-BCAE4A629B70}" presName="linNode" presStyleCnt="0"/>
      <dgm:spPr/>
      <dgm:t>
        <a:bodyPr/>
        <a:lstStyle/>
        <a:p>
          <a:endParaRPr lang="ru-RU"/>
        </a:p>
      </dgm:t>
    </dgm:pt>
    <dgm:pt modelId="{558F5159-A55B-450C-B053-F027CB31FBF6}" type="pres">
      <dgm:prSet presAssocID="{98393B47-3FFA-482E-B4B0-BCAE4A629B70}" presName="parentText" presStyleLbl="node1" presStyleIdx="1" presStyleCnt="4" custScaleX="278049" custScaleY="11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8EABD-DD37-4322-914F-F1C3CF2B0039}" type="pres">
      <dgm:prSet presAssocID="{96DEF5A0-F502-4106-A645-ECFF6B64DF11}" presName="sp" presStyleCnt="0"/>
      <dgm:spPr/>
      <dgm:t>
        <a:bodyPr/>
        <a:lstStyle/>
        <a:p>
          <a:endParaRPr lang="ru-RU"/>
        </a:p>
      </dgm:t>
    </dgm:pt>
    <dgm:pt modelId="{10E99D5A-BADE-466E-85F2-4C0B3445376B}" type="pres">
      <dgm:prSet presAssocID="{4F82DEED-6ED7-436D-80DF-9A6A3A484920}" presName="linNode" presStyleCnt="0"/>
      <dgm:spPr/>
      <dgm:t>
        <a:bodyPr/>
        <a:lstStyle/>
        <a:p>
          <a:endParaRPr lang="ru-RU"/>
        </a:p>
      </dgm:t>
    </dgm:pt>
    <dgm:pt modelId="{9E923817-49ED-4B06-A942-CE8E6276734D}" type="pres">
      <dgm:prSet presAssocID="{4F82DEED-6ED7-436D-80DF-9A6A3A484920}" presName="parentText" presStyleLbl="node1" presStyleIdx="2" presStyleCnt="4" custScaleX="278049" custScaleY="11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60966-075C-4268-9A2A-6FA2231455C1}" type="pres">
      <dgm:prSet presAssocID="{D4084335-025D-42C8-B25E-ABB8B6D5F0D3}" presName="sp" presStyleCnt="0"/>
      <dgm:spPr/>
      <dgm:t>
        <a:bodyPr/>
        <a:lstStyle/>
        <a:p>
          <a:endParaRPr lang="ru-RU"/>
        </a:p>
      </dgm:t>
    </dgm:pt>
    <dgm:pt modelId="{475B859C-69C5-4F4F-A264-E3C636EEA761}" type="pres">
      <dgm:prSet presAssocID="{0B024B71-0E09-47FC-9627-DA7EC671BC25}" presName="linNode" presStyleCnt="0"/>
      <dgm:spPr/>
      <dgm:t>
        <a:bodyPr/>
        <a:lstStyle/>
        <a:p>
          <a:endParaRPr lang="ru-RU"/>
        </a:p>
      </dgm:t>
    </dgm:pt>
    <dgm:pt modelId="{04E63B39-2DA6-46E9-9EE4-7B9B599E5BE2}" type="pres">
      <dgm:prSet presAssocID="{0B024B71-0E09-47FC-9627-DA7EC671BC25}" presName="parentText" presStyleLbl="node1" presStyleIdx="3" presStyleCnt="4" custScaleX="278049" custScaleY="11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E281F-C04C-406E-99DD-852E832C15DC}" type="presOf" srcId="{02BBC0F1-FF5C-4013-94F8-301F46E6B1A7}" destId="{E722D1A1-2A2A-4372-9DEA-E83FACBEF2B0}" srcOrd="0" destOrd="0" presId="urn:microsoft.com/office/officeart/2005/8/layout/vList5"/>
    <dgm:cxn modelId="{CCE7C989-6571-4698-81E2-21B952109657}" type="presOf" srcId="{98393B47-3FFA-482E-B4B0-BCAE4A629B70}" destId="{558F5159-A55B-450C-B053-F027CB31FBF6}" srcOrd="0" destOrd="0" presId="urn:microsoft.com/office/officeart/2005/8/layout/vList5"/>
    <dgm:cxn modelId="{C2C6D2F1-9920-4949-A985-F14EE681049E}" type="presOf" srcId="{0B024B71-0E09-47FC-9627-DA7EC671BC25}" destId="{04E63B39-2DA6-46E9-9EE4-7B9B599E5BE2}" srcOrd="0" destOrd="0" presId="urn:microsoft.com/office/officeart/2005/8/layout/vList5"/>
    <dgm:cxn modelId="{EFF40E4E-F44D-4FA0-B762-1E4F970BDCE3}" srcId="{02BBC0F1-FF5C-4013-94F8-301F46E6B1A7}" destId="{4F82DEED-6ED7-436D-80DF-9A6A3A484920}" srcOrd="2" destOrd="0" parTransId="{CE9065AF-91CD-4CBB-8B62-B50D9DA9DE3F}" sibTransId="{D4084335-025D-42C8-B25E-ABB8B6D5F0D3}"/>
    <dgm:cxn modelId="{9981AE97-344E-4BF9-A235-D212CB31112C}" type="presOf" srcId="{4F82DEED-6ED7-436D-80DF-9A6A3A484920}" destId="{9E923817-49ED-4B06-A942-CE8E6276734D}" srcOrd="0" destOrd="0" presId="urn:microsoft.com/office/officeart/2005/8/layout/vList5"/>
    <dgm:cxn modelId="{E4A734F5-B07B-41E0-885E-0998599D7C03}" type="presOf" srcId="{0D63D607-D137-48F3-A76D-F9FE53BC4B28}" destId="{95A3372C-99EF-4656-96E3-4579C551B5D3}" srcOrd="0" destOrd="0" presId="urn:microsoft.com/office/officeart/2005/8/layout/vList5"/>
    <dgm:cxn modelId="{3853913C-C8C6-49FA-8E6B-3B67A44DCA7B}" srcId="{02BBC0F1-FF5C-4013-94F8-301F46E6B1A7}" destId="{98393B47-3FFA-482E-B4B0-BCAE4A629B70}" srcOrd="1" destOrd="0" parTransId="{79524F6A-2B0F-4938-BC7B-775AE16E3D4F}" sibTransId="{96DEF5A0-F502-4106-A645-ECFF6B64DF11}"/>
    <dgm:cxn modelId="{16C7DC0C-C055-482B-90A0-3305A9E4593B}" srcId="{02BBC0F1-FF5C-4013-94F8-301F46E6B1A7}" destId="{0D63D607-D137-48F3-A76D-F9FE53BC4B28}" srcOrd="0" destOrd="0" parTransId="{3115CCA2-AFFC-4CBB-9F5B-AB45B3523296}" sibTransId="{B72E832C-5755-446A-A184-CBF7926F5C2E}"/>
    <dgm:cxn modelId="{23022630-9E11-4AF7-8AA2-C653A27E9823}" srcId="{02BBC0F1-FF5C-4013-94F8-301F46E6B1A7}" destId="{0B024B71-0E09-47FC-9627-DA7EC671BC25}" srcOrd="3" destOrd="0" parTransId="{CDCD6D89-FA39-462B-B021-0C46D4DA09B6}" sibTransId="{8CC44EF5-D6A0-4FBF-8DED-E7612010C2E9}"/>
    <dgm:cxn modelId="{F6DA8810-EEF8-4DF9-9535-B262D2E635C4}" type="presParOf" srcId="{E722D1A1-2A2A-4372-9DEA-E83FACBEF2B0}" destId="{D66304B4-501A-4144-814B-A092E427BDCD}" srcOrd="0" destOrd="0" presId="urn:microsoft.com/office/officeart/2005/8/layout/vList5"/>
    <dgm:cxn modelId="{99E79AB7-EEB3-4DDF-AC60-C5C14B7B4510}" type="presParOf" srcId="{D66304B4-501A-4144-814B-A092E427BDCD}" destId="{95A3372C-99EF-4656-96E3-4579C551B5D3}" srcOrd="0" destOrd="0" presId="urn:microsoft.com/office/officeart/2005/8/layout/vList5"/>
    <dgm:cxn modelId="{C930A120-222E-4473-82E2-01D8F6A81367}" type="presParOf" srcId="{E722D1A1-2A2A-4372-9DEA-E83FACBEF2B0}" destId="{2B76FFAE-E618-471D-B793-2B1D3ADFB061}" srcOrd="1" destOrd="0" presId="urn:microsoft.com/office/officeart/2005/8/layout/vList5"/>
    <dgm:cxn modelId="{FF7DEE57-CFCB-4D10-A363-1B9626660C9E}" type="presParOf" srcId="{E722D1A1-2A2A-4372-9DEA-E83FACBEF2B0}" destId="{03EB273E-39FC-499E-ACAB-05858215D8F6}" srcOrd="2" destOrd="0" presId="urn:microsoft.com/office/officeart/2005/8/layout/vList5"/>
    <dgm:cxn modelId="{D89DE3D0-2E63-4B9A-BB7B-EB4B0635A7D5}" type="presParOf" srcId="{03EB273E-39FC-499E-ACAB-05858215D8F6}" destId="{558F5159-A55B-450C-B053-F027CB31FBF6}" srcOrd="0" destOrd="0" presId="urn:microsoft.com/office/officeart/2005/8/layout/vList5"/>
    <dgm:cxn modelId="{5AA3FDEB-2CA8-4C01-8676-F64FF17D83F6}" type="presParOf" srcId="{E722D1A1-2A2A-4372-9DEA-E83FACBEF2B0}" destId="{6858EABD-DD37-4322-914F-F1C3CF2B0039}" srcOrd="3" destOrd="0" presId="urn:microsoft.com/office/officeart/2005/8/layout/vList5"/>
    <dgm:cxn modelId="{C7345C2E-1E11-4F75-85BD-4A63F7ABF84A}" type="presParOf" srcId="{E722D1A1-2A2A-4372-9DEA-E83FACBEF2B0}" destId="{10E99D5A-BADE-466E-85F2-4C0B3445376B}" srcOrd="4" destOrd="0" presId="urn:microsoft.com/office/officeart/2005/8/layout/vList5"/>
    <dgm:cxn modelId="{F568A29F-F499-438D-8B51-E0C623EA4AE2}" type="presParOf" srcId="{10E99D5A-BADE-466E-85F2-4C0B3445376B}" destId="{9E923817-49ED-4B06-A942-CE8E6276734D}" srcOrd="0" destOrd="0" presId="urn:microsoft.com/office/officeart/2005/8/layout/vList5"/>
    <dgm:cxn modelId="{E6A7FDA4-836F-4F3C-913F-654BE7323DF4}" type="presParOf" srcId="{E722D1A1-2A2A-4372-9DEA-E83FACBEF2B0}" destId="{EAD60966-075C-4268-9A2A-6FA2231455C1}" srcOrd="5" destOrd="0" presId="urn:microsoft.com/office/officeart/2005/8/layout/vList5"/>
    <dgm:cxn modelId="{23B33353-25D8-4FBB-BE8F-5CE63E3CB0ED}" type="presParOf" srcId="{E722D1A1-2A2A-4372-9DEA-E83FACBEF2B0}" destId="{475B859C-69C5-4F4F-A264-E3C636EEA761}" srcOrd="6" destOrd="0" presId="urn:microsoft.com/office/officeart/2005/8/layout/vList5"/>
    <dgm:cxn modelId="{D31F6474-ABCA-4C5E-B6F3-8AE1308ECABB}" type="presParOf" srcId="{475B859C-69C5-4F4F-A264-E3C636EEA761}" destId="{04E63B39-2DA6-46E9-9EE4-7B9B599E5BE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3372C-99EF-4656-96E3-4579C551B5D3}">
      <dsp:nvSpPr>
        <dsp:cNvPr id="0" name=""/>
        <dsp:cNvSpPr/>
      </dsp:nvSpPr>
      <dsp:spPr>
        <a:xfrm>
          <a:off x="4" y="496"/>
          <a:ext cx="8272839" cy="9822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Times New Roman" pitchFamily="18" charset="0"/>
              <a:cs typeface="Times New Roman" pitchFamily="18" charset="0"/>
            </a:rPr>
            <a:t>диагностическая работа</a:t>
          </a:r>
          <a:endParaRPr lang="ru-RU" sz="4000" kern="1200" dirty="0"/>
        </a:p>
      </dsp:txBody>
      <dsp:txXfrm>
        <a:off x="47954" y="48446"/>
        <a:ext cx="8176939" cy="886365"/>
      </dsp:txXfrm>
    </dsp:sp>
    <dsp:sp modelId="{558F5159-A55B-450C-B053-F027CB31FBF6}">
      <dsp:nvSpPr>
        <dsp:cNvPr id="0" name=""/>
        <dsp:cNvSpPr/>
      </dsp:nvSpPr>
      <dsp:spPr>
        <a:xfrm>
          <a:off x="4" y="1027410"/>
          <a:ext cx="8280910" cy="9822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коррекционно-развивающая работа</a:t>
          </a:r>
          <a:endParaRPr lang="ru-RU" sz="3600" kern="1200" dirty="0"/>
        </a:p>
      </dsp:txBody>
      <dsp:txXfrm>
        <a:off x="47954" y="1075360"/>
        <a:ext cx="8185010" cy="886365"/>
      </dsp:txXfrm>
    </dsp:sp>
    <dsp:sp modelId="{9E923817-49ED-4B06-A942-CE8E6276734D}">
      <dsp:nvSpPr>
        <dsp:cNvPr id="0" name=""/>
        <dsp:cNvSpPr/>
      </dsp:nvSpPr>
      <dsp:spPr>
        <a:xfrm>
          <a:off x="4" y="2054324"/>
          <a:ext cx="8280910" cy="9822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консультативная работа</a:t>
          </a:r>
          <a:endParaRPr lang="ru-RU" sz="4000" kern="1200" dirty="0"/>
        </a:p>
      </dsp:txBody>
      <dsp:txXfrm>
        <a:off x="47954" y="2102274"/>
        <a:ext cx="8185010" cy="886365"/>
      </dsp:txXfrm>
    </dsp:sp>
    <dsp:sp modelId="{04E63B39-2DA6-46E9-9EE4-7B9B599E5BE2}">
      <dsp:nvSpPr>
        <dsp:cNvPr id="0" name=""/>
        <dsp:cNvSpPr/>
      </dsp:nvSpPr>
      <dsp:spPr>
        <a:xfrm>
          <a:off x="4" y="3081238"/>
          <a:ext cx="8280910" cy="9822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информационно-просветительская работа</a:t>
          </a:r>
          <a:endParaRPr lang="ru-RU" sz="3200" kern="1200" dirty="0"/>
        </a:p>
      </dsp:txBody>
      <dsp:txXfrm>
        <a:off x="47954" y="3129188"/>
        <a:ext cx="8185010" cy="886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040" y="1714488"/>
            <a:ext cx="8640960" cy="4203898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br>
              <a:rPr lang="ru-RU" sz="3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ПСИХОЛОГО-ПЕДАГОГИЧЕСКОГО СОПРОВОЖДЕНИЯ </a:t>
            </a:r>
            <a:br>
              <a:rPr lang="ru-RU" sz="3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br>
              <a:rPr lang="ru-RU" sz="3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С НАРУШЕНИЕМ СЛУХА</a:t>
            </a: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(В РАМКАХ РЕАЛИЗАЦИИ 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ПРОГРАММЫ КОРРЕКЦИОННОЙ РАБОТЫ)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             и         мышление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857628"/>
            <a:ext cx="36201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370984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 descr="https://i1.wp.com/pandia.ru/text/78/576/images/image009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00306"/>
            <a:ext cx="3357586" cy="2978158"/>
          </a:xfrm>
          <a:prstGeom prst="rect">
            <a:avLst/>
          </a:prstGeom>
          <a:noFill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428736"/>
            <a:ext cx="4462691" cy="170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57256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готовности перехода с НОО в ООО</a:t>
            </a:r>
            <a:endParaRPr lang="ru-RU" sz="3200" b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572560" cy="857256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«Дерево с человечками» (автор Д. 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Лампен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адаптировал Л.П.</a:t>
            </a:r>
          </a:p>
          <a:p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Пономаренко).</a:t>
            </a:r>
          </a:p>
          <a:p>
            <a:endParaRPr lang="ru-RU" dirty="0"/>
          </a:p>
        </p:txBody>
      </p:sp>
      <p:pic>
        <p:nvPicPr>
          <p:cNvPr id="41986" name="Picture 2" descr="https://ds04.infourok.ru/uploads/ex/092f/0012e166-ced2dc5d/hello_html_m24a57e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443544"/>
            <a:ext cx="5429288" cy="541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«Мой класс»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s://fhd.multiurok.ru/b/8/b/b8b82299d9659d6e59b673c34d96bd92015b4ea0/batarieia-diaghnostichieskikh-mietodik-dlia-opriedielieniia-urovnia-shkol-noi-adaptatsii-piervoklassnikov_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643734" cy="4374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Методика «Лесенка» (В.Г. Щур)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4.bp.blogspot.com/-6D5mUlyh1sY/WilzbLpTluI/AAAAAAAAA6w/lTN2S4gWs9ginAKdSryi_vw_3sSbOgRtQCLcBGAs/s1600/%25D0%25BB%25D0%25B5%25D1%2581%25D0%25B5%25D0%25BD%25D0%25BA%25D0%25B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000924" cy="476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развивающая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79357" y="2106603"/>
            <a:ext cx="107157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2036745" y="2178041"/>
            <a:ext cx="107157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3822695" y="2178041"/>
            <a:ext cx="107157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5608645" y="2178041"/>
            <a:ext cx="107157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7537471" y="2178041"/>
            <a:ext cx="1071570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282" y="3000372"/>
            <a:ext cx="1461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3071810"/>
            <a:ext cx="1438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3071810"/>
            <a:ext cx="1585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3071810"/>
            <a:ext cx="190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воображения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2928934"/>
            <a:ext cx="1438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авыков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 smtClean="0">
                <a:latin typeface="Times New Roman" pitchFamily="18" charset="0"/>
                <a:cs typeface="Times New Roman" pitchFamily="18" charset="0"/>
              </a:rPr>
              <a:t>Развитие навыков общения</a:t>
            </a:r>
            <a:endParaRPr lang="ru-RU" sz="5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«Построим вместе дом»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Df9sEfx0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214554"/>
            <a:ext cx="5929354" cy="44470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«Пойми меня»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kdEnPcKL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00173"/>
            <a:ext cx="6715172" cy="50363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501122" cy="4857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«Вам сообщение»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2KdpyBp2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1428736"/>
            <a:ext cx="4762501" cy="3571876"/>
          </a:xfrm>
          <a:prstGeom prst="rect">
            <a:avLst/>
          </a:prstGeom>
        </p:spPr>
      </p:pic>
      <p:pic>
        <p:nvPicPr>
          <p:cNvPr id="5" name="Рисунок 4" descr="w-GZmG8eRJ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14686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«Интервью»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214422"/>
            <a:ext cx="7429520" cy="41791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Консультативная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программы обучения в связи с  отставанием от всего класса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ученика со сверстниками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Напряженные отношения в семье между родителями.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Преодоление страхов и барьеров во взаимоотношениях с разными людьми.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справиться с гневом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Мои права дома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Учится - моя обязанность.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поведения в школе.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Нормативно-методическая база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НОО ОВЗ.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Примерные АООП (Варианты 1.2, 1.3, 1.4, 2.2, 2.3), Комплекты примерных рабочих программ.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России от 30.08.2013 N 1015 (ред. от 17.07.2015)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Инструктивное письмо Минобразования России от 24.12.01г. № 29/1886-6 «Об использовании рабочего времени педагога-психолога образовательного учреждения».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 – просветительская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Агрессия, ее причины и последствия.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 конфликтов в школьной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Школьная отметка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критерии выставления, учащихся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правильного отношения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отметке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83396" cy="4643470"/>
          </a:xfrm>
        </p:spPr>
        <p:txBody>
          <a:bodyPr>
            <a:noAutofit/>
          </a:bodyPr>
          <a:lstStyle/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Невербальная форма заданий.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Ограничение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стандартизированных экспериментальных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методик.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(предварительно) аналогичного задания, относительно более легкого, но по существу такое же, как основного.</a:t>
            </a:r>
          </a:p>
          <a:p>
            <a:pPr algn="just"/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вспомогательных средств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запоминания.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Анализ продуктов деятельности, в этом случае изучению подлежат материальные или материализованные результаты разных видов деятельности — изобразительной, конструирования, учебной, трудовой.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Сопровождение вербального материала иллюстрациями. 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Опора на компенсаторные механизмы (зрительное восприятие, кожную чувствительность).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Учет при предъявлении невербальных заданий степени развитости номинативной функции языка.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68952" cy="706090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психолого-педагогическом  сопровождении с детей с нарушениями слуха  наблюдаются определенные особенности, связанные со специфическими особенностями их развития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12968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Специфические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особенностями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 нарушением слуха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мышления (Выделение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 предметах и явлениях несущественные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признаки. Превалирование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наглядных форм мышления над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понятийными).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запоминания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воспроизведения слов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оспроизводят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обозначающие зрительные образы,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затрудняются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запоминании слов,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обозначающих звуковые явления. Замена одного слова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в процессе воспроизведения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категориям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внешнему сходству (угол-уголь, дрожит-держит); смысловому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родству (кисть-краска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земля-песок); внешнему сходству и смысловому родству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сел-сидел, выбрали-собрали).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Утомление зрительного анализатора (потеря устойчивости внимания, трудности переключения внимания, снижение скорости выполняемой деятельности, увеличение количества ошибок).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понимания положения своего тела в пространстве, сохранение равновесия, нарушение координации движений, точности, трудность удержания заданного ритма движений, ловкости движений, замедленность реакций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20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57256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педагогического сопровождения детей с нарушением слуха-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357430"/>
            <a:ext cx="8501122" cy="350046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комплексной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педагогической помощи слабослышащими и позднооглохшим обучающимся в освоении адаптированной основной общеобразовательной программы, в коррекции недостатков в общем и слухоречевом развитии, в их социальной адаптации.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 обучающихся  с нарушением слуха и речи осуществляется по следующим направлениям:</a:t>
            </a:r>
          </a:p>
          <a:p>
            <a:pPr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844824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Диагностическая работа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8572560" cy="785818"/>
          </a:xfrm>
        </p:spPr>
        <p:txBody>
          <a:bodyPr/>
          <a:lstStyle/>
          <a:p>
            <a:r>
              <a:rPr lang="ru-RU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уровня познавательной сферы</a:t>
            </a:r>
            <a:endParaRPr lang="ru-RU" b="1" u="sng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571744"/>
            <a:ext cx="84296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Восприятие (опиши предмет, признаки предмета);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Внимание (корректурная проба);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Память (запоминание несвязных материалов – числа, зрительное запоминание – рисунки)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Мышление (исключение понятий, обобщение)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Опиши предмет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porttovary59.ru/uploads/myach-rezinovyjj-d-200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предмета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https://remecoclub.ru/upload/iblock/e6a/e6a94cd5dbaafdbde730b36221119b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2487599" cy="2487599"/>
          </a:xfrm>
          <a:prstGeom prst="rect">
            <a:avLst/>
          </a:prstGeom>
          <a:noFill/>
        </p:spPr>
      </p:pic>
      <p:pic>
        <p:nvPicPr>
          <p:cNvPr id="38918" name="Picture 6" descr="https://podari.name/upload/iblock/6a2/6a250ef6a9b05de09b3bd8942d497b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2214578" cy="2214578"/>
          </a:xfrm>
          <a:prstGeom prst="rect">
            <a:avLst/>
          </a:prstGeom>
          <a:noFill/>
        </p:spPr>
      </p:pic>
      <p:pic>
        <p:nvPicPr>
          <p:cNvPr id="38920" name="Picture 8" descr="https://images.ru.prom.st/20949311_w640_h640_demo-program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571744"/>
            <a:ext cx="2500330" cy="2404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Корректурная проба</a:t>
            </a:r>
            <a:endParaRPr lang="ru-RU" dirty="0"/>
          </a:p>
        </p:txBody>
      </p:sp>
      <p:pic>
        <p:nvPicPr>
          <p:cNvPr id="39938" name="Picture 2" descr="https://ds05.infourok.ru/uploads/ex/07cf/000dd6f6-a6773df4/hello_html_mf0323b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214974" cy="5305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488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ОСОБЕННОСТИ  ПСИХОЛОГО-ПЕДАГОГИЧЕСКОГО СОПРОВОЖДЕНИЯ  ОБУЧАЮЩИХСЯ  С НАРУШЕНИЕМ СЛУХА (В РАМКАХ РЕАЛИЗАЦИИ  ПРОГРАММЫ КОРРЕКЦИОННОЙ РАБОТЫ)  </vt:lpstr>
      <vt:lpstr>Нормативно-методическая база</vt:lpstr>
      <vt:lpstr>Специфические особенностями развития  детей с нарушением слуха</vt:lpstr>
      <vt:lpstr>Цель психолого – педагогического сопровождения детей с нарушением слуха- </vt:lpstr>
      <vt:lpstr>Слайд 5</vt:lpstr>
      <vt:lpstr>Диагностическая работа</vt:lpstr>
      <vt:lpstr>Опиши предмет</vt:lpstr>
      <vt:lpstr>Признаки предмета</vt:lpstr>
      <vt:lpstr>Корректурная проба</vt:lpstr>
      <vt:lpstr>Память             и         мышление</vt:lpstr>
      <vt:lpstr>Мониторинг готовности перехода с НОО в ООО</vt:lpstr>
      <vt:lpstr>Методика «Мой класс»</vt:lpstr>
      <vt:lpstr>Методика «Лесенка» (В.Г. Щур)</vt:lpstr>
      <vt:lpstr>Коррекционно – развивающая работа</vt:lpstr>
      <vt:lpstr>Развитие навыков общения</vt:lpstr>
      <vt:lpstr>Слайд 16</vt:lpstr>
      <vt:lpstr>Слайд 17</vt:lpstr>
      <vt:lpstr>Слайд 18</vt:lpstr>
      <vt:lpstr>Консультативная работа</vt:lpstr>
      <vt:lpstr>Информационно – просветительская работа</vt:lpstr>
      <vt:lpstr>При психолого-педагогическом  сопровождении с детей с нарушениями слуха  наблюдаются определенные особенности, связанные со специфическими особенностями их развития: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Petrovka</cp:lastModifiedBy>
  <cp:revision>70</cp:revision>
  <dcterms:created xsi:type="dcterms:W3CDTF">2018-11-07T07:57:05Z</dcterms:created>
  <dcterms:modified xsi:type="dcterms:W3CDTF">2020-10-20T17:37:13Z</dcterms:modified>
</cp:coreProperties>
</file>