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8" r:id="rId2"/>
    <p:sldId id="357" r:id="rId3"/>
    <p:sldId id="349" r:id="rId4"/>
    <p:sldId id="360" r:id="rId5"/>
    <p:sldId id="365" r:id="rId6"/>
    <p:sldId id="363" r:id="rId7"/>
    <p:sldId id="352" r:id="rId8"/>
    <p:sldId id="347" r:id="rId9"/>
    <p:sldId id="353" r:id="rId10"/>
    <p:sldId id="355" r:id="rId11"/>
    <p:sldId id="354" r:id="rId12"/>
    <p:sldId id="359" r:id="rId13"/>
    <p:sldId id="356" r:id="rId14"/>
    <p:sldId id="361" r:id="rId15"/>
    <p:sldId id="3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2" autoAdjust="0"/>
    <p:restoredTop sz="93190" autoAdjust="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C475A-644B-4229-9DF4-75FB1016499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9718298-FB55-4843-8D51-E790CDEDA730}">
      <dgm:prSet phldrT="[Текст]" custT="1"/>
      <dgm:spPr/>
      <dgm:t>
        <a:bodyPr/>
        <a:lstStyle/>
        <a:p>
          <a:r>
            <a:rPr lang="ru-RU" sz="2000" b="1" dirty="0" smtClean="0"/>
            <a:t>Цель:</a:t>
          </a:r>
          <a:r>
            <a:rPr lang="ru-RU" sz="2000" dirty="0" smtClean="0"/>
            <a:t> обеспечение методического сопровождения общеобразовательных организаций, педагогов по поддержке образования обучающихся с ОВЗ. </a:t>
          </a:r>
          <a:endParaRPr lang="ru-RU" sz="2000" dirty="0"/>
        </a:p>
      </dgm:t>
    </dgm:pt>
    <dgm:pt modelId="{D8D74A30-B69D-47D6-B72E-8CAE844F7AAC}" type="parTrans" cxnId="{8FCE5B22-0BBD-4CCB-9B53-3CE3FB134079}">
      <dgm:prSet/>
      <dgm:spPr/>
      <dgm:t>
        <a:bodyPr/>
        <a:lstStyle/>
        <a:p>
          <a:endParaRPr lang="ru-RU"/>
        </a:p>
      </dgm:t>
    </dgm:pt>
    <dgm:pt modelId="{6D317702-317A-4ADB-9B96-E6D513E6A433}" type="sibTrans" cxnId="{8FCE5B22-0BBD-4CCB-9B53-3CE3FB134079}">
      <dgm:prSet/>
      <dgm:spPr/>
      <dgm:t>
        <a:bodyPr/>
        <a:lstStyle/>
        <a:p>
          <a:endParaRPr lang="ru-RU"/>
        </a:p>
      </dgm:t>
    </dgm:pt>
    <dgm:pt modelId="{B75E4623-92E3-41DC-B73A-BF5209CB98BC}">
      <dgm:prSet phldrT="[Текст]" custT="1"/>
      <dgm:spPr/>
      <dgm:t>
        <a:bodyPr/>
        <a:lstStyle/>
        <a:p>
          <a:r>
            <a:rPr lang="ru-RU" sz="1800" b="1" dirty="0" smtClean="0"/>
            <a:t>Задачи:</a:t>
          </a:r>
        </a:p>
        <a:p>
          <a:r>
            <a:rPr lang="ru-RU" sz="1800" dirty="0" smtClean="0"/>
            <a:t>распространять успешные практики образования обучающихся с ОВЗ;</a:t>
          </a:r>
        </a:p>
        <a:p>
          <a:r>
            <a:rPr lang="ru-RU" sz="1800" dirty="0" smtClean="0"/>
            <a:t>оказывать методическую помощь педагогам, обучающим детей с ОВЗ. </a:t>
          </a:r>
        </a:p>
        <a:p>
          <a:endParaRPr lang="ru-RU" sz="1200" dirty="0"/>
        </a:p>
      </dgm:t>
    </dgm:pt>
    <dgm:pt modelId="{1BDBF5F3-2314-402B-9C1D-C545439AA1F8}" type="parTrans" cxnId="{BC7D23E8-D872-4B0C-802A-CBC83BDD9855}">
      <dgm:prSet/>
      <dgm:spPr/>
      <dgm:t>
        <a:bodyPr/>
        <a:lstStyle/>
        <a:p>
          <a:endParaRPr lang="ru-RU"/>
        </a:p>
      </dgm:t>
    </dgm:pt>
    <dgm:pt modelId="{953D2482-555C-409B-9FA2-E74122BF53AE}" type="sibTrans" cxnId="{BC7D23E8-D872-4B0C-802A-CBC83BDD9855}">
      <dgm:prSet/>
      <dgm:spPr/>
      <dgm:t>
        <a:bodyPr/>
        <a:lstStyle/>
        <a:p>
          <a:endParaRPr lang="ru-RU"/>
        </a:p>
      </dgm:t>
    </dgm:pt>
    <dgm:pt modelId="{4EEA80AD-0C72-4068-8364-09E1D8D392B5}">
      <dgm:prSet phldrT="[Текст]"/>
      <dgm:spPr/>
      <dgm:t>
        <a:bodyPr/>
        <a:lstStyle/>
        <a:p>
          <a:r>
            <a:rPr lang="ru-RU" b="1" dirty="0" smtClean="0"/>
            <a:t>Формы: </a:t>
          </a:r>
        </a:p>
        <a:p>
          <a:r>
            <a:rPr lang="ru-RU" dirty="0" smtClean="0"/>
            <a:t>презентационные площадки, консультации, мастер-классы, участие в НПК, семинарах, конкурсах</a:t>
          </a:r>
          <a:endParaRPr lang="ru-RU" dirty="0"/>
        </a:p>
      </dgm:t>
    </dgm:pt>
    <dgm:pt modelId="{55BC5F07-9163-4F55-84E5-684BBAFA48B4}" type="parTrans" cxnId="{E817FD96-663D-4E12-BB5C-7EF26176E93A}">
      <dgm:prSet/>
      <dgm:spPr/>
      <dgm:t>
        <a:bodyPr/>
        <a:lstStyle/>
        <a:p>
          <a:endParaRPr lang="ru-RU"/>
        </a:p>
      </dgm:t>
    </dgm:pt>
    <dgm:pt modelId="{916E97A9-EDC0-40C9-8334-8B31F46968DA}" type="sibTrans" cxnId="{E817FD96-663D-4E12-BB5C-7EF26176E93A}">
      <dgm:prSet/>
      <dgm:spPr/>
      <dgm:t>
        <a:bodyPr/>
        <a:lstStyle/>
        <a:p>
          <a:endParaRPr lang="ru-RU"/>
        </a:p>
      </dgm:t>
    </dgm:pt>
    <dgm:pt modelId="{AF8D20E8-AA6B-4E12-ABE4-84F676B0F3E7}" type="pres">
      <dgm:prSet presAssocID="{95FC475A-644B-4229-9DF4-75FB10164994}" presName="linearFlow" presStyleCnt="0">
        <dgm:presLayoutVars>
          <dgm:dir/>
          <dgm:resizeHandles val="exact"/>
        </dgm:presLayoutVars>
      </dgm:prSet>
      <dgm:spPr/>
    </dgm:pt>
    <dgm:pt modelId="{E48CEE26-68EB-424A-AD22-D3AFBAF79029}" type="pres">
      <dgm:prSet presAssocID="{F9718298-FB55-4843-8D51-E790CDEDA730}" presName="composite" presStyleCnt="0"/>
      <dgm:spPr/>
    </dgm:pt>
    <dgm:pt modelId="{CB1CFB45-4B47-4FB8-BA3C-7F863F9D1B17}" type="pres">
      <dgm:prSet presAssocID="{F9718298-FB55-4843-8D51-E790CDEDA730}" presName="imgShp" presStyleLbl="fgImgPlace1" presStyleIdx="0" presStyleCnt="3" custScaleX="81666" custScaleY="785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3C5696-1A09-4C89-BDB2-04CAD23B72AB}" type="pres">
      <dgm:prSet presAssocID="{F9718298-FB55-4843-8D51-E790CDEDA730}" presName="txShp" presStyleLbl="node1" presStyleIdx="0" presStyleCnt="3" custScaleX="11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BE5D1-CAB2-4F6A-92CB-3D3D68FB9CAF}" type="pres">
      <dgm:prSet presAssocID="{6D317702-317A-4ADB-9B96-E6D513E6A433}" presName="spacing" presStyleCnt="0"/>
      <dgm:spPr/>
    </dgm:pt>
    <dgm:pt modelId="{10B889DD-CAE5-419D-9C15-26B84A28257D}" type="pres">
      <dgm:prSet presAssocID="{B75E4623-92E3-41DC-B73A-BF5209CB98BC}" presName="composite" presStyleCnt="0"/>
      <dgm:spPr/>
    </dgm:pt>
    <dgm:pt modelId="{710A4E91-BB5D-4AF8-80D2-A85F7551DB27}" type="pres">
      <dgm:prSet presAssocID="{B75E4623-92E3-41DC-B73A-BF5209CB98B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FB1373-AC55-4086-B5E9-0404ED278A06}" type="pres">
      <dgm:prSet presAssocID="{B75E4623-92E3-41DC-B73A-BF5209CB98BC}" presName="txShp" presStyleLbl="node1" presStyleIdx="1" presStyleCnt="3" custScaleX="108323" custScaleY="14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EE829-BF61-44CA-8B21-F02B8F53CD42}" type="pres">
      <dgm:prSet presAssocID="{953D2482-555C-409B-9FA2-E74122BF53AE}" presName="spacing" presStyleCnt="0"/>
      <dgm:spPr/>
    </dgm:pt>
    <dgm:pt modelId="{2860C22C-890B-4024-960F-5C466CC75B96}" type="pres">
      <dgm:prSet presAssocID="{4EEA80AD-0C72-4068-8364-09E1D8D392B5}" presName="composite" presStyleCnt="0"/>
      <dgm:spPr/>
    </dgm:pt>
    <dgm:pt modelId="{40C933B2-EB7C-4823-8AF1-F01D5E15450E}" type="pres">
      <dgm:prSet presAssocID="{4EEA80AD-0C72-4068-8364-09E1D8D392B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80FE98-6AA1-4289-8374-B214E98D946D}" type="pres">
      <dgm:prSet presAssocID="{4EEA80AD-0C72-4068-8364-09E1D8D392B5}" presName="txShp" presStyleLbl="node1" presStyleIdx="2" presStyleCnt="3" custScaleX="106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CE5B22-0BBD-4CCB-9B53-3CE3FB134079}" srcId="{95FC475A-644B-4229-9DF4-75FB10164994}" destId="{F9718298-FB55-4843-8D51-E790CDEDA730}" srcOrd="0" destOrd="0" parTransId="{D8D74A30-B69D-47D6-B72E-8CAE844F7AAC}" sibTransId="{6D317702-317A-4ADB-9B96-E6D513E6A433}"/>
    <dgm:cxn modelId="{8E38009B-B332-4510-A80F-614D26BE8E2E}" type="presOf" srcId="{95FC475A-644B-4229-9DF4-75FB10164994}" destId="{AF8D20E8-AA6B-4E12-ABE4-84F676B0F3E7}" srcOrd="0" destOrd="0" presId="urn:microsoft.com/office/officeart/2005/8/layout/vList3#1"/>
    <dgm:cxn modelId="{BC7D23E8-D872-4B0C-802A-CBC83BDD9855}" srcId="{95FC475A-644B-4229-9DF4-75FB10164994}" destId="{B75E4623-92E3-41DC-B73A-BF5209CB98BC}" srcOrd="1" destOrd="0" parTransId="{1BDBF5F3-2314-402B-9C1D-C545439AA1F8}" sibTransId="{953D2482-555C-409B-9FA2-E74122BF53AE}"/>
    <dgm:cxn modelId="{A0124522-011A-4160-A7B2-6C1423EA67AD}" type="presOf" srcId="{4EEA80AD-0C72-4068-8364-09E1D8D392B5}" destId="{FC80FE98-6AA1-4289-8374-B214E98D946D}" srcOrd="0" destOrd="0" presId="urn:microsoft.com/office/officeart/2005/8/layout/vList3#1"/>
    <dgm:cxn modelId="{D52DEA4F-6567-4BEF-BDC2-8E330415C320}" type="presOf" srcId="{F9718298-FB55-4843-8D51-E790CDEDA730}" destId="{C63C5696-1A09-4C89-BDB2-04CAD23B72AB}" srcOrd="0" destOrd="0" presId="urn:microsoft.com/office/officeart/2005/8/layout/vList3#1"/>
    <dgm:cxn modelId="{ECA339AA-9741-4573-8D41-A4A0004FEEAA}" type="presOf" srcId="{B75E4623-92E3-41DC-B73A-BF5209CB98BC}" destId="{9AFB1373-AC55-4086-B5E9-0404ED278A06}" srcOrd="0" destOrd="0" presId="urn:microsoft.com/office/officeart/2005/8/layout/vList3#1"/>
    <dgm:cxn modelId="{E817FD96-663D-4E12-BB5C-7EF26176E93A}" srcId="{95FC475A-644B-4229-9DF4-75FB10164994}" destId="{4EEA80AD-0C72-4068-8364-09E1D8D392B5}" srcOrd="2" destOrd="0" parTransId="{55BC5F07-9163-4F55-84E5-684BBAFA48B4}" sibTransId="{916E97A9-EDC0-40C9-8334-8B31F46968DA}"/>
    <dgm:cxn modelId="{907C4A13-B6AF-491E-BE07-D057C3237977}" type="presParOf" srcId="{AF8D20E8-AA6B-4E12-ABE4-84F676B0F3E7}" destId="{E48CEE26-68EB-424A-AD22-D3AFBAF79029}" srcOrd="0" destOrd="0" presId="urn:microsoft.com/office/officeart/2005/8/layout/vList3#1"/>
    <dgm:cxn modelId="{556C47B8-C7A3-4700-A837-B380413B1BBA}" type="presParOf" srcId="{E48CEE26-68EB-424A-AD22-D3AFBAF79029}" destId="{CB1CFB45-4B47-4FB8-BA3C-7F863F9D1B17}" srcOrd="0" destOrd="0" presId="urn:microsoft.com/office/officeart/2005/8/layout/vList3#1"/>
    <dgm:cxn modelId="{19ED2316-D035-473C-9264-EB46E0BE88BE}" type="presParOf" srcId="{E48CEE26-68EB-424A-AD22-D3AFBAF79029}" destId="{C63C5696-1A09-4C89-BDB2-04CAD23B72AB}" srcOrd="1" destOrd="0" presId="urn:microsoft.com/office/officeart/2005/8/layout/vList3#1"/>
    <dgm:cxn modelId="{7ABEBECA-7705-40DB-B61D-CC56D660CC43}" type="presParOf" srcId="{AF8D20E8-AA6B-4E12-ABE4-84F676B0F3E7}" destId="{CE0BE5D1-CAB2-4F6A-92CB-3D3D68FB9CAF}" srcOrd="1" destOrd="0" presId="urn:microsoft.com/office/officeart/2005/8/layout/vList3#1"/>
    <dgm:cxn modelId="{A68F056D-4CF7-458C-AEB3-97CFCB68FA72}" type="presParOf" srcId="{AF8D20E8-AA6B-4E12-ABE4-84F676B0F3E7}" destId="{10B889DD-CAE5-419D-9C15-26B84A28257D}" srcOrd="2" destOrd="0" presId="urn:microsoft.com/office/officeart/2005/8/layout/vList3#1"/>
    <dgm:cxn modelId="{BC79C072-8473-4390-90A7-4C4DE9E6076E}" type="presParOf" srcId="{10B889DD-CAE5-419D-9C15-26B84A28257D}" destId="{710A4E91-BB5D-4AF8-80D2-A85F7551DB27}" srcOrd="0" destOrd="0" presId="urn:microsoft.com/office/officeart/2005/8/layout/vList3#1"/>
    <dgm:cxn modelId="{C1E9CDBB-EBF8-44D4-BF75-E7FEB1E6765F}" type="presParOf" srcId="{10B889DD-CAE5-419D-9C15-26B84A28257D}" destId="{9AFB1373-AC55-4086-B5E9-0404ED278A06}" srcOrd="1" destOrd="0" presId="urn:microsoft.com/office/officeart/2005/8/layout/vList3#1"/>
    <dgm:cxn modelId="{E5F4AE75-ABCD-4121-BA71-F89C223BB675}" type="presParOf" srcId="{AF8D20E8-AA6B-4E12-ABE4-84F676B0F3E7}" destId="{C15EE829-BF61-44CA-8B21-F02B8F53CD42}" srcOrd="3" destOrd="0" presId="urn:microsoft.com/office/officeart/2005/8/layout/vList3#1"/>
    <dgm:cxn modelId="{D0828DDF-F1CC-4082-B77D-CED727BF247D}" type="presParOf" srcId="{AF8D20E8-AA6B-4E12-ABE4-84F676B0F3E7}" destId="{2860C22C-890B-4024-960F-5C466CC75B96}" srcOrd="4" destOrd="0" presId="urn:microsoft.com/office/officeart/2005/8/layout/vList3#1"/>
    <dgm:cxn modelId="{9E6EE209-7531-4528-B366-7EFDAD54274A}" type="presParOf" srcId="{2860C22C-890B-4024-960F-5C466CC75B96}" destId="{40C933B2-EB7C-4823-8AF1-F01D5E15450E}" srcOrd="0" destOrd="0" presId="urn:microsoft.com/office/officeart/2005/8/layout/vList3#1"/>
    <dgm:cxn modelId="{73547C6C-6328-412E-83E7-B6399D929D4E}" type="presParOf" srcId="{2860C22C-890B-4024-960F-5C466CC75B96}" destId="{FC80FE98-6AA1-4289-8374-B214E98D946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C475A-644B-4229-9DF4-75FB10164994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F9718298-FB55-4843-8D51-E790CDEDA730}">
      <dgm:prSet phldrT="[Текст]"/>
      <dgm:spPr/>
      <dgm:t>
        <a:bodyPr/>
        <a:lstStyle/>
        <a:p>
          <a:r>
            <a:rPr lang="ru-RU" dirty="0" smtClean="0"/>
            <a:t>Развитие ресурсного обеспечения школы </a:t>
          </a:r>
          <a:endParaRPr lang="ru-RU" dirty="0"/>
        </a:p>
      </dgm:t>
    </dgm:pt>
    <dgm:pt modelId="{D8D74A30-B69D-47D6-B72E-8CAE844F7AAC}" type="parTrans" cxnId="{8FCE5B22-0BBD-4CCB-9B53-3CE3FB134079}">
      <dgm:prSet/>
      <dgm:spPr/>
      <dgm:t>
        <a:bodyPr/>
        <a:lstStyle/>
        <a:p>
          <a:endParaRPr lang="ru-RU"/>
        </a:p>
      </dgm:t>
    </dgm:pt>
    <dgm:pt modelId="{6D317702-317A-4ADB-9B96-E6D513E6A433}" type="sibTrans" cxnId="{8FCE5B22-0BBD-4CCB-9B53-3CE3FB134079}">
      <dgm:prSet/>
      <dgm:spPr/>
      <dgm:t>
        <a:bodyPr/>
        <a:lstStyle/>
        <a:p>
          <a:endParaRPr lang="ru-RU"/>
        </a:p>
      </dgm:t>
    </dgm:pt>
    <dgm:pt modelId="{4EEA80AD-0C72-4068-8364-09E1D8D392B5}">
      <dgm:prSet phldrT="[Текст]"/>
      <dgm:spPr/>
      <dgm:t>
        <a:bodyPr/>
        <a:lstStyle/>
        <a:p>
          <a:r>
            <a:rPr lang="ru-RU" dirty="0" smtClean="0"/>
            <a:t> Сопровождение </a:t>
          </a:r>
        </a:p>
        <a:p>
          <a:r>
            <a:rPr lang="ru-RU" dirty="0" smtClean="0"/>
            <a:t>обучающихся с ОВЗ</a:t>
          </a:r>
          <a:endParaRPr lang="ru-RU" dirty="0"/>
        </a:p>
      </dgm:t>
    </dgm:pt>
    <dgm:pt modelId="{55BC5F07-9163-4F55-84E5-684BBAFA48B4}" type="parTrans" cxnId="{E817FD96-663D-4E12-BB5C-7EF26176E93A}">
      <dgm:prSet/>
      <dgm:spPr/>
      <dgm:t>
        <a:bodyPr/>
        <a:lstStyle/>
        <a:p>
          <a:endParaRPr lang="ru-RU"/>
        </a:p>
      </dgm:t>
    </dgm:pt>
    <dgm:pt modelId="{916E97A9-EDC0-40C9-8334-8B31F46968DA}" type="sibTrans" cxnId="{E817FD96-663D-4E12-BB5C-7EF26176E93A}">
      <dgm:prSet/>
      <dgm:spPr/>
      <dgm:t>
        <a:bodyPr/>
        <a:lstStyle/>
        <a:p>
          <a:endParaRPr lang="ru-RU"/>
        </a:p>
      </dgm:t>
    </dgm:pt>
    <dgm:pt modelId="{260B6346-03DE-4CAE-9F2E-9CCA9F1AFCA5}">
      <dgm:prSet/>
      <dgm:spPr/>
      <dgm:t>
        <a:bodyPr/>
        <a:lstStyle/>
        <a:p>
          <a:r>
            <a:rPr lang="ru-RU" dirty="0" smtClean="0"/>
            <a:t>Сопровождение родителей</a:t>
          </a:r>
          <a:endParaRPr lang="ru-RU" dirty="0"/>
        </a:p>
      </dgm:t>
    </dgm:pt>
    <dgm:pt modelId="{C07879CA-2D8C-419E-A469-ECD42E8086FF}" type="parTrans" cxnId="{7317BB97-26CA-40E2-8938-CB7DB3549DA4}">
      <dgm:prSet/>
      <dgm:spPr/>
      <dgm:t>
        <a:bodyPr/>
        <a:lstStyle/>
        <a:p>
          <a:endParaRPr lang="ru-RU"/>
        </a:p>
      </dgm:t>
    </dgm:pt>
    <dgm:pt modelId="{86BFD14F-F729-480E-ADDD-061531F94DC0}" type="sibTrans" cxnId="{7317BB97-26CA-40E2-8938-CB7DB3549DA4}">
      <dgm:prSet/>
      <dgm:spPr/>
      <dgm:t>
        <a:bodyPr/>
        <a:lstStyle/>
        <a:p>
          <a:endParaRPr lang="ru-RU"/>
        </a:p>
      </dgm:t>
    </dgm:pt>
    <dgm:pt modelId="{4EBB48AF-020C-4225-A679-BB5EB538DF0E}">
      <dgm:prSet/>
      <dgm:spPr/>
      <dgm:t>
        <a:bodyPr/>
        <a:lstStyle/>
        <a:p>
          <a:r>
            <a:rPr lang="ru-RU" dirty="0" smtClean="0"/>
            <a:t>Сопровождение педагогов</a:t>
          </a:r>
          <a:endParaRPr lang="ru-RU" dirty="0"/>
        </a:p>
      </dgm:t>
    </dgm:pt>
    <dgm:pt modelId="{450D986F-C9EE-4631-B527-8D9C44BC46DC}" type="parTrans" cxnId="{89005F2F-A0D8-4BCB-A39F-185657C32499}">
      <dgm:prSet/>
      <dgm:spPr/>
      <dgm:t>
        <a:bodyPr/>
        <a:lstStyle/>
        <a:p>
          <a:endParaRPr lang="ru-RU"/>
        </a:p>
      </dgm:t>
    </dgm:pt>
    <dgm:pt modelId="{72DB4075-07D2-430B-8C14-0F7FCD2A45DF}" type="sibTrans" cxnId="{89005F2F-A0D8-4BCB-A39F-185657C32499}">
      <dgm:prSet/>
      <dgm:spPr/>
      <dgm:t>
        <a:bodyPr/>
        <a:lstStyle/>
        <a:p>
          <a:endParaRPr lang="ru-RU"/>
        </a:p>
      </dgm:t>
    </dgm:pt>
    <dgm:pt modelId="{AF8D20E8-AA6B-4E12-ABE4-84F676B0F3E7}" type="pres">
      <dgm:prSet presAssocID="{95FC475A-644B-4229-9DF4-75FB10164994}" presName="linearFlow" presStyleCnt="0">
        <dgm:presLayoutVars>
          <dgm:dir/>
          <dgm:resizeHandles val="exact"/>
        </dgm:presLayoutVars>
      </dgm:prSet>
      <dgm:spPr/>
    </dgm:pt>
    <dgm:pt modelId="{E48CEE26-68EB-424A-AD22-D3AFBAF79029}" type="pres">
      <dgm:prSet presAssocID="{F9718298-FB55-4843-8D51-E790CDEDA730}" presName="composite" presStyleCnt="0"/>
      <dgm:spPr/>
    </dgm:pt>
    <dgm:pt modelId="{CB1CFB45-4B47-4FB8-BA3C-7F863F9D1B17}" type="pres">
      <dgm:prSet presAssocID="{F9718298-FB55-4843-8D51-E790CDEDA730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3C5696-1A09-4C89-BDB2-04CAD23B72AB}" type="pres">
      <dgm:prSet presAssocID="{F9718298-FB55-4843-8D51-E790CDEDA730}" presName="txShp" presStyleLbl="node1" presStyleIdx="0" presStyleCnt="4" custLinFactNeighborX="-938" custLinFactNeighborY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BE5D1-CAB2-4F6A-92CB-3D3D68FB9CAF}" type="pres">
      <dgm:prSet presAssocID="{6D317702-317A-4ADB-9B96-E6D513E6A433}" presName="spacing" presStyleCnt="0"/>
      <dgm:spPr/>
    </dgm:pt>
    <dgm:pt modelId="{F987197A-FE37-4784-A8F6-50F6159A0C13}" type="pres">
      <dgm:prSet presAssocID="{4EBB48AF-020C-4225-A679-BB5EB538DF0E}" presName="composite" presStyleCnt="0"/>
      <dgm:spPr/>
    </dgm:pt>
    <dgm:pt modelId="{250F8153-A63A-46B8-9981-B1003B9F6361}" type="pres">
      <dgm:prSet presAssocID="{4EBB48AF-020C-4225-A679-BB5EB538DF0E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60D86D-9B2C-473B-9002-C0DD89CBD93D}" type="pres">
      <dgm:prSet presAssocID="{4EBB48AF-020C-4225-A679-BB5EB538DF0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971D4-2972-48D6-A70B-749D124F5E5A}" type="pres">
      <dgm:prSet presAssocID="{72DB4075-07D2-430B-8C14-0F7FCD2A45DF}" presName="spacing" presStyleCnt="0"/>
      <dgm:spPr/>
    </dgm:pt>
    <dgm:pt modelId="{2860C22C-890B-4024-960F-5C466CC75B96}" type="pres">
      <dgm:prSet presAssocID="{4EEA80AD-0C72-4068-8364-09E1D8D392B5}" presName="composite" presStyleCnt="0"/>
      <dgm:spPr/>
    </dgm:pt>
    <dgm:pt modelId="{40C933B2-EB7C-4823-8AF1-F01D5E15450E}" type="pres">
      <dgm:prSet presAssocID="{4EEA80AD-0C72-4068-8364-09E1D8D392B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80FE98-6AA1-4289-8374-B214E98D946D}" type="pres">
      <dgm:prSet presAssocID="{4EEA80AD-0C72-4068-8364-09E1D8D392B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25924-FE4E-49B5-A0A7-CAC7FDA3F9CA}" type="pres">
      <dgm:prSet presAssocID="{916E97A9-EDC0-40C9-8334-8B31F46968DA}" presName="spacing" presStyleCnt="0"/>
      <dgm:spPr/>
    </dgm:pt>
    <dgm:pt modelId="{6FFBF1A0-D307-42DB-B628-9665B438257C}" type="pres">
      <dgm:prSet presAssocID="{260B6346-03DE-4CAE-9F2E-9CCA9F1AFCA5}" presName="composite" presStyleCnt="0"/>
      <dgm:spPr/>
    </dgm:pt>
    <dgm:pt modelId="{C904404E-1B03-4D5C-A6E3-4731059FEC91}" type="pres">
      <dgm:prSet presAssocID="{260B6346-03DE-4CAE-9F2E-9CCA9F1AFCA5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31991A5-32B9-493D-A274-17EBAD81B70F}" type="pres">
      <dgm:prSet presAssocID="{260B6346-03DE-4CAE-9F2E-9CCA9F1AFCA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79906C-C8CD-48B7-9E94-5C7C9B41DE5F}" type="presOf" srcId="{260B6346-03DE-4CAE-9F2E-9CCA9F1AFCA5}" destId="{C31991A5-32B9-493D-A274-17EBAD81B70F}" srcOrd="0" destOrd="0" presId="urn:microsoft.com/office/officeart/2005/8/layout/vList3#2"/>
    <dgm:cxn modelId="{8FCE5B22-0BBD-4CCB-9B53-3CE3FB134079}" srcId="{95FC475A-644B-4229-9DF4-75FB10164994}" destId="{F9718298-FB55-4843-8D51-E790CDEDA730}" srcOrd="0" destOrd="0" parTransId="{D8D74A30-B69D-47D6-B72E-8CAE844F7AAC}" sibTransId="{6D317702-317A-4ADB-9B96-E6D513E6A433}"/>
    <dgm:cxn modelId="{89005F2F-A0D8-4BCB-A39F-185657C32499}" srcId="{95FC475A-644B-4229-9DF4-75FB10164994}" destId="{4EBB48AF-020C-4225-A679-BB5EB538DF0E}" srcOrd="1" destOrd="0" parTransId="{450D986F-C9EE-4631-B527-8D9C44BC46DC}" sibTransId="{72DB4075-07D2-430B-8C14-0F7FCD2A45DF}"/>
    <dgm:cxn modelId="{4F468F03-2667-4B0A-A693-CCD34D1462A3}" type="presOf" srcId="{95FC475A-644B-4229-9DF4-75FB10164994}" destId="{AF8D20E8-AA6B-4E12-ABE4-84F676B0F3E7}" srcOrd="0" destOrd="0" presId="urn:microsoft.com/office/officeart/2005/8/layout/vList3#2"/>
    <dgm:cxn modelId="{BCB83D54-C6ED-46FE-8FA8-4607EE55CC2B}" type="presOf" srcId="{4EEA80AD-0C72-4068-8364-09E1D8D392B5}" destId="{FC80FE98-6AA1-4289-8374-B214E98D946D}" srcOrd="0" destOrd="0" presId="urn:microsoft.com/office/officeart/2005/8/layout/vList3#2"/>
    <dgm:cxn modelId="{7317BB97-26CA-40E2-8938-CB7DB3549DA4}" srcId="{95FC475A-644B-4229-9DF4-75FB10164994}" destId="{260B6346-03DE-4CAE-9F2E-9CCA9F1AFCA5}" srcOrd="3" destOrd="0" parTransId="{C07879CA-2D8C-419E-A469-ECD42E8086FF}" sibTransId="{86BFD14F-F729-480E-ADDD-061531F94DC0}"/>
    <dgm:cxn modelId="{D8084FF6-C7C2-4A3A-BF0E-EC58F8C6948B}" type="presOf" srcId="{4EBB48AF-020C-4225-A679-BB5EB538DF0E}" destId="{5760D86D-9B2C-473B-9002-C0DD89CBD93D}" srcOrd="0" destOrd="0" presId="urn:microsoft.com/office/officeart/2005/8/layout/vList3#2"/>
    <dgm:cxn modelId="{E817FD96-663D-4E12-BB5C-7EF26176E93A}" srcId="{95FC475A-644B-4229-9DF4-75FB10164994}" destId="{4EEA80AD-0C72-4068-8364-09E1D8D392B5}" srcOrd="2" destOrd="0" parTransId="{55BC5F07-9163-4F55-84E5-684BBAFA48B4}" sibTransId="{916E97A9-EDC0-40C9-8334-8B31F46968DA}"/>
    <dgm:cxn modelId="{20A83D55-CC99-46E3-BC09-B79DCC47C674}" type="presOf" srcId="{F9718298-FB55-4843-8D51-E790CDEDA730}" destId="{C63C5696-1A09-4C89-BDB2-04CAD23B72AB}" srcOrd="0" destOrd="0" presId="urn:microsoft.com/office/officeart/2005/8/layout/vList3#2"/>
    <dgm:cxn modelId="{3FFCCAA6-79C3-4273-A31C-E73126037A2A}" type="presParOf" srcId="{AF8D20E8-AA6B-4E12-ABE4-84F676B0F3E7}" destId="{E48CEE26-68EB-424A-AD22-D3AFBAF79029}" srcOrd="0" destOrd="0" presId="urn:microsoft.com/office/officeart/2005/8/layout/vList3#2"/>
    <dgm:cxn modelId="{31D81884-2106-4B55-A8ED-21E42211E4B6}" type="presParOf" srcId="{E48CEE26-68EB-424A-AD22-D3AFBAF79029}" destId="{CB1CFB45-4B47-4FB8-BA3C-7F863F9D1B17}" srcOrd="0" destOrd="0" presId="urn:microsoft.com/office/officeart/2005/8/layout/vList3#2"/>
    <dgm:cxn modelId="{6A9565B1-9438-46E5-A6FF-4DFFC24C0FAA}" type="presParOf" srcId="{E48CEE26-68EB-424A-AD22-D3AFBAF79029}" destId="{C63C5696-1A09-4C89-BDB2-04CAD23B72AB}" srcOrd="1" destOrd="0" presId="urn:microsoft.com/office/officeart/2005/8/layout/vList3#2"/>
    <dgm:cxn modelId="{07136FBC-2CDA-46D2-BCC5-2800D0B231CD}" type="presParOf" srcId="{AF8D20E8-AA6B-4E12-ABE4-84F676B0F3E7}" destId="{CE0BE5D1-CAB2-4F6A-92CB-3D3D68FB9CAF}" srcOrd="1" destOrd="0" presId="urn:microsoft.com/office/officeart/2005/8/layout/vList3#2"/>
    <dgm:cxn modelId="{9D09E1E8-846E-430E-B44F-C15460ACB09E}" type="presParOf" srcId="{AF8D20E8-AA6B-4E12-ABE4-84F676B0F3E7}" destId="{F987197A-FE37-4784-A8F6-50F6159A0C13}" srcOrd="2" destOrd="0" presId="urn:microsoft.com/office/officeart/2005/8/layout/vList3#2"/>
    <dgm:cxn modelId="{EF267B82-C698-48CA-A8AA-7ECAB657CB22}" type="presParOf" srcId="{F987197A-FE37-4784-A8F6-50F6159A0C13}" destId="{250F8153-A63A-46B8-9981-B1003B9F6361}" srcOrd="0" destOrd="0" presId="urn:microsoft.com/office/officeart/2005/8/layout/vList3#2"/>
    <dgm:cxn modelId="{0AE83BEA-B4CA-47DA-91F4-0754E1D23BEA}" type="presParOf" srcId="{F987197A-FE37-4784-A8F6-50F6159A0C13}" destId="{5760D86D-9B2C-473B-9002-C0DD89CBD93D}" srcOrd="1" destOrd="0" presId="urn:microsoft.com/office/officeart/2005/8/layout/vList3#2"/>
    <dgm:cxn modelId="{DFDBEDBF-3F6B-4067-9299-CDBE05AB4A62}" type="presParOf" srcId="{AF8D20E8-AA6B-4E12-ABE4-84F676B0F3E7}" destId="{66C971D4-2972-48D6-A70B-749D124F5E5A}" srcOrd="3" destOrd="0" presId="urn:microsoft.com/office/officeart/2005/8/layout/vList3#2"/>
    <dgm:cxn modelId="{B41197DF-1F44-495B-8966-55388C01F142}" type="presParOf" srcId="{AF8D20E8-AA6B-4E12-ABE4-84F676B0F3E7}" destId="{2860C22C-890B-4024-960F-5C466CC75B96}" srcOrd="4" destOrd="0" presId="urn:microsoft.com/office/officeart/2005/8/layout/vList3#2"/>
    <dgm:cxn modelId="{CB42122D-C0FD-4E7C-97A0-485891BAAEEB}" type="presParOf" srcId="{2860C22C-890B-4024-960F-5C466CC75B96}" destId="{40C933B2-EB7C-4823-8AF1-F01D5E15450E}" srcOrd="0" destOrd="0" presId="urn:microsoft.com/office/officeart/2005/8/layout/vList3#2"/>
    <dgm:cxn modelId="{982FB94B-DC5B-44F8-9E50-2CE3D774B630}" type="presParOf" srcId="{2860C22C-890B-4024-960F-5C466CC75B96}" destId="{FC80FE98-6AA1-4289-8374-B214E98D946D}" srcOrd="1" destOrd="0" presId="urn:microsoft.com/office/officeart/2005/8/layout/vList3#2"/>
    <dgm:cxn modelId="{8A48A6E2-7D8B-4568-8254-B5EBA3436DBA}" type="presParOf" srcId="{AF8D20E8-AA6B-4E12-ABE4-84F676B0F3E7}" destId="{72C25924-FE4E-49B5-A0A7-CAC7FDA3F9CA}" srcOrd="5" destOrd="0" presId="urn:microsoft.com/office/officeart/2005/8/layout/vList3#2"/>
    <dgm:cxn modelId="{6B5C01A8-8B72-4F41-AC76-55CC1F244F3E}" type="presParOf" srcId="{AF8D20E8-AA6B-4E12-ABE4-84F676B0F3E7}" destId="{6FFBF1A0-D307-42DB-B628-9665B438257C}" srcOrd="6" destOrd="0" presId="urn:microsoft.com/office/officeart/2005/8/layout/vList3#2"/>
    <dgm:cxn modelId="{5992B4D4-F3FF-4E6A-997E-62C7E6299B88}" type="presParOf" srcId="{6FFBF1A0-D307-42DB-B628-9665B438257C}" destId="{C904404E-1B03-4D5C-A6E3-4731059FEC91}" srcOrd="0" destOrd="0" presId="urn:microsoft.com/office/officeart/2005/8/layout/vList3#2"/>
    <dgm:cxn modelId="{CD7BC3D6-591E-489A-B593-F305435C0F95}" type="presParOf" srcId="{6FFBF1A0-D307-42DB-B628-9665B438257C}" destId="{C31991A5-32B9-493D-A274-17EBAD81B70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C5696-1A09-4C89-BDB2-04CAD23B72AB}">
      <dsp:nvSpPr>
        <dsp:cNvPr id="0" name=""/>
        <dsp:cNvSpPr/>
      </dsp:nvSpPr>
      <dsp:spPr>
        <a:xfrm rot="10800000">
          <a:off x="1323831" y="1797"/>
          <a:ext cx="6884090" cy="12338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0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Цель:</a:t>
          </a:r>
          <a:r>
            <a:rPr lang="ru-RU" sz="2000" kern="1200" dirty="0" smtClean="0"/>
            <a:t> обеспечение методического сопровождения общеобразовательных организаций, педагогов по поддержке образования обучающихся с ОВЗ. </a:t>
          </a:r>
          <a:endParaRPr lang="ru-RU" sz="2000" kern="1200" dirty="0"/>
        </a:p>
      </dsp:txBody>
      <dsp:txXfrm rot="10800000">
        <a:off x="1632284" y="1797"/>
        <a:ext cx="6575637" cy="1233812"/>
      </dsp:txXfrm>
    </dsp:sp>
    <dsp:sp modelId="{CB1CFB45-4B47-4FB8-BA3C-7F863F9D1B17}">
      <dsp:nvSpPr>
        <dsp:cNvPr id="0" name=""/>
        <dsp:cNvSpPr/>
      </dsp:nvSpPr>
      <dsp:spPr>
        <a:xfrm>
          <a:off x="1150424" y="134098"/>
          <a:ext cx="1007604" cy="9692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B1373-AC55-4086-B5E9-0404ED278A06}">
      <dsp:nvSpPr>
        <dsp:cNvPr id="0" name=""/>
        <dsp:cNvSpPr/>
      </dsp:nvSpPr>
      <dsp:spPr>
        <a:xfrm rot="10800000">
          <a:off x="1487502" y="1603911"/>
          <a:ext cx="6741265" cy="18245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0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Задачи: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распространять успешные практики образования обучающихся с ОВЗ;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оказывать методическую помощь педагогам, обучающим детей с ОВЗ.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1943645" y="1603911"/>
        <a:ext cx="6285122" cy="1824573"/>
      </dsp:txXfrm>
    </dsp:sp>
    <dsp:sp modelId="{710A4E91-BB5D-4AF8-80D2-A85F7551DB27}">
      <dsp:nvSpPr>
        <dsp:cNvPr id="0" name=""/>
        <dsp:cNvSpPr/>
      </dsp:nvSpPr>
      <dsp:spPr>
        <a:xfrm>
          <a:off x="1129578" y="1899291"/>
          <a:ext cx="1233812" cy="12338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0FE98-6AA1-4289-8374-B214E98D946D}">
      <dsp:nvSpPr>
        <dsp:cNvPr id="0" name=""/>
        <dsp:cNvSpPr/>
      </dsp:nvSpPr>
      <dsp:spPr>
        <a:xfrm rot="10800000">
          <a:off x="1594667" y="3796786"/>
          <a:ext cx="6598378" cy="12338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07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Формы: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презентационные площадки, консультации, мастер-классы, участие в НПК, семинарах, конкурсах</a:t>
          </a:r>
          <a:endParaRPr lang="ru-RU" sz="1900" kern="1200" dirty="0"/>
        </a:p>
      </dsp:txBody>
      <dsp:txXfrm rot="10800000">
        <a:off x="1903120" y="3796786"/>
        <a:ext cx="6289925" cy="1233812"/>
      </dsp:txXfrm>
    </dsp:sp>
    <dsp:sp modelId="{40C933B2-EB7C-4823-8AF1-F01D5E15450E}">
      <dsp:nvSpPr>
        <dsp:cNvPr id="0" name=""/>
        <dsp:cNvSpPr/>
      </dsp:nvSpPr>
      <dsp:spPr>
        <a:xfrm>
          <a:off x="1165300" y="3796786"/>
          <a:ext cx="1233812" cy="12338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C5696-1A09-4C89-BDB2-04CAD23B72AB}">
      <dsp:nvSpPr>
        <dsp:cNvPr id="0" name=""/>
        <dsp:cNvSpPr/>
      </dsp:nvSpPr>
      <dsp:spPr>
        <a:xfrm rot="10800000">
          <a:off x="1696739" y="41565"/>
          <a:ext cx="5938262" cy="10268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Развитие ресурсного обеспечения школы </a:t>
          </a:r>
          <a:endParaRPr lang="ru-RU" sz="2500" kern="1200" dirty="0"/>
        </a:p>
      </dsp:txBody>
      <dsp:txXfrm rot="10800000">
        <a:off x="1953452" y="41565"/>
        <a:ext cx="5681549" cy="1026852"/>
      </dsp:txXfrm>
    </dsp:sp>
    <dsp:sp modelId="{CB1CFB45-4B47-4FB8-BA3C-7F863F9D1B17}">
      <dsp:nvSpPr>
        <dsp:cNvPr id="0" name=""/>
        <dsp:cNvSpPr/>
      </dsp:nvSpPr>
      <dsp:spPr>
        <a:xfrm>
          <a:off x="1239014" y="2709"/>
          <a:ext cx="1026852" cy="10268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D86D-9B2C-473B-9002-C0DD89CBD93D}">
      <dsp:nvSpPr>
        <dsp:cNvPr id="0" name=""/>
        <dsp:cNvSpPr/>
      </dsp:nvSpPr>
      <dsp:spPr>
        <a:xfrm rot="10800000">
          <a:off x="1752440" y="1336084"/>
          <a:ext cx="5938262" cy="10268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Сопровождение педагогов</a:t>
          </a:r>
          <a:endParaRPr lang="ru-RU" sz="2500" kern="1200" dirty="0"/>
        </a:p>
      </dsp:txBody>
      <dsp:txXfrm rot="10800000">
        <a:off x="2009153" y="1336084"/>
        <a:ext cx="5681549" cy="1026852"/>
      </dsp:txXfrm>
    </dsp:sp>
    <dsp:sp modelId="{250F8153-A63A-46B8-9981-B1003B9F6361}">
      <dsp:nvSpPr>
        <dsp:cNvPr id="0" name=""/>
        <dsp:cNvSpPr/>
      </dsp:nvSpPr>
      <dsp:spPr>
        <a:xfrm>
          <a:off x="1239014" y="1336084"/>
          <a:ext cx="1026852" cy="10268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0FE98-6AA1-4289-8374-B214E98D946D}">
      <dsp:nvSpPr>
        <dsp:cNvPr id="0" name=""/>
        <dsp:cNvSpPr/>
      </dsp:nvSpPr>
      <dsp:spPr>
        <a:xfrm rot="10800000">
          <a:off x="1752440" y="2669459"/>
          <a:ext cx="5938262" cy="10268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Сопровождение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обучающихся с ОВЗ</a:t>
          </a:r>
          <a:endParaRPr lang="ru-RU" sz="2500" kern="1200" dirty="0"/>
        </a:p>
      </dsp:txBody>
      <dsp:txXfrm rot="10800000">
        <a:off x="2009153" y="2669459"/>
        <a:ext cx="5681549" cy="1026852"/>
      </dsp:txXfrm>
    </dsp:sp>
    <dsp:sp modelId="{40C933B2-EB7C-4823-8AF1-F01D5E15450E}">
      <dsp:nvSpPr>
        <dsp:cNvPr id="0" name=""/>
        <dsp:cNvSpPr/>
      </dsp:nvSpPr>
      <dsp:spPr>
        <a:xfrm>
          <a:off x="1239014" y="2669459"/>
          <a:ext cx="1026852" cy="10268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991A5-32B9-493D-A274-17EBAD81B70F}">
      <dsp:nvSpPr>
        <dsp:cNvPr id="0" name=""/>
        <dsp:cNvSpPr/>
      </dsp:nvSpPr>
      <dsp:spPr>
        <a:xfrm rot="10800000">
          <a:off x="1752440" y="4002834"/>
          <a:ext cx="5938262" cy="10268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Сопровождение родителей</a:t>
          </a:r>
          <a:endParaRPr lang="ru-RU" sz="2500" kern="1200" dirty="0"/>
        </a:p>
      </dsp:txBody>
      <dsp:txXfrm rot="10800000">
        <a:off x="2009153" y="4002834"/>
        <a:ext cx="5681549" cy="1026852"/>
      </dsp:txXfrm>
    </dsp:sp>
    <dsp:sp modelId="{C904404E-1B03-4D5C-A6E3-4731059FEC91}">
      <dsp:nvSpPr>
        <dsp:cNvPr id="0" name=""/>
        <dsp:cNvSpPr/>
      </dsp:nvSpPr>
      <dsp:spPr>
        <a:xfrm>
          <a:off x="1239014" y="4002834"/>
          <a:ext cx="1026852" cy="102685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FDDBF-46B9-4BE7-9C3B-4B1EB6599AA3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9328-5140-4145-83B8-594F96D0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6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9328-5140-4145-83B8-594F96D003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9328-5140-4145-83B8-594F96D003B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r.perminova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oshotlysva.ru/opornaya-ploshchadk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mailto:ovz-l@yandex.ru" TargetMode="External"/><Relationship Id="rId4" Type="http://schemas.openxmlformats.org/officeDocument/2006/relationships/hyperlink" Target="http://soshotlysva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mailto:ovz-l@yandex.ru" TargetMode="External"/><Relationship Id="rId4" Type="http://schemas.openxmlformats.org/officeDocument/2006/relationships/hyperlink" Target="http://soshotlysva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Школа как опорная площадка: ресурсы, возможности, перспективы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78695" y="4509120"/>
            <a:ext cx="678661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Перминова</a:t>
            </a:r>
            <a:r>
              <a:rPr lang="ru-RU" b="1" dirty="0" smtClean="0">
                <a:solidFill>
                  <a:srgbClr val="002060"/>
                </a:solidFill>
              </a:rPr>
              <a:t> Ирина Николаевна,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заместитель директора по УМР,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МБОУ «Школа для детей с ОВЗ»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г.Лысьва, Пермский край</a:t>
            </a:r>
          </a:p>
          <a:p>
            <a:pPr algn="r"/>
            <a:r>
              <a:rPr lang="en-US" sz="2400" b="1" dirty="0" smtClean="0">
                <a:solidFill>
                  <a:srgbClr val="002060"/>
                </a:solidFill>
                <a:hlinkClick r:id="rId2"/>
              </a:rPr>
              <a:t>Ir.perminova@yandex.ru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85728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Краевая презентационная площадка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«Научно-методическое и педагогическое сопровождение деятельности Ресурсных центров и опорных площадок (школ) для работы с детьми с ограниченными возможностями здоровья и инвалидностью, в том числе находящимися на длительном лечении» , 24.08.2022 г.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Копия logo"/>
          <p:cNvPicPr/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000372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Сопровождение педагогов на муниципальном уровне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285860"/>
            <a:ext cx="328614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Презентационная  площадка «Сопровождение обучающихся  с ТМНР»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1285860"/>
            <a:ext cx="328614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Презентационная площадка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«Трудовое обучение детей с ОВЗ в новых условиях»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4143380"/>
            <a:ext cx="407196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Семинар-практикум «Современная среда как средство повышения эффективности коррекционной работы»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20220420_133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5072074"/>
            <a:ext cx="1571636" cy="1571636"/>
          </a:xfrm>
          <a:prstGeom prst="rect">
            <a:avLst/>
          </a:prstGeom>
        </p:spPr>
      </p:pic>
      <p:pic>
        <p:nvPicPr>
          <p:cNvPr id="10" name="Рисунок 9" descr="20220322_135047.jpg"/>
          <p:cNvPicPr>
            <a:picLocks noChangeAspect="1"/>
          </p:cNvPicPr>
          <p:nvPr/>
        </p:nvPicPr>
        <p:blipFill>
          <a:blip r:embed="rId3" cstate="print"/>
          <a:srcRect l="14286" b="30158"/>
          <a:stretch>
            <a:fillRect/>
          </a:stretch>
        </p:blipFill>
        <p:spPr>
          <a:xfrm>
            <a:off x="7215206" y="3571876"/>
            <a:ext cx="1643074" cy="1338809"/>
          </a:xfrm>
          <a:prstGeom prst="rect">
            <a:avLst/>
          </a:prstGeom>
        </p:spPr>
      </p:pic>
      <p:pic>
        <p:nvPicPr>
          <p:cNvPr id="11" name="Рисунок 10" descr="20220420_135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876"/>
            <a:ext cx="1571636" cy="1571636"/>
          </a:xfrm>
          <a:prstGeom prst="rect">
            <a:avLst/>
          </a:prstGeom>
        </p:spPr>
      </p:pic>
      <p:pic>
        <p:nvPicPr>
          <p:cNvPr id="12" name="Picture 25" descr="D:\Мои документы\Опорная школа 2021-2022\Фото\20220420_140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88" y="5286388"/>
            <a:ext cx="1404910" cy="140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Участие в краевых мероприятиях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857364"/>
            <a:ext cx="328614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Теоретико-прикладные семинары - 2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1857364"/>
            <a:ext cx="328614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Практические семинары - 4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4143380"/>
            <a:ext cx="407196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Краевой педсовет при Ресурсном центре «Рабочая программа воспитания. Результаты и эффекты»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Участие в конкурсном движении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Муниципальный этап Всероссийского конкурса «Учитель года-2022» – </a:t>
            </a:r>
            <a:r>
              <a:rPr lang="ru-RU" b="1" dirty="0" smtClean="0">
                <a:solidFill>
                  <a:srgbClr val="002060"/>
                </a:solidFill>
              </a:rPr>
              <a:t>3 место, 3 место.</a:t>
            </a:r>
          </a:p>
          <a:p>
            <a:r>
              <a:rPr lang="ru-RU" dirty="0" smtClean="0"/>
              <a:t>Краевая олимпиада  – </a:t>
            </a:r>
            <a:r>
              <a:rPr lang="ru-RU" b="1" dirty="0" smtClean="0">
                <a:solidFill>
                  <a:srgbClr val="002060"/>
                </a:solidFill>
              </a:rPr>
              <a:t>победитель.</a:t>
            </a:r>
          </a:p>
          <a:p>
            <a:r>
              <a:rPr lang="ru-RU" dirty="0" smtClean="0"/>
              <a:t>Краевой конкурс лучших практик сопровождения молодых педагогов – </a:t>
            </a:r>
            <a:r>
              <a:rPr lang="ru-RU" b="1" dirty="0" smtClean="0">
                <a:solidFill>
                  <a:srgbClr val="002060"/>
                </a:solidFill>
              </a:rPr>
              <a:t>3 место, грамоты. </a:t>
            </a:r>
          </a:p>
          <a:p>
            <a:r>
              <a:rPr lang="ru-RU" dirty="0" smtClean="0"/>
              <a:t>Краевой этап Всероссийского конкурса «Учитель здоровья» - </a:t>
            </a:r>
            <a:r>
              <a:rPr lang="ru-RU" b="1" dirty="0" smtClean="0">
                <a:solidFill>
                  <a:srgbClr val="002060"/>
                </a:solidFill>
              </a:rPr>
              <a:t>лауреат.  </a:t>
            </a:r>
          </a:p>
          <a:p>
            <a:r>
              <a:rPr lang="ru-RU" dirty="0" smtClean="0"/>
              <a:t>Краевой этап Всероссийского конкурса «Школа – территория здоровья» - </a:t>
            </a:r>
            <a:r>
              <a:rPr lang="ru-RU" b="1" dirty="0" smtClean="0">
                <a:solidFill>
                  <a:srgbClr val="002060"/>
                </a:solidFill>
              </a:rPr>
              <a:t>2 место, 2 место. 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12" descr="https://avatars.mds.yandex.net/i?id=b51afd82bc0002d1ea572d16564e75b1-6439066-images-thumbs&amp;n=13"/>
          <p:cNvPicPr>
            <a:picLocks noChangeAspect="1" noChangeArrowheads="1"/>
          </p:cNvPicPr>
          <p:nvPr/>
        </p:nvPicPr>
        <p:blipFill>
          <a:blip r:embed="rId2"/>
          <a:srcRect t="9677" r="63333" b="25806"/>
          <a:stretch>
            <a:fillRect/>
          </a:stretch>
        </p:blipFill>
        <p:spPr bwMode="auto">
          <a:xfrm>
            <a:off x="7715272" y="2071678"/>
            <a:ext cx="9424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Страница «Опорная площадка»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на сайте школы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  <a:hlinkClick r:id="rId2"/>
              </a:rPr>
              <a:t>https://soshotlysva.ru/opornaya-ploshchadka</a:t>
            </a:r>
            <a:r>
              <a:rPr lang="ru-RU" sz="3200" b="1" dirty="0" smtClean="0">
                <a:solidFill>
                  <a:srgbClr val="002060"/>
                </a:solidFill>
              </a:rPr>
              <a:t>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 smtClean="0"/>
              <a:t>Учебно-методические ресурсы</a:t>
            </a:r>
          </a:p>
          <a:p>
            <a:r>
              <a:rPr lang="ru-RU" dirty="0" smtClean="0"/>
              <a:t>Информация о консультантах  опорной площадки</a:t>
            </a:r>
            <a:endParaRPr lang="ru-RU" dirty="0"/>
          </a:p>
        </p:txBody>
      </p:sp>
      <p:sp>
        <p:nvSpPr>
          <p:cNvPr id="1028" name="AutoShape 4" descr="https://mail.yandex.ru/message_part/Q9DWzJDPbNjqEQA1.png?_uid=78511262&amp;hid=1.2.2&amp;ids=180143985094860630&amp;name=Q9DWzJDPbNjqEQA1.png&amp;yandex_class=yandex_inline_content_320.mail:78511262.E7504813:35366359198894404515778548238_1.2.2_1801439850948606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71744"/>
            <a:ext cx="723900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МБОУ «Школа для детей с ОВЗ» г.Лысьва – опорная площадка Пермского края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7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 b="16992"/>
          <a:stretch>
            <a:fillRect/>
          </a:stretch>
        </p:blipFill>
        <p:spPr>
          <a:xfrm>
            <a:off x="181729" y="3143248"/>
            <a:ext cx="436760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495800" cy="4525963"/>
          </a:xfrm>
        </p:spPr>
        <p:txBody>
          <a:bodyPr/>
          <a:lstStyle/>
          <a:p>
            <a:r>
              <a:rPr lang="ru-RU" sz="2000" b="1" spc="56" dirty="0" smtClean="0">
                <a:solidFill>
                  <a:srgbClr val="002060"/>
                </a:solidFill>
              </a:rPr>
              <a:t>Директор</a:t>
            </a:r>
            <a:r>
              <a:rPr lang="ru-RU" sz="2000" spc="56" dirty="0" smtClean="0">
                <a:solidFill>
                  <a:srgbClr val="002060"/>
                </a:solidFill>
              </a:rPr>
              <a:t> – </a:t>
            </a:r>
            <a:r>
              <a:rPr lang="ru-RU" sz="2000" spc="56" dirty="0" err="1" smtClean="0">
                <a:solidFill>
                  <a:srgbClr val="002060"/>
                </a:solidFill>
              </a:rPr>
              <a:t>Волегова</a:t>
            </a:r>
            <a:r>
              <a:rPr lang="ru-RU" sz="2000" spc="56" dirty="0" smtClean="0">
                <a:solidFill>
                  <a:srgbClr val="002060"/>
                </a:solidFill>
              </a:rPr>
              <a:t> Марина Викторовна</a:t>
            </a:r>
          </a:p>
          <a:p>
            <a:r>
              <a:rPr lang="ru-RU" sz="2000" b="1" spc="56" dirty="0" smtClean="0">
                <a:solidFill>
                  <a:srgbClr val="002060"/>
                </a:solidFill>
              </a:rPr>
              <a:t>Адрес:</a:t>
            </a:r>
            <a:r>
              <a:rPr lang="ru-RU" sz="2000" spc="56" dirty="0" smtClean="0">
                <a:solidFill>
                  <a:srgbClr val="002060"/>
                </a:solidFill>
              </a:rPr>
              <a:t> г. Лысьва, ул.Чапаева, д.75</a:t>
            </a:r>
          </a:p>
          <a:p>
            <a:r>
              <a:rPr lang="en-US" sz="2000" b="1" spc="56" dirty="0" smtClean="0">
                <a:solidFill>
                  <a:srgbClr val="002060"/>
                </a:solidFill>
              </a:rPr>
              <a:t>С</a:t>
            </a:r>
            <a:r>
              <a:rPr lang="ru-RU" sz="2000" b="1" spc="56" dirty="0" err="1" smtClean="0">
                <a:solidFill>
                  <a:srgbClr val="002060"/>
                </a:solidFill>
              </a:rPr>
              <a:t>айт</a:t>
            </a:r>
            <a:r>
              <a:rPr lang="ru-RU" sz="2000" b="1" spc="56" dirty="0" smtClean="0">
                <a:solidFill>
                  <a:srgbClr val="002060"/>
                </a:solidFill>
              </a:rPr>
              <a:t>: </a:t>
            </a:r>
            <a:r>
              <a:rPr lang="en-US" sz="2000" spc="56" dirty="0" smtClean="0">
                <a:solidFill>
                  <a:srgbClr val="002060"/>
                </a:solidFill>
              </a:rPr>
              <a:t>  </a:t>
            </a:r>
            <a:r>
              <a:rPr lang="en-US" sz="2000" spc="56" dirty="0" smtClean="0">
                <a:solidFill>
                  <a:srgbClr val="002060"/>
                </a:solidFill>
                <a:hlinkClick r:id="rId4"/>
              </a:rPr>
              <a:t>http://soshotlysva.ru</a:t>
            </a:r>
            <a:endParaRPr lang="ru-RU" sz="2000" spc="56" dirty="0" smtClean="0">
              <a:solidFill>
                <a:srgbClr val="002060"/>
              </a:solidFill>
            </a:endParaRPr>
          </a:p>
          <a:p>
            <a:pPr>
              <a:lnSpc>
                <a:spcPts val="2105"/>
              </a:lnSpc>
            </a:pPr>
            <a:r>
              <a:rPr lang="ru-RU" sz="2000" b="1" spc="56" dirty="0" smtClean="0">
                <a:solidFill>
                  <a:srgbClr val="002060"/>
                </a:solidFill>
              </a:rPr>
              <a:t>Электронный адрес </a:t>
            </a:r>
          </a:p>
          <a:p>
            <a:pPr>
              <a:lnSpc>
                <a:spcPts val="2105"/>
              </a:lnSpc>
            </a:pPr>
            <a:r>
              <a:rPr lang="en-US" sz="2000" dirty="0" smtClean="0">
                <a:solidFill>
                  <a:srgbClr val="002060"/>
                </a:solidFill>
                <a:hlinkClick r:id="rId5"/>
              </a:rPr>
              <a:t>ovz-l@yandex.ru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2105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ВК: </a:t>
            </a:r>
            <a:r>
              <a:rPr lang="en-US" sz="2000" u="sng" dirty="0" smtClean="0">
                <a:solidFill>
                  <a:srgbClr val="002060"/>
                </a:solidFill>
              </a:rPr>
              <a:t>vk.com/club211092300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pPr>
              <a:lnSpc>
                <a:spcPts val="2105"/>
              </a:lnSpc>
            </a:pPr>
            <a:r>
              <a:rPr lang="ru-RU" sz="2000" b="1" spc="56" dirty="0" smtClean="0">
                <a:solidFill>
                  <a:srgbClr val="002060"/>
                </a:solidFill>
              </a:rPr>
              <a:t>Контактные телефоны:</a:t>
            </a:r>
          </a:p>
          <a:p>
            <a:pPr>
              <a:lnSpc>
                <a:spcPts val="2105"/>
              </a:lnSpc>
            </a:pPr>
            <a:r>
              <a:rPr lang="ru-RU" sz="2000" spc="56" dirty="0" smtClean="0">
                <a:solidFill>
                  <a:srgbClr val="002060"/>
                </a:solidFill>
              </a:rPr>
              <a:t>8(34249)5-47-33</a:t>
            </a:r>
          </a:p>
          <a:p>
            <a:pPr>
              <a:lnSpc>
                <a:spcPts val="2105"/>
              </a:lnSpc>
            </a:pPr>
            <a:r>
              <a:rPr lang="ru-RU" sz="2000" spc="56" dirty="0" smtClean="0">
                <a:solidFill>
                  <a:srgbClr val="002060"/>
                </a:solidFill>
              </a:rPr>
              <a:t>8(34249)5-47-43</a:t>
            </a:r>
          </a:p>
          <a:p>
            <a:pPr>
              <a:lnSpc>
                <a:spcPts val="2105"/>
              </a:lnSpc>
            </a:pPr>
            <a:r>
              <a:rPr lang="en-US" sz="2400" b="1" spc="56" dirty="0" smtClean="0">
                <a:solidFill>
                  <a:srgbClr val="002060"/>
                </a:solidFill>
              </a:rPr>
              <a:t>#</a:t>
            </a:r>
            <a:r>
              <a:rPr lang="ru-RU" sz="2400" b="1" spc="56" dirty="0" err="1" smtClean="0">
                <a:solidFill>
                  <a:srgbClr val="002060"/>
                </a:solidFill>
              </a:rPr>
              <a:t>школаОВЗЛысьва</a:t>
            </a:r>
            <a:r>
              <a:rPr lang="ru-RU" sz="2400" b="1" spc="56" dirty="0" smtClean="0">
                <a:solidFill>
                  <a:srgbClr val="002060"/>
                </a:solidFill>
              </a:rPr>
              <a:t>  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800" spc="56" dirty="0" smtClean="0">
              <a:solidFill>
                <a:srgbClr val="002060"/>
              </a:solidFill>
              <a:latin typeface="Lato Italics"/>
            </a:endParaRPr>
          </a:p>
          <a:p>
            <a:endParaRPr lang="en-US" sz="1800" spc="56" dirty="0" smtClean="0">
              <a:solidFill>
                <a:srgbClr val="002060"/>
              </a:solidFill>
              <a:latin typeface="Lato Italics"/>
            </a:endParaRPr>
          </a:p>
          <a:p>
            <a:endParaRPr lang="ru-RU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28662" y="1428736"/>
            <a:ext cx="890370" cy="1634013"/>
          </a:xfrm>
          <a:prstGeom prst="rect">
            <a:avLst/>
          </a:prstGeom>
        </p:spPr>
      </p:pic>
      <p:pic>
        <p:nvPicPr>
          <p:cNvPr id="7" name="Рисунок 6" descr="Копия logo"/>
          <p:cNvPicPr/>
          <p:nvPr/>
        </p:nvPicPr>
        <p:blipFill>
          <a:blip r:embed="rId7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64305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2022–2023 учебный год – </a:t>
            </a:r>
            <a:b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новые возможности для развития МБОУ «Школа для детей с ОВЗ» г.Лысьва как опорной площадки Пермского края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7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57224" y="4227526"/>
            <a:ext cx="3178490" cy="263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s://mirpozitiva.ru/wp-content/uploads/2019/11/1496072655_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irpozitiva.ru/wp-content/uploads/2019/11/1496072655_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5153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МБОУ «Школа для детей с ОВЗ» г.Лысьва – «Школа равных возможностей»</a:t>
            </a:r>
            <a:endParaRPr lang="ru-RU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00034" y="3929066"/>
            <a:ext cx="8229600" cy="2554287"/>
          </a:xfrm>
        </p:spPr>
        <p:txBody>
          <a:bodyPr>
            <a:normAutofit/>
          </a:bodyPr>
          <a:lstStyle/>
          <a:p>
            <a:pPr algn="r">
              <a:buFontTx/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Опыт измеряется не в годах, </a:t>
            </a:r>
          </a:p>
          <a:p>
            <a:pPr algn="r">
              <a:buFontTx/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а в событиях.</a:t>
            </a:r>
          </a:p>
          <a:p>
            <a:pPr algn="r">
              <a:buFontTx/>
              <a:buNone/>
            </a:pPr>
            <a:r>
              <a:rPr lang="ru-RU" sz="3600" b="1" i="1" dirty="0" err="1" smtClean="0">
                <a:solidFill>
                  <a:srgbClr val="002060"/>
                </a:solidFill>
              </a:rPr>
              <a:t>Ал.Журба</a:t>
            </a:r>
            <a:endParaRPr lang="ru-RU" sz="3600" b="1" i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screen"/>
          <a:srcRect b="16992"/>
          <a:stretch>
            <a:fillRect/>
          </a:stretch>
        </p:blipFill>
        <p:spPr>
          <a:xfrm>
            <a:off x="3286116" y="1928802"/>
            <a:ext cx="2786082" cy="191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опия logo"/>
          <p:cNvPicPr/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14290"/>
            <a:ext cx="8572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Участие в федеральном проекте «Современная школа»,  федеральном конкурсе «Доброшкола-2021»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1285859"/>
            <a:ext cx="2857520" cy="2967427"/>
          </a:xfrm>
          <a:prstGeom prst="rect">
            <a:avLst/>
          </a:prstGeom>
        </p:spPr>
      </p:pic>
      <p:pic>
        <p:nvPicPr>
          <p:cNvPr id="6" name="Содержимое 6" descr="DSC000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4143380"/>
            <a:ext cx="289299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8" descr="DSC000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15074" y="4429132"/>
            <a:ext cx="267915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10" descr="c2786e2659593eedd7d103dca40ce88d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85786" y="1428736"/>
            <a:ext cx="4038600" cy="188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\\Sekretar\общая\2021-2022\конкурсы\Губернатор в школе\20210903_170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90469" y="3881441"/>
            <a:ext cx="304802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Участие в федеральном проекте «Современная школа»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национального проекта «Образование»</a:t>
            </a:r>
            <a:endParaRPr lang="ru-RU" sz="3200" dirty="0"/>
          </a:p>
        </p:txBody>
      </p:sp>
      <p:pic>
        <p:nvPicPr>
          <p:cNvPr id="5" name="Picture 2" descr="D:\Мои документы\Доброшкола\Лысьва\Фото\DSC0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5"/>
            <a:ext cx="247032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дефектолога\1. Кабинет дефектоло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736"/>
            <a:ext cx="246461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АФК\1. Зал АФК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357562"/>
            <a:ext cx="328614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D:\4354~1\4284~1\9CDC~1.202\FB48~1\0C22~1\-320A~1\3. Кабинет педагога-психоло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428736"/>
            <a:ext cx="209551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сенсорный\5. Сенсорная комна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286124"/>
            <a:ext cx="243323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8" descr="DSC0009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596" y="5143512"/>
            <a:ext cx="225049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6" descr="DSC0005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357554" y="5214950"/>
            <a:ext cx="2142957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4354~1\4284~1\9CDC~1.202\FB48~1\0C22~1\-104~1\1. Картонажная мастерска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5214950"/>
            <a:ext cx="2786082" cy="13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4282" y="264318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Кабинет учителя-логопеда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257174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Кабинет учителя-дефектолога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242886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Кабинет  педагога-психолога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4500570"/>
            <a:ext cx="234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Зал адаптивной физкультуры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464344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Сенсорная комната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Швейная мастерская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Швейная мастерская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621508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Картонажная мастерская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" name="Содержимое 10" descr="c2786e2659593eedd7d103dca40ce88d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584" t="8696" r="51171" b="8696"/>
          <a:stretch>
            <a:fillRect/>
          </a:stretch>
        </p:blipFill>
        <p:spPr>
          <a:xfrm>
            <a:off x="7786710" y="214290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ЭтноМАСТЕРская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Студия «Дело вкуса»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Содержимое 16" descr="DSC00092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0562" y="2285992"/>
            <a:ext cx="4439360" cy="3214710"/>
          </a:xfrm>
          <a:ln w="19050">
            <a:solidFill>
              <a:srgbClr val="FF9933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429684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Инновационная площадка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«Швейная мастерская «ШАНС»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swald" charset="-52"/>
              <a:ea typeface="Lato Italics" charset="0"/>
              <a:cs typeface="Lato Italics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643174" y="1214422"/>
            <a:ext cx="785818" cy="42862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8" y="1214422"/>
            <a:ext cx="785818" cy="42862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Мои документы\Доброшкола\швейные мастерские\SAM_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285992"/>
            <a:ext cx="4286280" cy="321471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42976" y="592933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ШАНС</a:t>
            </a:r>
            <a:r>
              <a:rPr lang="ru-RU" sz="2800" dirty="0" smtClean="0"/>
              <a:t> – </a:t>
            </a:r>
            <a:r>
              <a:rPr lang="ru-RU" sz="2800" b="1" dirty="0" smtClean="0"/>
              <a:t>Ш</a:t>
            </a:r>
            <a:r>
              <a:rPr lang="ru-RU" sz="2800" dirty="0" smtClean="0"/>
              <a:t>кольная </a:t>
            </a:r>
            <a:r>
              <a:rPr lang="ru-RU" sz="2800" b="1" dirty="0" smtClean="0"/>
              <a:t>Н</a:t>
            </a:r>
            <a:r>
              <a:rPr lang="ru-RU" sz="2800" dirty="0" smtClean="0"/>
              <a:t>овая </a:t>
            </a:r>
            <a:r>
              <a:rPr lang="ru-RU" sz="2800" b="1" dirty="0" smtClean="0"/>
              <a:t>А</a:t>
            </a:r>
            <a:r>
              <a:rPr lang="ru-RU" sz="2800" dirty="0" smtClean="0"/>
              <a:t>даптивная </a:t>
            </a:r>
            <a:r>
              <a:rPr lang="ru-RU" sz="2800" b="1" dirty="0" smtClean="0"/>
              <a:t>С</a:t>
            </a:r>
            <a:r>
              <a:rPr lang="ru-RU" sz="2800" dirty="0" smtClean="0"/>
              <a:t>реда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МБОУ «Школа для детей с ОВЗ» г.Лысьва – опорная площадка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7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 b="16992"/>
          <a:stretch>
            <a:fillRect/>
          </a:stretch>
        </p:blipFill>
        <p:spPr>
          <a:xfrm>
            <a:off x="181729" y="3143248"/>
            <a:ext cx="436760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495800" cy="4525963"/>
          </a:xfrm>
        </p:spPr>
        <p:txBody>
          <a:bodyPr/>
          <a:lstStyle/>
          <a:p>
            <a:r>
              <a:rPr lang="ru-RU" sz="2000" b="1" spc="56" dirty="0" smtClean="0">
                <a:solidFill>
                  <a:srgbClr val="002060"/>
                </a:solidFill>
              </a:rPr>
              <a:t>Директор</a:t>
            </a:r>
            <a:r>
              <a:rPr lang="ru-RU" sz="2000" spc="56" dirty="0" smtClean="0">
                <a:solidFill>
                  <a:srgbClr val="002060"/>
                </a:solidFill>
              </a:rPr>
              <a:t> – </a:t>
            </a:r>
            <a:r>
              <a:rPr lang="ru-RU" sz="2000" spc="56" dirty="0" err="1" smtClean="0">
                <a:solidFill>
                  <a:srgbClr val="002060"/>
                </a:solidFill>
              </a:rPr>
              <a:t>Волегова</a:t>
            </a:r>
            <a:r>
              <a:rPr lang="ru-RU" sz="2000" spc="56" dirty="0" smtClean="0">
                <a:solidFill>
                  <a:srgbClr val="002060"/>
                </a:solidFill>
              </a:rPr>
              <a:t> Марина Викторовна</a:t>
            </a:r>
          </a:p>
          <a:p>
            <a:r>
              <a:rPr lang="ru-RU" sz="2000" b="1" spc="56" dirty="0" smtClean="0">
                <a:solidFill>
                  <a:srgbClr val="002060"/>
                </a:solidFill>
              </a:rPr>
              <a:t>Адрес:</a:t>
            </a:r>
            <a:r>
              <a:rPr lang="ru-RU" sz="2000" spc="56" dirty="0" smtClean="0">
                <a:solidFill>
                  <a:srgbClr val="002060"/>
                </a:solidFill>
              </a:rPr>
              <a:t> г. Лысьва, ул.Чапаева, д.75</a:t>
            </a:r>
          </a:p>
          <a:p>
            <a:r>
              <a:rPr lang="en-US" sz="2000" b="1" spc="56" dirty="0" smtClean="0">
                <a:solidFill>
                  <a:srgbClr val="002060"/>
                </a:solidFill>
              </a:rPr>
              <a:t>С</a:t>
            </a:r>
            <a:r>
              <a:rPr lang="ru-RU" sz="2000" b="1" spc="56" dirty="0" err="1" smtClean="0">
                <a:solidFill>
                  <a:srgbClr val="002060"/>
                </a:solidFill>
              </a:rPr>
              <a:t>айт</a:t>
            </a:r>
            <a:r>
              <a:rPr lang="ru-RU" sz="2000" b="1" spc="56" dirty="0" smtClean="0">
                <a:solidFill>
                  <a:srgbClr val="002060"/>
                </a:solidFill>
              </a:rPr>
              <a:t>: </a:t>
            </a:r>
            <a:r>
              <a:rPr lang="en-US" sz="2000" spc="56" dirty="0" smtClean="0">
                <a:solidFill>
                  <a:srgbClr val="002060"/>
                </a:solidFill>
              </a:rPr>
              <a:t>  </a:t>
            </a:r>
            <a:r>
              <a:rPr lang="en-US" sz="2000" spc="56" dirty="0" smtClean="0">
                <a:solidFill>
                  <a:srgbClr val="002060"/>
                </a:solidFill>
                <a:hlinkClick r:id="rId4"/>
              </a:rPr>
              <a:t>http://soshotlysva.ru</a:t>
            </a:r>
            <a:endParaRPr lang="ru-RU" sz="2000" spc="56" dirty="0" smtClean="0">
              <a:solidFill>
                <a:srgbClr val="002060"/>
              </a:solidFill>
            </a:endParaRPr>
          </a:p>
          <a:p>
            <a:pPr>
              <a:lnSpc>
                <a:spcPts val="2105"/>
              </a:lnSpc>
            </a:pPr>
            <a:r>
              <a:rPr lang="ru-RU" sz="2000" b="1" spc="56" dirty="0" smtClean="0">
                <a:solidFill>
                  <a:srgbClr val="002060"/>
                </a:solidFill>
              </a:rPr>
              <a:t>Электронный адрес </a:t>
            </a:r>
          </a:p>
          <a:p>
            <a:pPr>
              <a:lnSpc>
                <a:spcPts val="2105"/>
              </a:lnSpc>
            </a:pPr>
            <a:r>
              <a:rPr lang="en-US" sz="2000" dirty="0" smtClean="0">
                <a:solidFill>
                  <a:srgbClr val="002060"/>
                </a:solidFill>
                <a:hlinkClick r:id="rId5"/>
              </a:rPr>
              <a:t>ovz-l@yandex.ru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2105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ВК: </a:t>
            </a:r>
            <a:r>
              <a:rPr lang="en-US" sz="2000" u="sng" dirty="0" smtClean="0">
                <a:solidFill>
                  <a:srgbClr val="002060"/>
                </a:solidFill>
              </a:rPr>
              <a:t>vk.com/club211092300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pPr>
              <a:lnSpc>
                <a:spcPts val="2105"/>
              </a:lnSpc>
            </a:pPr>
            <a:r>
              <a:rPr lang="ru-RU" sz="2000" b="1" spc="56" dirty="0" smtClean="0">
                <a:solidFill>
                  <a:srgbClr val="002060"/>
                </a:solidFill>
              </a:rPr>
              <a:t>Контактные телефоны:</a:t>
            </a:r>
          </a:p>
          <a:p>
            <a:pPr>
              <a:lnSpc>
                <a:spcPts val="2105"/>
              </a:lnSpc>
            </a:pPr>
            <a:r>
              <a:rPr lang="ru-RU" sz="2000" spc="56" dirty="0" smtClean="0">
                <a:solidFill>
                  <a:srgbClr val="002060"/>
                </a:solidFill>
              </a:rPr>
              <a:t>8(34249)5-47-33</a:t>
            </a:r>
          </a:p>
          <a:p>
            <a:pPr>
              <a:lnSpc>
                <a:spcPts val="2105"/>
              </a:lnSpc>
            </a:pPr>
            <a:r>
              <a:rPr lang="ru-RU" sz="2000" spc="56" dirty="0" smtClean="0">
                <a:solidFill>
                  <a:srgbClr val="002060"/>
                </a:solidFill>
              </a:rPr>
              <a:t>8(34249)5-47-43</a:t>
            </a:r>
          </a:p>
          <a:p>
            <a:pPr>
              <a:lnSpc>
                <a:spcPts val="2105"/>
              </a:lnSpc>
            </a:pPr>
            <a:r>
              <a:rPr lang="en-US" sz="2400" b="1" spc="56" dirty="0" smtClean="0">
                <a:solidFill>
                  <a:srgbClr val="002060"/>
                </a:solidFill>
              </a:rPr>
              <a:t>#</a:t>
            </a:r>
            <a:r>
              <a:rPr lang="ru-RU" sz="2400" b="1" spc="56" dirty="0" err="1" smtClean="0">
                <a:solidFill>
                  <a:srgbClr val="002060"/>
                </a:solidFill>
              </a:rPr>
              <a:t>школаОВЗЛысьва</a:t>
            </a:r>
            <a:r>
              <a:rPr lang="ru-RU" sz="2400" b="1" spc="56" dirty="0" smtClean="0">
                <a:solidFill>
                  <a:srgbClr val="002060"/>
                </a:solidFill>
              </a:rPr>
              <a:t>  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800" spc="56" dirty="0" smtClean="0">
              <a:solidFill>
                <a:srgbClr val="002060"/>
              </a:solidFill>
              <a:latin typeface="Lato Italics"/>
            </a:endParaRPr>
          </a:p>
          <a:p>
            <a:endParaRPr lang="en-US" sz="1800" spc="56" dirty="0" smtClean="0">
              <a:solidFill>
                <a:srgbClr val="002060"/>
              </a:solidFill>
              <a:latin typeface="Lato Italics"/>
            </a:endParaRPr>
          </a:p>
          <a:p>
            <a:endParaRPr lang="ru-RU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2976" y="1274086"/>
            <a:ext cx="890370" cy="1634013"/>
          </a:xfrm>
          <a:prstGeom prst="rect">
            <a:avLst/>
          </a:prstGeom>
        </p:spPr>
      </p:pic>
      <p:pic>
        <p:nvPicPr>
          <p:cNvPr id="7" name="Рисунок 6" descr="Копия logo"/>
          <p:cNvPicPr/>
          <p:nvPr/>
        </p:nvPicPr>
        <p:blipFill>
          <a:blip r:embed="rId7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428736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Школа как опорная площадка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214346" y="1397000"/>
          <a:ext cx="935834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Копия logo"/>
          <p:cNvPicPr/>
          <p:nvPr/>
        </p:nvPicPr>
        <p:blipFill>
          <a:blip r:embed="rId7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Рабочая группа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1285860"/>
            <a:ext cx="328614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Координатор опорной площадки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500306"/>
            <a:ext cx="157163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рабочей группы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2500306"/>
            <a:ext cx="121444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рабочей группы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2500306"/>
            <a:ext cx="135732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рабочей группы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929066"/>
            <a:ext cx="1785950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Образование детей с ЛУО, УУО, ТУО, ТМНР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3929066"/>
            <a:ext cx="1643074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Образование</a:t>
            </a:r>
            <a:r>
              <a:rPr lang="ru-RU" dirty="0" smtClean="0">
                <a:solidFill>
                  <a:srgbClr val="002060"/>
                </a:solidFill>
              </a:rPr>
              <a:t> детей с ЗПР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84" y="3929066"/>
            <a:ext cx="1643074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Предметная область «Технология»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 rot="10800000" flipV="1">
            <a:off x="1142976" y="1857364"/>
            <a:ext cx="171451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786844" y="22137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43636" y="1857364"/>
            <a:ext cx="178595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50861" y="374967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751125" y="374967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928794" y="3071810"/>
            <a:ext cx="428628" cy="10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3"/>
            <a:endCxn id="41" idx="1"/>
          </p:cNvCxnSpPr>
          <p:nvPr/>
        </p:nvCxnSpPr>
        <p:spPr>
          <a:xfrm>
            <a:off x="3571868" y="3036091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avatars.mds.yandex.net/i?id=9d6049317106d76f596038b3e6be93c8-5827319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1214446" cy="1214446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4000496" y="2500306"/>
            <a:ext cx="135732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рабочей группы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357818" y="300037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4429918" y="228519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7358082" y="2500306"/>
            <a:ext cx="135732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рабочей группы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857620" y="3929066"/>
            <a:ext cx="1857388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Психолого-педагогическое сопровождение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643834" y="3929066"/>
            <a:ext cx="1500166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002060"/>
                </a:solidFill>
              </a:rPr>
              <a:t>Сопровожде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err="1" smtClean="0">
                <a:solidFill>
                  <a:srgbClr val="002060"/>
                </a:solidFill>
              </a:rPr>
              <a:t>ние</a:t>
            </a:r>
            <a:r>
              <a:rPr lang="ru-RU" sz="1600" dirty="0" smtClean="0">
                <a:solidFill>
                  <a:srgbClr val="002060"/>
                </a:solidFill>
              </a:rPr>
              <a:t> детей, родителей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5858678" y="228519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4465637" y="374967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6465901" y="367823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8037537" y="374967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072330" y="307181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Направления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97000"/>
          <a:ext cx="892971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505</Words>
  <Application>Microsoft Office PowerPoint</Application>
  <PresentationFormat>Экран (4:3)</PresentationFormat>
  <Paragraphs>97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Школа как опорная площадка: ресурсы, возможности, перспективы</vt:lpstr>
      <vt:lpstr>МБОУ «Школа для детей с ОВЗ» г.Лысьва – «Школа равных возможностей»</vt:lpstr>
      <vt:lpstr>Участие в федеральном проекте «Современная школа»,  федеральном конкурсе «Доброшкола-2021» </vt:lpstr>
      <vt:lpstr>Участие в федеральном проекте «Современная школа»  национального проекта «Образование»</vt:lpstr>
      <vt:lpstr>Презентация PowerPoint</vt:lpstr>
      <vt:lpstr>МБОУ «Школа для детей с ОВЗ» г.Лысьва – опорная площадка </vt:lpstr>
      <vt:lpstr>Школа как опорная площадка</vt:lpstr>
      <vt:lpstr>Рабочая группа </vt:lpstr>
      <vt:lpstr>Направления</vt:lpstr>
      <vt:lpstr>Сопровождение педагогов на муниципальном уровне </vt:lpstr>
      <vt:lpstr>Участие в краевых мероприятиях  </vt:lpstr>
      <vt:lpstr>Участие в конкурсном движении</vt:lpstr>
      <vt:lpstr>Страница «Опорная площадка»  на сайте школы  https://soshotlysva.ru/opornaya-ploshchadka   </vt:lpstr>
      <vt:lpstr>МБОУ «Школа для детей с ОВЗ» г.Лысьва – опорная площадка Пермского края</vt:lpstr>
      <vt:lpstr>2022–2023 учебный год –  новые возможности для развития МБОУ «Школа для детей с ОВЗ» г.Лысьва как опорной площадки Пермского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220</cp:revision>
  <dcterms:created xsi:type="dcterms:W3CDTF">2021-10-05T11:33:26Z</dcterms:created>
  <dcterms:modified xsi:type="dcterms:W3CDTF">2022-08-24T05:59:32Z</dcterms:modified>
</cp:coreProperties>
</file>