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64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D485B"/>
    <a:srgbClr val="DEDE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665" autoAdjust="0"/>
    <p:restoredTop sz="94660"/>
  </p:normalViewPr>
  <p:slideViewPr>
    <p:cSldViewPr>
      <p:cViewPr varScale="1">
        <p:scale>
          <a:sx n="126" d="100"/>
          <a:sy n="126" d="100"/>
        </p:scale>
        <p:origin x="-384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printerSettings" Target="printerSettings/printerSettings1.bin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161B304-F02A-484B-9672-711BE074873A}" type="doc">
      <dgm:prSet loTypeId="urn:microsoft.com/office/officeart/2005/8/layout/vList5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DC0AE439-9310-FD4C-BB7A-9EC48E905F8B}">
      <dgm:prSet phldrT="[Текст]"/>
      <dgm:spPr/>
      <dgm:t>
        <a:bodyPr/>
        <a:lstStyle/>
        <a:p>
          <a:r>
            <a:rPr lang="ru-RU" dirty="0" smtClean="0"/>
            <a:t>Коррекционно-развивающая область (п.2.9.3)</a:t>
          </a:r>
          <a:endParaRPr lang="ru-RU" dirty="0"/>
        </a:p>
      </dgm:t>
    </dgm:pt>
    <dgm:pt modelId="{B5B51ABE-19FD-0E46-84E5-E058543844A1}" type="parTrans" cxnId="{936C122B-76C7-0A49-86A2-DE70A2D70F40}">
      <dgm:prSet/>
      <dgm:spPr/>
      <dgm:t>
        <a:bodyPr/>
        <a:lstStyle/>
        <a:p>
          <a:endParaRPr lang="ru-RU"/>
        </a:p>
      </dgm:t>
    </dgm:pt>
    <dgm:pt modelId="{75E2BA53-055C-9541-90F2-6AB687A6F8FE}" type="sibTrans" cxnId="{936C122B-76C7-0A49-86A2-DE70A2D70F40}">
      <dgm:prSet/>
      <dgm:spPr/>
      <dgm:t>
        <a:bodyPr/>
        <a:lstStyle/>
        <a:p>
          <a:endParaRPr lang="ru-RU"/>
        </a:p>
      </dgm:t>
    </dgm:pt>
    <dgm:pt modelId="{16A90884-06FA-BC42-AC12-7788D36FF574}">
      <dgm:prSet phldrT="[Текст]"/>
      <dgm:spPr/>
      <dgm:t>
        <a:bodyPr/>
        <a:lstStyle/>
        <a:p>
          <a:r>
            <a:rPr lang="ru-RU" dirty="0" smtClean="0"/>
            <a:t>Коррекционные курсы (приложения №№ 1-8 к ФГОС НОО ОВЗ/УО)</a:t>
          </a:r>
          <a:endParaRPr lang="ru-RU" dirty="0"/>
        </a:p>
      </dgm:t>
    </dgm:pt>
    <dgm:pt modelId="{3F44FFBD-3BC1-EE47-949D-676F5D665DF6}" type="parTrans" cxnId="{D79D1E23-34B5-9D4A-BED9-6099CC97299D}">
      <dgm:prSet/>
      <dgm:spPr/>
      <dgm:t>
        <a:bodyPr/>
        <a:lstStyle/>
        <a:p>
          <a:endParaRPr lang="ru-RU"/>
        </a:p>
      </dgm:t>
    </dgm:pt>
    <dgm:pt modelId="{BA9DD7F5-DEF8-5E4B-8DBB-22F2CCFCB7DD}" type="sibTrans" cxnId="{D79D1E23-34B5-9D4A-BED9-6099CC97299D}">
      <dgm:prSet/>
      <dgm:spPr/>
      <dgm:t>
        <a:bodyPr/>
        <a:lstStyle/>
        <a:p>
          <a:endParaRPr lang="ru-RU"/>
        </a:p>
      </dgm:t>
    </dgm:pt>
    <dgm:pt modelId="{72313CF6-D2E1-9B41-957C-824D5101BA3C}">
      <dgm:prSet phldrT="[Текст]"/>
      <dgm:spPr/>
      <dgm:t>
        <a:bodyPr/>
        <a:lstStyle/>
        <a:p>
          <a:r>
            <a:rPr lang="ru-RU" dirty="0" err="1" smtClean="0"/>
            <a:t>Уч</a:t>
          </a:r>
          <a:r>
            <a:rPr lang="ru-RU" dirty="0" smtClean="0"/>
            <a:t> занятия для углубленного изучения обязательных </a:t>
          </a:r>
          <a:r>
            <a:rPr lang="ru-RU" dirty="0" err="1" smtClean="0"/>
            <a:t>уч</a:t>
          </a:r>
          <a:r>
            <a:rPr lang="ru-RU" dirty="0" smtClean="0"/>
            <a:t> предметов</a:t>
          </a:r>
          <a:endParaRPr lang="ru-RU" dirty="0"/>
        </a:p>
      </dgm:t>
    </dgm:pt>
    <dgm:pt modelId="{A53C729D-E978-1B4B-8079-502E8D740EAC}" type="parTrans" cxnId="{7080ECAC-A7AD-3A4A-BC23-3DC4140734FE}">
      <dgm:prSet/>
      <dgm:spPr/>
      <dgm:t>
        <a:bodyPr/>
        <a:lstStyle/>
        <a:p>
          <a:endParaRPr lang="ru-RU"/>
        </a:p>
      </dgm:t>
    </dgm:pt>
    <dgm:pt modelId="{B3B1AC00-52C4-5D4E-955C-F07855F8E32F}" type="sibTrans" cxnId="{7080ECAC-A7AD-3A4A-BC23-3DC4140734FE}">
      <dgm:prSet/>
      <dgm:spPr/>
      <dgm:t>
        <a:bodyPr/>
        <a:lstStyle/>
        <a:p>
          <a:endParaRPr lang="ru-RU"/>
        </a:p>
      </dgm:t>
    </dgm:pt>
    <dgm:pt modelId="{505EC31E-3D6F-3244-98D2-D9BA9208B16B}">
      <dgm:prSet phldrT="[Текст]"/>
      <dgm:spPr/>
      <dgm:t>
        <a:bodyPr/>
        <a:lstStyle/>
        <a:p>
          <a:r>
            <a:rPr lang="ru-RU" dirty="0" smtClean="0"/>
            <a:t>Программа коррекционной работы (п.2.9.8)</a:t>
          </a:r>
          <a:endParaRPr lang="ru-RU" dirty="0"/>
        </a:p>
      </dgm:t>
    </dgm:pt>
    <dgm:pt modelId="{A9A35E87-3313-034C-B329-F890E9D47919}" type="parTrans" cxnId="{74A2325B-755C-D347-8AAE-F4EEF56042FD}">
      <dgm:prSet/>
      <dgm:spPr/>
      <dgm:t>
        <a:bodyPr/>
        <a:lstStyle/>
        <a:p>
          <a:endParaRPr lang="ru-RU"/>
        </a:p>
      </dgm:t>
    </dgm:pt>
    <dgm:pt modelId="{69ECD2FF-828D-9647-9DEB-E7AA1114F219}" type="sibTrans" cxnId="{74A2325B-755C-D347-8AAE-F4EEF56042FD}">
      <dgm:prSet/>
      <dgm:spPr/>
      <dgm:t>
        <a:bodyPr/>
        <a:lstStyle/>
        <a:p>
          <a:endParaRPr lang="ru-RU"/>
        </a:p>
      </dgm:t>
    </dgm:pt>
    <dgm:pt modelId="{0119B582-C4BB-4E41-A432-8734C403EFD1}">
      <dgm:prSet phldrT="[Текст]"/>
      <dgm:spPr/>
      <dgm:t>
        <a:bodyPr/>
        <a:lstStyle/>
        <a:p>
          <a:r>
            <a:rPr lang="ru-RU" dirty="0" smtClean="0"/>
            <a:t>Осуществление индивидуально-ориентированной ПМП-помощи обучающимся с ОВЗ с учетом ООП и индивидуальных возможностей</a:t>
          </a:r>
          <a:endParaRPr lang="ru-RU" dirty="0"/>
        </a:p>
      </dgm:t>
    </dgm:pt>
    <dgm:pt modelId="{1932350E-68CF-8148-82B6-357189B58285}" type="parTrans" cxnId="{C280A2FA-C160-E248-8573-9E2F19EE8411}">
      <dgm:prSet/>
      <dgm:spPr/>
      <dgm:t>
        <a:bodyPr/>
        <a:lstStyle/>
        <a:p>
          <a:endParaRPr lang="ru-RU"/>
        </a:p>
      </dgm:t>
    </dgm:pt>
    <dgm:pt modelId="{AAC439B9-578A-AF46-B890-9EA0865071EE}" type="sibTrans" cxnId="{C280A2FA-C160-E248-8573-9E2F19EE8411}">
      <dgm:prSet/>
      <dgm:spPr/>
      <dgm:t>
        <a:bodyPr/>
        <a:lstStyle/>
        <a:p>
          <a:endParaRPr lang="ru-RU"/>
        </a:p>
      </dgm:t>
    </dgm:pt>
    <dgm:pt modelId="{9E46042C-5A07-0D41-95DE-911AF83E19FC}">
      <dgm:prSet phldrT="[Текст]"/>
      <dgm:spPr/>
      <dgm:t>
        <a:bodyPr/>
        <a:lstStyle/>
        <a:p>
          <a:r>
            <a:rPr lang="ru-RU" dirty="0" smtClean="0"/>
            <a:t>Индивидуально-ориентированные коррекционные мероприятия (перечень, содержание, план)</a:t>
          </a:r>
          <a:endParaRPr lang="ru-RU" dirty="0"/>
        </a:p>
      </dgm:t>
    </dgm:pt>
    <dgm:pt modelId="{942FABD9-2227-C94F-9A52-075B879682C5}" type="parTrans" cxnId="{A2015E5F-051D-0844-BEB3-F17EC1F7B674}">
      <dgm:prSet/>
      <dgm:spPr/>
      <dgm:t>
        <a:bodyPr/>
        <a:lstStyle/>
        <a:p>
          <a:endParaRPr lang="ru-RU"/>
        </a:p>
      </dgm:t>
    </dgm:pt>
    <dgm:pt modelId="{CE98A5EA-E3AE-C545-B76D-59FA005CF5E5}" type="sibTrans" cxnId="{A2015E5F-051D-0844-BEB3-F17EC1F7B674}">
      <dgm:prSet/>
      <dgm:spPr/>
      <dgm:t>
        <a:bodyPr/>
        <a:lstStyle/>
        <a:p>
          <a:endParaRPr lang="ru-RU"/>
        </a:p>
      </dgm:t>
    </dgm:pt>
    <dgm:pt modelId="{C319190E-5620-DE46-B359-710DB00AE39C}">
      <dgm:prSet phldrT="[Текст]"/>
      <dgm:spPr/>
      <dgm:t>
        <a:bodyPr/>
        <a:lstStyle/>
        <a:p>
          <a:r>
            <a:rPr lang="ru-RU" dirty="0" err="1" smtClean="0"/>
            <a:t>Уч</a:t>
          </a:r>
          <a:r>
            <a:rPr lang="ru-RU" dirty="0" smtClean="0"/>
            <a:t> занятия, обеспечивающие различные интересы обучающихся с ОВЗ</a:t>
          </a:r>
          <a:endParaRPr lang="ru-RU" dirty="0"/>
        </a:p>
      </dgm:t>
    </dgm:pt>
    <dgm:pt modelId="{1F8D907F-956A-404C-9747-0EB0272F045A}" type="parTrans" cxnId="{6D432154-DA22-8D45-9219-DB1B0CAA71BF}">
      <dgm:prSet/>
      <dgm:spPr/>
    </dgm:pt>
    <dgm:pt modelId="{40341385-0C87-C548-92B0-A5B3C3C468B3}" type="sibTrans" cxnId="{6D432154-DA22-8D45-9219-DB1B0CAA71BF}">
      <dgm:prSet/>
      <dgm:spPr/>
    </dgm:pt>
    <dgm:pt modelId="{61DBF107-3D35-E545-BA06-06A0C4D42D36}">
      <dgm:prSet phldrT="[Текст]"/>
      <dgm:spPr/>
      <dgm:t>
        <a:bodyPr/>
        <a:lstStyle/>
        <a:p>
          <a:r>
            <a:rPr lang="ru-RU" dirty="0" err="1" smtClean="0"/>
            <a:t>Уч</a:t>
          </a:r>
          <a:r>
            <a:rPr lang="ru-RU" dirty="0" smtClean="0"/>
            <a:t> курсы, обеспечивающие удовлетворение ООП обучающихся с ОВЗ и необходимую коррекцию недостатков в психическом и (или) физическом развитии</a:t>
          </a:r>
          <a:endParaRPr lang="ru-RU" dirty="0"/>
        </a:p>
      </dgm:t>
    </dgm:pt>
    <dgm:pt modelId="{6AC99AF1-B39F-0942-BB32-53C7E1E9ABDA}" type="parTrans" cxnId="{B24EB5A0-1F24-BE46-8154-69EA41BCD2AC}">
      <dgm:prSet/>
      <dgm:spPr/>
    </dgm:pt>
    <dgm:pt modelId="{5BD31F72-C8C8-6143-84B5-050CA01A90F5}" type="sibTrans" cxnId="{B24EB5A0-1F24-BE46-8154-69EA41BCD2AC}">
      <dgm:prSet/>
      <dgm:spPr/>
    </dgm:pt>
    <dgm:pt modelId="{E2591877-0785-D448-B8B8-F6F21DD9F25A}">
      <dgm:prSet phldrT="[Текст]"/>
      <dgm:spPr/>
      <dgm:t>
        <a:bodyPr/>
        <a:lstStyle/>
        <a:p>
          <a:r>
            <a:rPr lang="ru-RU" dirty="0" err="1" smtClean="0"/>
            <a:t>Уч</a:t>
          </a:r>
          <a:r>
            <a:rPr lang="ru-RU" dirty="0" smtClean="0"/>
            <a:t> курсы для факультативного изучения отдельных </a:t>
          </a:r>
          <a:r>
            <a:rPr lang="ru-RU" dirty="0" err="1" smtClean="0"/>
            <a:t>уч</a:t>
          </a:r>
          <a:r>
            <a:rPr lang="ru-RU" dirty="0" smtClean="0"/>
            <a:t> предметов</a:t>
          </a:r>
          <a:endParaRPr lang="ru-RU" dirty="0"/>
        </a:p>
      </dgm:t>
    </dgm:pt>
    <dgm:pt modelId="{2A32548C-9AF8-0F43-A46E-97D292342505}" type="parTrans" cxnId="{8C9575E3-799F-EE4C-960B-D380AC5BBB01}">
      <dgm:prSet/>
      <dgm:spPr/>
    </dgm:pt>
    <dgm:pt modelId="{F4F75E7E-420D-DC4D-AC76-5A7000C111EB}" type="sibTrans" cxnId="{8C9575E3-799F-EE4C-960B-D380AC5BBB01}">
      <dgm:prSet/>
      <dgm:spPr/>
    </dgm:pt>
    <dgm:pt modelId="{1BA458A1-2B15-7248-AC56-9BEC78F73075}">
      <dgm:prSet phldrT="[Текст]"/>
      <dgm:spPr/>
      <dgm:t>
        <a:bodyPr/>
        <a:lstStyle/>
        <a:p>
          <a:r>
            <a:rPr lang="ru-RU" dirty="0" smtClean="0"/>
            <a:t>Система комплексного ПМП-сопровождения в условиях образовательной деятельности</a:t>
          </a:r>
          <a:endParaRPr lang="ru-RU" dirty="0"/>
        </a:p>
      </dgm:t>
    </dgm:pt>
    <dgm:pt modelId="{5B175675-9783-CA4B-AFDF-1D16D753EF1E}" type="parTrans" cxnId="{3C9C3DC4-6787-7842-A24A-E29868FCFCE5}">
      <dgm:prSet/>
      <dgm:spPr/>
    </dgm:pt>
    <dgm:pt modelId="{9CFFAEF0-E8D1-E848-BB5B-AA722E3463D0}" type="sibTrans" cxnId="{3C9C3DC4-6787-7842-A24A-E29868FCFCE5}">
      <dgm:prSet/>
      <dgm:spPr/>
    </dgm:pt>
    <dgm:pt modelId="{6360C634-37A1-7746-AA68-EAABC2BFF1D3}">
      <dgm:prSet phldrT="[Текст]"/>
      <dgm:spPr/>
      <dgm:t>
        <a:bodyPr/>
        <a:lstStyle/>
        <a:p>
          <a:r>
            <a:rPr lang="ru-RU" dirty="0" smtClean="0"/>
            <a:t>Мониторинг индивидуальной динамики развития</a:t>
          </a:r>
          <a:endParaRPr lang="ru-RU" dirty="0"/>
        </a:p>
      </dgm:t>
    </dgm:pt>
    <dgm:pt modelId="{FB7D5AB0-6908-6243-ADB6-07CA91C118DB}" type="parTrans" cxnId="{3F0A8890-0AC4-4047-BAAB-F93E6332513E}">
      <dgm:prSet/>
      <dgm:spPr/>
    </dgm:pt>
    <dgm:pt modelId="{C04B5FEB-1F55-8147-B520-5C9ACDC5FD8E}" type="sibTrans" cxnId="{3F0A8890-0AC4-4047-BAAB-F93E6332513E}">
      <dgm:prSet/>
      <dgm:spPr/>
    </dgm:pt>
    <dgm:pt modelId="{F0BAD3E8-EAE3-524A-B85F-F6E4CAE7AE37}">
      <dgm:prSet phldrT="[Текст]"/>
      <dgm:spPr/>
      <dgm:t>
        <a:bodyPr/>
        <a:lstStyle/>
        <a:p>
          <a:r>
            <a:rPr lang="ru-RU" dirty="0" smtClean="0"/>
            <a:t>Возможность корректировки коррекционных мероприятий</a:t>
          </a:r>
          <a:endParaRPr lang="ru-RU" dirty="0"/>
        </a:p>
      </dgm:t>
    </dgm:pt>
    <dgm:pt modelId="{E89B911D-68A8-B144-BCD7-B3F0EAA4A759}" type="parTrans" cxnId="{024F67DE-7370-D548-A7A0-238FAFADC9CD}">
      <dgm:prSet/>
      <dgm:spPr/>
    </dgm:pt>
    <dgm:pt modelId="{1FAC25D8-978E-1146-8D6F-3D8EE9FD8ACF}" type="sibTrans" cxnId="{024F67DE-7370-D548-A7A0-238FAFADC9CD}">
      <dgm:prSet/>
      <dgm:spPr/>
    </dgm:pt>
    <dgm:pt modelId="{A03AB359-D2E3-544E-93FA-E7406FDDDA65}" type="pres">
      <dgm:prSet presAssocID="{B161B304-F02A-484B-9672-711BE074873A}" presName="Name0" presStyleCnt="0">
        <dgm:presLayoutVars>
          <dgm:dir/>
          <dgm:animLvl val="lvl"/>
          <dgm:resizeHandles val="exact"/>
        </dgm:presLayoutVars>
      </dgm:prSet>
      <dgm:spPr/>
    </dgm:pt>
    <dgm:pt modelId="{58244613-897A-8747-A17A-D885735562FF}" type="pres">
      <dgm:prSet presAssocID="{DC0AE439-9310-FD4C-BB7A-9EC48E905F8B}" presName="linNode" presStyleCnt="0"/>
      <dgm:spPr/>
    </dgm:pt>
    <dgm:pt modelId="{64D1C94B-1B86-EB47-ACE7-6BE579ED2082}" type="pres">
      <dgm:prSet presAssocID="{DC0AE439-9310-FD4C-BB7A-9EC48E905F8B}" presName="parentText" presStyleLbl="node1" presStyleIdx="0" presStyleCnt="2">
        <dgm:presLayoutVars>
          <dgm:chMax val="1"/>
          <dgm:bulletEnabled val="1"/>
        </dgm:presLayoutVars>
      </dgm:prSet>
      <dgm:spPr/>
    </dgm:pt>
    <dgm:pt modelId="{BBBF2C1F-5C1D-8248-9E0F-1EEEB8B744D1}" type="pres">
      <dgm:prSet presAssocID="{DC0AE439-9310-FD4C-BB7A-9EC48E905F8B}" presName="descendantText" presStyleLbl="align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7A62B4A-2901-0B46-9C67-89841D94D3B3}" type="pres">
      <dgm:prSet presAssocID="{75E2BA53-055C-9541-90F2-6AB687A6F8FE}" presName="sp" presStyleCnt="0"/>
      <dgm:spPr/>
    </dgm:pt>
    <dgm:pt modelId="{08AB28BF-8585-2D46-AFAD-D244C00B8E0E}" type="pres">
      <dgm:prSet presAssocID="{505EC31E-3D6F-3244-98D2-D9BA9208B16B}" presName="linNode" presStyleCnt="0"/>
      <dgm:spPr/>
    </dgm:pt>
    <dgm:pt modelId="{AB0B45E5-50B9-D246-88C5-45600249EF8C}" type="pres">
      <dgm:prSet presAssocID="{505EC31E-3D6F-3244-98D2-D9BA9208B16B}" presName="parentText" presStyleLbl="node1" presStyleIdx="1" presStyleCnt="2">
        <dgm:presLayoutVars>
          <dgm:chMax val="1"/>
          <dgm:bulletEnabled val="1"/>
        </dgm:presLayoutVars>
      </dgm:prSet>
      <dgm:spPr/>
    </dgm:pt>
    <dgm:pt modelId="{9E6F1F94-7AAC-D641-B193-90CA7D3A01D5}" type="pres">
      <dgm:prSet presAssocID="{505EC31E-3D6F-3244-98D2-D9BA9208B16B}" presName="descendantText" presStyleLbl="align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846EDC2F-E2A8-C44D-A2FA-E6621C885C78}" type="presOf" srcId="{505EC31E-3D6F-3244-98D2-D9BA9208B16B}" destId="{AB0B45E5-50B9-D246-88C5-45600249EF8C}" srcOrd="0" destOrd="0" presId="urn:microsoft.com/office/officeart/2005/8/layout/vList5"/>
    <dgm:cxn modelId="{024F67DE-7370-D548-A7A0-238FAFADC9CD}" srcId="{505EC31E-3D6F-3244-98D2-D9BA9208B16B}" destId="{F0BAD3E8-EAE3-524A-B85F-F6E4CAE7AE37}" srcOrd="4" destOrd="0" parTransId="{E89B911D-68A8-B144-BCD7-B3F0EAA4A759}" sibTransId="{1FAC25D8-978E-1146-8D6F-3D8EE9FD8ACF}"/>
    <dgm:cxn modelId="{FF3CED70-BEF6-9B44-80AC-27501E59EE2A}" type="presOf" srcId="{C319190E-5620-DE46-B359-710DB00AE39C}" destId="{BBBF2C1F-5C1D-8248-9E0F-1EEEB8B744D1}" srcOrd="0" destOrd="2" presId="urn:microsoft.com/office/officeart/2005/8/layout/vList5"/>
    <dgm:cxn modelId="{4B4DE64E-DD45-9340-8C34-3F1229B8D820}" type="presOf" srcId="{6360C634-37A1-7746-AA68-EAABC2BFF1D3}" destId="{9E6F1F94-7AAC-D641-B193-90CA7D3A01D5}" srcOrd="0" destOrd="3" presId="urn:microsoft.com/office/officeart/2005/8/layout/vList5"/>
    <dgm:cxn modelId="{8C9575E3-799F-EE4C-960B-D380AC5BBB01}" srcId="{DC0AE439-9310-FD4C-BB7A-9EC48E905F8B}" destId="{E2591877-0785-D448-B8B8-F6F21DD9F25A}" srcOrd="4" destOrd="0" parTransId="{2A32548C-9AF8-0F43-A46E-97D292342505}" sibTransId="{F4F75E7E-420D-DC4D-AC76-5A7000C111EB}"/>
    <dgm:cxn modelId="{90304FFE-758C-AF4A-A211-0B94F447D0FF}" type="presOf" srcId="{E2591877-0785-D448-B8B8-F6F21DD9F25A}" destId="{BBBF2C1F-5C1D-8248-9E0F-1EEEB8B744D1}" srcOrd="0" destOrd="4" presId="urn:microsoft.com/office/officeart/2005/8/layout/vList5"/>
    <dgm:cxn modelId="{6D2BBC34-B2CC-2B41-9DF1-34F95EB18E67}" type="presOf" srcId="{61DBF107-3D35-E545-BA06-06A0C4D42D36}" destId="{BBBF2C1F-5C1D-8248-9E0F-1EEEB8B744D1}" srcOrd="0" destOrd="3" presId="urn:microsoft.com/office/officeart/2005/8/layout/vList5"/>
    <dgm:cxn modelId="{E052D274-5C1A-E44B-A289-8AB4277E9BFE}" type="presOf" srcId="{72313CF6-D2E1-9B41-957C-824D5101BA3C}" destId="{BBBF2C1F-5C1D-8248-9E0F-1EEEB8B744D1}" srcOrd="0" destOrd="1" presId="urn:microsoft.com/office/officeart/2005/8/layout/vList5"/>
    <dgm:cxn modelId="{74A2325B-755C-D347-8AAE-F4EEF56042FD}" srcId="{B161B304-F02A-484B-9672-711BE074873A}" destId="{505EC31E-3D6F-3244-98D2-D9BA9208B16B}" srcOrd="1" destOrd="0" parTransId="{A9A35E87-3313-034C-B329-F890E9D47919}" sibTransId="{69ECD2FF-828D-9647-9DEB-E7AA1114F219}"/>
    <dgm:cxn modelId="{A2015E5F-051D-0844-BEB3-F17EC1F7B674}" srcId="{505EC31E-3D6F-3244-98D2-D9BA9208B16B}" destId="{9E46042C-5A07-0D41-95DE-911AF83E19FC}" srcOrd="1" destOrd="0" parTransId="{942FABD9-2227-C94F-9A52-075B879682C5}" sibTransId="{CE98A5EA-E3AE-C545-B76D-59FA005CF5E5}"/>
    <dgm:cxn modelId="{3F0A8890-0AC4-4047-BAAB-F93E6332513E}" srcId="{505EC31E-3D6F-3244-98D2-D9BA9208B16B}" destId="{6360C634-37A1-7746-AA68-EAABC2BFF1D3}" srcOrd="3" destOrd="0" parTransId="{FB7D5AB0-6908-6243-ADB6-07CA91C118DB}" sibTransId="{C04B5FEB-1F55-8147-B520-5C9ACDC5FD8E}"/>
    <dgm:cxn modelId="{7185DBE3-803F-F34B-BF06-E3ED3E14ED2D}" type="presOf" srcId="{16A90884-06FA-BC42-AC12-7788D36FF574}" destId="{BBBF2C1F-5C1D-8248-9E0F-1EEEB8B744D1}" srcOrd="0" destOrd="0" presId="urn:microsoft.com/office/officeart/2005/8/layout/vList5"/>
    <dgm:cxn modelId="{D79D1E23-34B5-9D4A-BED9-6099CC97299D}" srcId="{DC0AE439-9310-FD4C-BB7A-9EC48E905F8B}" destId="{16A90884-06FA-BC42-AC12-7788D36FF574}" srcOrd="0" destOrd="0" parTransId="{3F44FFBD-3BC1-EE47-949D-676F5D665DF6}" sibTransId="{BA9DD7F5-DEF8-5E4B-8DBB-22F2CCFCB7DD}"/>
    <dgm:cxn modelId="{B911A85E-4837-F24B-AE96-913D46482D01}" type="presOf" srcId="{0119B582-C4BB-4E41-A432-8734C403EFD1}" destId="{9E6F1F94-7AAC-D641-B193-90CA7D3A01D5}" srcOrd="0" destOrd="0" presId="urn:microsoft.com/office/officeart/2005/8/layout/vList5"/>
    <dgm:cxn modelId="{936C122B-76C7-0A49-86A2-DE70A2D70F40}" srcId="{B161B304-F02A-484B-9672-711BE074873A}" destId="{DC0AE439-9310-FD4C-BB7A-9EC48E905F8B}" srcOrd="0" destOrd="0" parTransId="{B5B51ABE-19FD-0E46-84E5-E058543844A1}" sibTransId="{75E2BA53-055C-9541-90F2-6AB687A6F8FE}"/>
    <dgm:cxn modelId="{7E6E5535-EF8C-9345-962C-8EB6D906C9B2}" type="presOf" srcId="{DC0AE439-9310-FD4C-BB7A-9EC48E905F8B}" destId="{64D1C94B-1B86-EB47-ACE7-6BE579ED2082}" srcOrd="0" destOrd="0" presId="urn:microsoft.com/office/officeart/2005/8/layout/vList5"/>
    <dgm:cxn modelId="{63508E6F-AF09-5E4D-A445-71A955C1596E}" type="presOf" srcId="{B161B304-F02A-484B-9672-711BE074873A}" destId="{A03AB359-D2E3-544E-93FA-E7406FDDDA65}" srcOrd="0" destOrd="0" presId="urn:microsoft.com/office/officeart/2005/8/layout/vList5"/>
    <dgm:cxn modelId="{B24EB5A0-1F24-BE46-8154-69EA41BCD2AC}" srcId="{DC0AE439-9310-FD4C-BB7A-9EC48E905F8B}" destId="{61DBF107-3D35-E545-BA06-06A0C4D42D36}" srcOrd="3" destOrd="0" parTransId="{6AC99AF1-B39F-0942-BB32-53C7E1E9ABDA}" sibTransId="{5BD31F72-C8C8-6143-84B5-050CA01A90F5}"/>
    <dgm:cxn modelId="{3C9C3DC4-6787-7842-A24A-E29868FCFCE5}" srcId="{505EC31E-3D6F-3244-98D2-D9BA9208B16B}" destId="{1BA458A1-2B15-7248-AC56-9BEC78F73075}" srcOrd="2" destOrd="0" parTransId="{5B175675-9783-CA4B-AFDF-1D16D753EF1E}" sibTransId="{9CFFAEF0-E8D1-E848-BB5B-AA722E3463D0}"/>
    <dgm:cxn modelId="{320029CA-90A9-7F4C-97CA-A7EEBD1817AF}" type="presOf" srcId="{1BA458A1-2B15-7248-AC56-9BEC78F73075}" destId="{9E6F1F94-7AAC-D641-B193-90CA7D3A01D5}" srcOrd="0" destOrd="2" presId="urn:microsoft.com/office/officeart/2005/8/layout/vList5"/>
    <dgm:cxn modelId="{6D432154-DA22-8D45-9219-DB1B0CAA71BF}" srcId="{DC0AE439-9310-FD4C-BB7A-9EC48E905F8B}" destId="{C319190E-5620-DE46-B359-710DB00AE39C}" srcOrd="2" destOrd="0" parTransId="{1F8D907F-956A-404C-9747-0EB0272F045A}" sibTransId="{40341385-0C87-C548-92B0-A5B3C3C468B3}"/>
    <dgm:cxn modelId="{5716F7CD-5FBC-A34A-B641-BED99C53364F}" type="presOf" srcId="{F0BAD3E8-EAE3-524A-B85F-F6E4CAE7AE37}" destId="{9E6F1F94-7AAC-D641-B193-90CA7D3A01D5}" srcOrd="0" destOrd="4" presId="urn:microsoft.com/office/officeart/2005/8/layout/vList5"/>
    <dgm:cxn modelId="{7080ECAC-A7AD-3A4A-BC23-3DC4140734FE}" srcId="{DC0AE439-9310-FD4C-BB7A-9EC48E905F8B}" destId="{72313CF6-D2E1-9B41-957C-824D5101BA3C}" srcOrd="1" destOrd="0" parTransId="{A53C729D-E978-1B4B-8079-502E8D740EAC}" sibTransId="{B3B1AC00-52C4-5D4E-955C-F07855F8E32F}"/>
    <dgm:cxn modelId="{673CC77D-5048-824C-BF60-5C590046369B}" type="presOf" srcId="{9E46042C-5A07-0D41-95DE-911AF83E19FC}" destId="{9E6F1F94-7AAC-D641-B193-90CA7D3A01D5}" srcOrd="0" destOrd="1" presId="urn:microsoft.com/office/officeart/2005/8/layout/vList5"/>
    <dgm:cxn modelId="{C280A2FA-C160-E248-8573-9E2F19EE8411}" srcId="{505EC31E-3D6F-3244-98D2-D9BA9208B16B}" destId="{0119B582-C4BB-4E41-A432-8734C403EFD1}" srcOrd="0" destOrd="0" parTransId="{1932350E-68CF-8148-82B6-357189B58285}" sibTransId="{AAC439B9-578A-AF46-B890-9EA0865071EE}"/>
    <dgm:cxn modelId="{133FD1CD-AB16-9C45-8268-166A98532102}" type="presParOf" srcId="{A03AB359-D2E3-544E-93FA-E7406FDDDA65}" destId="{58244613-897A-8747-A17A-D885735562FF}" srcOrd="0" destOrd="0" presId="urn:microsoft.com/office/officeart/2005/8/layout/vList5"/>
    <dgm:cxn modelId="{E0E9D952-BE07-7142-8942-3067D4E88530}" type="presParOf" srcId="{58244613-897A-8747-A17A-D885735562FF}" destId="{64D1C94B-1B86-EB47-ACE7-6BE579ED2082}" srcOrd="0" destOrd="0" presId="urn:microsoft.com/office/officeart/2005/8/layout/vList5"/>
    <dgm:cxn modelId="{7E878882-8AA3-6D4E-BDCC-273E4B6BFB56}" type="presParOf" srcId="{58244613-897A-8747-A17A-D885735562FF}" destId="{BBBF2C1F-5C1D-8248-9E0F-1EEEB8B744D1}" srcOrd="1" destOrd="0" presId="urn:microsoft.com/office/officeart/2005/8/layout/vList5"/>
    <dgm:cxn modelId="{2245B788-1F68-3540-B073-96954188ABB5}" type="presParOf" srcId="{A03AB359-D2E3-544E-93FA-E7406FDDDA65}" destId="{07A62B4A-2901-0B46-9C67-89841D94D3B3}" srcOrd="1" destOrd="0" presId="urn:microsoft.com/office/officeart/2005/8/layout/vList5"/>
    <dgm:cxn modelId="{9A2ACF3E-E34A-5B40-AAAD-8668A586F930}" type="presParOf" srcId="{A03AB359-D2E3-544E-93FA-E7406FDDDA65}" destId="{08AB28BF-8585-2D46-AFAD-D244C00B8E0E}" srcOrd="2" destOrd="0" presId="urn:microsoft.com/office/officeart/2005/8/layout/vList5"/>
    <dgm:cxn modelId="{8FD5786A-9578-A446-A660-BC5226A88D2C}" type="presParOf" srcId="{08AB28BF-8585-2D46-AFAD-D244C00B8E0E}" destId="{AB0B45E5-50B9-D246-88C5-45600249EF8C}" srcOrd="0" destOrd="0" presId="urn:microsoft.com/office/officeart/2005/8/layout/vList5"/>
    <dgm:cxn modelId="{73324AA2-A53B-3949-AEF6-126BAE5A545F}" type="presParOf" srcId="{08AB28BF-8585-2D46-AFAD-D244C00B8E0E}" destId="{9E6F1F94-7AAC-D641-B193-90CA7D3A01D5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BBF2C1F-5C1D-8248-9E0F-1EEEB8B744D1}">
      <dsp:nvSpPr>
        <dsp:cNvPr id="0" name=""/>
        <dsp:cNvSpPr/>
      </dsp:nvSpPr>
      <dsp:spPr>
        <a:xfrm rot="5400000">
          <a:off x="4774815" y="-1606779"/>
          <a:ext cx="1642625" cy="526694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22860" rIns="45720" bIns="22860" numCol="1" spcCol="1270" anchor="ctr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200" kern="1200" dirty="0" smtClean="0"/>
            <a:t>Коррекционные курсы (приложения №№ 1-8 к ФГОС НОО ОВЗ/УО)</a:t>
          </a:r>
          <a:endParaRPr lang="ru-RU" sz="12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200" kern="1200" dirty="0" err="1" smtClean="0"/>
            <a:t>Уч</a:t>
          </a:r>
          <a:r>
            <a:rPr lang="ru-RU" sz="1200" kern="1200" dirty="0" smtClean="0"/>
            <a:t> занятия для углубленного изучения обязательных </a:t>
          </a:r>
          <a:r>
            <a:rPr lang="ru-RU" sz="1200" kern="1200" dirty="0" err="1" smtClean="0"/>
            <a:t>уч</a:t>
          </a:r>
          <a:r>
            <a:rPr lang="ru-RU" sz="1200" kern="1200" dirty="0" smtClean="0"/>
            <a:t> предметов</a:t>
          </a:r>
          <a:endParaRPr lang="ru-RU" sz="12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200" kern="1200" dirty="0" err="1" smtClean="0"/>
            <a:t>Уч</a:t>
          </a:r>
          <a:r>
            <a:rPr lang="ru-RU" sz="1200" kern="1200" dirty="0" smtClean="0"/>
            <a:t> занятия, обеспечивающие различные интересы обучающихся с ОВЗ</a:t>
          </a:r>
          <a:endParaRPr lang="ru-RU" sz="12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200" kern="1200" dirty="0" err="1" smtClean="0"/>
            <a:t>Уч</a:t>
          </a:r>
          <a:r>
            <a:rPr lang="ru-RU" sz="1200" kern="1200" dirty="0" smtClean="0"/>
            <a:t> курсы, обеспечивающие удовлетворение ООП обучающихся с ОВЗ и необходимую коррекцию недостатков в психическом и (или) физическом развитии</a:t>
          </a:r>
          <a:endParaRPr lang="ru-RU" sz="12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200" kern="1200" dirty="0" err="1" smtClean="0"/>
            <a:t>Уч</a:t>
          </a:r>
          <a:r>
            <a:rPr lang="ru-RU" sz="1200" kern="1200" dirty="0" smtClean="0"/>
            <a:t> курсы для факультативного изучения отдельных </a:t>
          </a:r>
          <a:r>
            <a:rPr lang="ru-RU" sz="1200" kern="1200" dirty="0" err="1" smtClean="0"/>
            <a:t>уч</a:t>
          </a:r>
          <a:r>
            <a:rPr lang="ru-RU" sz="1200" kern="1200" dirty="0" smtClean="0"/>
            <a:t> предметов</a:t>
          </a:r>
          <a:endParaRPr lang="ru-RU" sz="1200" kern="1200" dirty="0"/>
        </a:p>
      </dsp:txBody>
      <dsp:txXfrm rot="-5400000">
        <a:off x="2962656" y="285566"/>
        <a:ext cx="5186758" cy="1482253"/>
      </dsp:txXfrm>
    </dsp:sp>
    <dsp:sp modelId="{64D1C94B-1B86-EB47-ACE7-6BE579ED2082}">
      <dsp:nvSpPr>
        <dsp:cNvPr id="0" name=""/>
        <dsp:cNvSpPr/>
      </dsp:nvSpPr>
      <dsp:spPr>
        <a:xfrm>
          <a:off x="0" y="51"/>
          <a:ext cx="2962656" cy="2053282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6680" tIns="53340" rIns="106680" bIns="5334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kern="1200" dirty="0" smtClean="0"/>
            <a:t>Коррекционно-развивающая область (п.2.9.3)</a:t>
          </a:r>
          <a:endParaRPr lang="ru-RU" sz="2800" kern="1200" dirty="0"/>
        </a:p>
      </dsp:txBody>
      <dsp:txXfrm>
        <a:off x="100233" y="100284"/>
        <a:ext cx="2762190" cy="1852816"/>
      </dsp:txXfrm>
    </dsp:sp>
    <dsp:sp modelId="{9E6F1F94-7AAC-D641-B193-90CA7D3A01D5}">
      <dsp:nvSpPr>
        <dsp:cNvPr id="0" name=""/>
        <dsp:cNvSpPr/>
      </dsp:nvSpPr>
      <dsp:spPr>
        <a:xfrm rot="5400000">
          <a:off x="4774815" y="549166"/>
          <a:ext cx="1642625" cy="526694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22860" rIns="45720" bIns="22860" numCol="1" spcCol="1270" anchor="ctr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200" kern="1200" dirty="0" smtClean="0"/>
            <a:t>Осуществление индивидуально-ориентированной ПМП-помощи обучающимся с ОВЗ с учетом ООП и индивидуальных возможностей</a:t>
          </a:r>
          <a:endParaRPr lang="ru-RU" sz="12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200" kern="1200" dirty="0" smtClean="0"/>
            <a:t>Индивидуально-ориентированные коррекционные мероприятия (перечень, содержание, план)</a:t>
          </a:r>
          <a:endParaRPr lang="ru-RU" sz="12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200" kern="1200" dirty="0" smtClean="0"/>
            <a:t>Система комплексного ПМП-сопровождения в условиях образовательной деятельности</a:t>
          </a:r>
          <a:endParaRPr lang="ru-RU" sz="12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200" kern="1200" dirty="0" smtClean="0"/>
            <a:t>Мониторинг индивидуальной динамики развития</a:t>
          </a:r>
          <a:endParaRPr lang="ru-RU" sz="12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200" kern="1200" dirty="0" smtClean="0"/>
            <a:t>Возможность корректировки коррекционных мероприятий</a:t>
          </a:r>
          <a:endParaRPr lang="ru-RU" sz="1200" kern="1200" dirty="0"/>
        </a:p>
      </dsp:txBody>
      <dsp:txXfrm rot="-5400000">
        <a:off x="2962656" y="2441511"/>
        <a:ext cx="5186758" cy="1482253"/>
      </dsp:txXfrm>
    </dsp:sp>
    <dsp:sp modelId="{AB0B45E5-50B9-D246-88C5-45600249EF8C}">
      <dsp:nvSpPr>
        <dsp:cNvPr id="0" name=""/>
        <dsp:cNvSpPr/>
      </dsp:nvSpPr>
      <dsp:spPr>
        <a:xfrm>
          <a:off x="0" y="2155997"/>
          <a:ext cx="2962656" cy="2053282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6680" tIns="53340" rIns="106680" bIns="5334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kern="1200" dirty="0" smtClean="0"/>
            <a:t>Программа коррекционной работы (п.2.9.8)</a:t>
          </a:r>
          <a:endParaRPr lang="ru-RU" sz="2800" kern="1200" dirty="0"/>
        </a:p>
      </dsp:txBody>
      <dsp:txXfrm>
        <a:off x="100233" y="2256230"/>
        <a:ext cx="2762190" cy="185281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jpe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>
            <a:lvl1pPr>
              <a:defRPr>
                <a:solidFill>
                  <a:srgbClr val="4D485B"/>
                </a:solidFill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rgbClr val="4D485B"/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dirty="0" smtClean="0"/>
              <a:t>Образец подзаголовка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DE7C0-4C83-4F55-B80D-765FCA0C860E}" type="datetimeFigureOut">
              <a:rPr lang="ru-RU" smtClean="0"/>
              <a:pPr/>
              <a:t>18.09.17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F37FA-8518-4AE6-B463-18B8F8B8392F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2054" name="Picture 6" descr="C:\Users\днс\Documents\PR\Семинар по медиаплану\плашка 4.jp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"/>
            <a:ext cx="9144000" cy="2046637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Arial" pitchFamily="34" charset="0"/>
                <a:cs typeface="Arial" pitchFamily="34" charset="0"/>
              </a:defRPr>
            </a:lvl1pPr>
            <a:lvl2pPr>
              <a:defRPr>
                <a:latin typeface="Arial" pitchFamily="34" charset="0"/>
                <a:cs typeface="Arial" pitchFamily="34" charset="0"/>
              </a:defRPr>
            </a:lvl2pPr>
            <a:lvl3pPr>
              <a:defRPr>
                <a:latin typeface="Arial" pitchFamily="34" charset="0"/>
                <a:cs typeface="Arial" pitchFamily="34" charset="0"/>
              </a:defRPr>
            </a:lvl3pPr>
            <a:lvl4pPr>
              <a:defRPr>
                <a:latin typeface="Arial" pitchFamily="34" charset="0"/>
                <a:cs typeface="Arial" pitchFamily="34" charset="0"/>
              </a:defRPr>
            </a:lvl4pPr>
            <a:lvl5pPr>
              <a:defRPr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DE7C0-4C83-4F55-B80D-765FCA0C860E}" type="datetimeFigureOut">
              <a:rPr lang="ru-RU" smtClean="0"/>
              <a:pPr/>
              <a:t>18.09.17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F37FA-8518-4AE6-B463-18B8F8B8392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DE7C0-4C83-4F55-B80D-765FCA0C860E}" type="datetimeFigureOut">
              <a:rPr lang="ru-RU" smtClean="0"/>
              <a:pPr/>
              <a:t>18.09.17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F37FA-8518-4AE6-B463-18B8F8B8392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764705"/>
            <a:ext cx="8208912" cy="1070992"/>
          </a:xfrm>
        </p:spPr>
        <p:txBody>
          <a:bodyPr>
            <a:noAutofit/>
          </a:bodyPr>
          <a:lstStyle>
            <a:lvl1pPr>
              <a:defRPr sz="4000"/>
            </a:lvl1pPr>
          </a:lstStyle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  <a:lvl2pPr>
              <a:defRPr>
                <a:latin typeface="Arial" pitchFamily="34" charset="0"/>
                <a:cs typeface="Arial" pitchFamily="34" charset="0"/>
              </a:defRPr>
            </a:lvl2pPr>
            <a:lvl3pPr>
              <a:defRPr>
                <a:latin typeface="Arial" pitchFamily="34" charset="0"/>
                <a:cs typeface="Arial" pitchFamily="34" charset="0"/>
              </a:defRPr>
            </a:lvl3pPr>
            <a:lvl4pPr>
              <a:defRPr>
                <a:latin typeface="Arial" pitchFamily="34" charset="0"/>
                <a:cs typeface="Arial" pitchFamily="34" charset="0"/>
              </a:defRPr>
            </a:lvl4pPr>
            <a:lvl5pPr>
              <a:defRPr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DE7C0-4C83-4F55-B80D-765FCA0C860E}" type="datetimeFigureOut">
              <a:rPr lang="ru-RU" smtClean="0"/>
              <a:pPr/>
              <a:t>18.09.17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F37FA-8518-4AE6-B463-18B8F8B8392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dirty="0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DE7C0-4C83-4F55-B80D-765FCA0C860E}" type="datetimeFigureOut">
              <a:rPr lang="ru-RU" smtClean="0"/>
              <a:pPr/>
              <a:t>18.09.17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F37FA-8518-4AE6-B463-18B8F8B8392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16833"/>
            <a:ext cx="4038600" cy="4209331"/>
          </a:xfrm>
        </p:spPr>
        <p:txBody>
          <a:bodyPr/>
          <a:lstStyle>
            <a:lvl1pPr>
              <a:defRPr sz="2800">
                <a:latin typeface="Arial" pitchFamily="34" charset="0"/>
                <a:cs typeface="Arial" pitchFamily="34" charset="0"/>
              </a:defRPr>
            </a:lvl1pPr>
            <a:lvl2pPr>
              <a:defRPr sz="2400">
                <a:latin typeface="Arial" pitchFamily="34" charset="0"/>
                <a:cs typeface="Arial" pitchFamily="34" charset="0"/>
              </a:defRPr>
            </a:lvl2pPr>
            <a:lvl3pPr>
              <a:defRPr sz="2000">
                <a:latin typeface="Arial" pitchFamily="34" charset="0"/>
                <a:cs typeface="Arial" pitchFamily="34" charset="0"/>
              </a:defRPr>
            </a:lvl3pPr>
            <a:lvl4pPr>
              <a:defRPr sz="1800">
                <a:latin typeface="Arial" pitchFamily="34" charset="0"/>
                <a:cs typeface="Arial" pitchFamily="34" charset="0"/>
              </a:defRPr>
            </a:lvl4pPr>
            <a:lvl5pPr>
              <a:defRPr sz="1800">
                <a:latin typeface="Arial" pitchFamily="34" charset="0"/>
                <a:cs typeface="Arial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16833"/>
            <a:ext cx="4038600" cy="4209331"/>
          </a:xfrm>
        </p:spPr>
        <p:txBody>
          <a:bodyPr/>
          <a:lstStyle>
            <a:lvl1pPr>
              <a:defRPr sz="2800">
                <a:latin typeface="Arial" pitchFamily="34" charset="0"/>
                <a:cs typeface="Arial" pitchFamily="34" charset="0"/>
              </a:defRPr>
            </a:lvl1pPr>
            <a:lvl2pPr>
              <a:defRPr sz="2400">
                <a:latin typeface="Arial" pitchFamily="34" charset="0"/>
                <a:cs typeface="Arial" pitchFamily="34" charset="0"/>
              </a:defRPr>
            </a:lvl2pPr>
            <a:lvl3pPr>
              <a:defRPr sz="2000">
                <a:latin typeface="Arial" pitchFamily="34" charset="0"/>
                <a:cs typeface="Arial" pitchFamily="34" charset="0"/>
              </a:defRPr>
            </a:lvl3pPr>
            <a:lvl4pPr>
              <a:defRPr sz="1800">
                <a:latin typeface="Arial" pitchFamily="34" charset="0"/>
                <a:cs typeface="Arial" pitchFamily="34" charset="0"/>
              </a:defRPr>
            </a:lvl4pPr>
            <a:lvl5pPr>
              <a:defRPr sz="1800">
                <a:latin typeface="Arial" pitchFamily="34" charset="0"/>
                <a:cs typeface="Arial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DE7C0-4C83-4F55-B80D-765FCA0C860E}" type="datetimeFigureOut">
              <a:rPr lang="ru-RU" smtClean="0"/>
              <a:pPr/>
              <a:t>18.09.17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F37FA-8518-4AE6-B463-18B8F8B8392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764705"/>
            <a:ext cx="8280920" cy="1070992"/>
          </a:xfrm>
        </p:spPr>
        <p:txBody>
          <a:bodyPr/>
          <a:lstStyle>
            <a:lvl1pPr>
              <a:defRPr/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7545" y="1916832"/>
            <a:ext cx="4040188" cy="567754"/>
          </a:xfrm>
        </p:spPr>
        <p:txBody>
          <a:bodyPr anchor="b"/>
          <a:lstStyle>
            <a:lvl1pPr marL="0" indent="0">
              <a:buNone/>
              <a:defRPr sz="2400" b="1">
                <a:latin typeface="Arial" pitchFamily="34" charset="0"/>
                <a:cs typeface="Arial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dirty="0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1" y="2564904"/>
            <a:ext cx="4040188" cy="3561258"/>
          </a:xfrm>
        </p:spPr>
        <p:txBody>
          <a:bodyPr/>
          <a:lstStyle>
            <a:lvl1pPr>
              <a:defRPr sz="2400">
                <a:latin typeface="Arial" pitchFamily="34" charset="0"/>
                <a:cs typeface="Arial" pitchFamily="34" charset="0"/>
              </a:defRPr>
            </a:lvl1pPr>
            <a:lvl2pPr>
              <a:defRPr sz="2000">
                <a:latin typeface="Arial" pitchFamily="34" charset="0"/>
                <a:cs typeface="Arial" pitchFamily="34" charset="0"/>
              </a:defRPr>
            </a:lvl2pPr>
            <a:lvl3pPr>
              <a:defRPr sz="1800">
                <a:latin typeface="Arial" pitchFamily="34" charset="0"/>
                <a:cs typeface="Arial" pitchFamily="34" charset="0"/>
              </a:defRPr>
            </a:lvl3pPr>
            <a:lvl4pPr>
              <a:defRPr sz="1600">
                <a:latin typeface="Arial" pitchFamily="34" charset="0"/>
                <a:cs typeface="Arial" pitchFamily="34" charset="0"/>
              </a:defRPr>
            </a:lvl4pPr>
            <a:lvl5pPr>
              <a:defRPr sz="1600">
                <a:latin typeface="Arial" pitchFamily="34" charset="0"/>
                <a:cs typeface="Arial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4010" y="1916832"/>
            <a:ext cx="4041775" cy="567754"/>
          </a:xfrm>
        </p:spPr>
        <p:txBody>
          <a:bodyPr anchor="b"/>
          <a:lstStyle>
            <a:lvl1pPr marL="0" indent="0">
              <a:buNone/>
              <a:defRPr sz="2400" b="1">
                <a:latin typeface="Arial" pitchFamily="34" charset="0"/>
                <a:cs typeface="Arial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dirty="0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6" y="2564904"/>
            <a:ext cx="4041775" cy="3561259"/>
          </a:xfrm>
        </p:spPr>
        <p:txBody>
          <a:bodyPr/>
          <a:lstStyle>
            <a:lvl1pPr>
              <a:defRPr sz="2400">
                <a:latin typeface="Arial" pitchFamily="34" charset="0"/>
                <a:cs typeface="Arial" pitchFamily="34" charset="0"/>
              </a:defRPr>
            </a:lvl1pPr>
            <a:lvl2pPr>
              <a:defRPr sz="2000">
                <a:latin typeface="Arial" pitchFamily="34" charset="0"/>
                <a:cs typeface="Arial" pitchFamily="34" charset="0"/>
              </a:defRPr>
            </a:lvl2pPr>
            <a:lvl3pPr>
              <a:defRPr sz="1800">
                <a:latin typeface="Arial" pitchFamily="34" charset="0"/>
                <a:cs typeface="Arial" pitchFamily="34" charset="0"/>
              </a:defRPr>
            </a:lvl3pPr>
            <a:lvl4pPr>
              <a:defRPr sz="1600">
                <a:latin typeface="Arial" pitchFamily="34" charset="0"/>
                <a:cs typeface="Arial" pitchFamily="34" charset="0"/>
              </a:defRPr>
            </a:lvl4pPr>
            <a:lvl5pPr>
              <a:defRPr sz="1600">
                <a:latin typeface="Arial" pitchFamily="34" charset="0"/>
                <a:cs typeface="Arial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DE7C0-4C83-4F55-B80D-765FCA0C860E}" type="datetimeFigureOut">
              <a:rPr lang="ru-RU" smtClean="0"/>
              <a:pPr/>
              <a:t>18.09.17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F37FA-8518-4AE6-B463-18B8F8B8392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DE7C0-4C83-4F55-B80D-765FCA0C860E}" type="datetimeFigureOut">
              <a:rPr lang="ru-RU" smtClean="0"/>
              <a:pPr/>
              <a:t>18.09.17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F37FA-8518-4AE6-B463-18B8F8B8392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DE7C0-4C83-4F55-B80D-765FCA0C860E}" type="datetimeFigureOut">
              <a:rPr lang="ru-RU" smtClean="0"/>
              <a:pPr/>
              <a:t>18.09.17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F37FA-8518-4AE6-B463-18B8F8B8392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7584" y="764704"/>
            <a:ext cx="7920880" cy="946026"/>
          </a:xfrm>
        </p:spPr>
        <p:txBody>
          <a:bodyPr anchor="b">
            <a:normAutofit/>
          </a:bodyPr>
          <a:lstStyle>
            <a:lvl1pPr algn="ctr">
              <a:defRPr sz="4000" b="1"/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1844825"/>
            <a:ext cx="5111751" cy="4281339"/>
          </a:xfrm>
        </p:spPr>
        <p:txBody>
          <a:bodyPr/>
          <a:lstStyle>
            <a:lvl1pPr>
              <a:defRPr sz="3200">
                <a:solidFill>
                  <a:srgbClr val="4D485B"/>
                </a:solidFill>
                <a:latin typeface="Arial" pitchFamily="34" charset="0"/>
                <a:cs typeface="Arial" pitchFamily="34" charset="0"/>
              </a:defRPr>
            </a:lvl1pPr>
            <a:lvl2pPr>
              <a:defRPr sz="2800">
                <a:solidFill>
                  <a:srgbClr val="4D485B"/>
                </a:solidFill>
                <a:latin typeface="Arial" pitchFamily="34" charset="0"/>
                <a:cs typeface="Arial" pitchFamily="34" charset="0"/>
              </a:defRPr>
            </a:lvl2pPr>
            <a:lvl3pPr>
              <a:defRPr sz="2400">
                <a:solidFill>
                  <a:srgbClr val="4D485B"/>
                </a:solidFill>
                <a:latin typeface="Arial" pitchFamily="34" charset="0"/>
                <a:cs typeface="Arial" pitchFamily="34" charset="0"/>
              </a:defRPr>
            </a:lvl3pPr>
            <a:lvl4pPr>
              <a:defRPr sz="2000">
                <a:solidFill>
                  <a:srgbClr val="4D485B"/>
                </a:solidFill>
                <a:latin typeface="Arial" pitchFamily="34" charset="0"/>
                <a:cs typeface="Arial" pitchFamily="34" charset="0"/>
              </a:defRPr>
            </a:lvl4pPr>
            <a:lvl5pPr>
              <a:defRPr sz="2000">
                <a:solidFill>
                  <a:srgbClr val="4D485B"/>
                </a:solidFill>
                <a:latin typeface="Arial" pitchFamily="34" charset="0"/>
                <a:cs typeface="Arial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1" y="1916833"/>
            <a:ext cx="3008313" cy="4209331"/>
          </a:xfrm>
        </p:spPr>
        <p:txBody>
          <a:bodyPr/>
          <a:lstStyle>
            <a:lvl1pPr marL="0" indent="0">
              <a:buNone/>
              <a:defRPr sz="1400">
                <a:latin typeface="Arial" pitchFamily="34" charset="0"/>
                <a:cs typeface="Arial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dirty="0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DE7C0-4C83-4F55-B80D-765FCA0C860E}" type="datetimeFigureOut">
              <a:rPr lang="ru-RU" smtClean="0"/>
              <a:pPr/>
              <a:t>18.09.17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F37FA-8518-4AE6-B463-18B8F8B8392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>
                <a:latin typeface="Arial" pitchFamily="34" charset="0"/>
                <a:cs typeface="Arial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dirty="0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DE7C0-4C83-4F55-B80D-765FCA0C860E}" type="datetimeFigureOut">
              <a:rPr lang="ru-RU" smtClean="0"/>
              <a:pPr/>
              <a:t>18.09.17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F37FA-8518-4AE6-B463-18B8F8B8392F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9" name="Picture 6" descr="C:\Users\днс\Documents\PR\Семинар по медиаплану\Рисунок2.jpg"/>
          <p:cNvPicPr>
            <a:picLocks noChangeAspect="1" noChangeArrowheads="1"/>
          </p:cNvPicPr>
          <p:nvPr userDrawn="1"/>
        </p:nvPicPr>
        <p:blipFill>
          <a:blip r:embed="rId2" cstate="print">
            <a:lum contrast="40000"/>
          </a:blip>
          <a:srcRect/>
          <a:stretch>
            <a:fillRect/>
          </a:stretch>
        </p:blipFill>
        <p:spPr bwMode="auto">
          <a:xfrm flipV="1">
            <a:off x="0" y="908721"/>
            <a:ext cx="9144000" cy="1008112"/>
          </a:xfrm>
          <a:prstGeom prst="rect">
            <a:avLst/>
          </a:prstGeom>
          <a:noFill/>
        </p:spPr>
      </p:pic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1052736"/>
            <a:ext cx="5486400" cy="3674838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jpeg"/><Relationship Id="rId14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1" name="Picture 7" descr="C:\Users\днс\Documents\PR\Семинар по медиаплану\плашка 5.jpg"/>
          <p:cNvPicPr>
            <a:picLocks noChangeAspect="1" noChangeArrowheads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0" y="2"/>
            <a:ext cx="9144000" cy="2026642"/>
          </a:xfrm>
          <a:prstGeom prst="rect">
            <a:avLst/>
          </a:prstGeom>
          <a:noFill/>
        </p:spPr>
      </p:pic>
      <p:pic>
        <p:nvPicPr>
          <p:cNvPr id="1030" name="Picture 6" descr="C:\Users\днс\Documents\PR\Семинар по медиаплану\Рисунок2.jpg"/>
          <p:cNvPicPr>
            <a:picLocks noChangeAspect="1" noChangeArrowheads="1"/>
          </p:cNvPicPr>
          <p:nvPr userDrawn="1"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0" y="1916832"/>
            <a:ext cx="9144000" cy="4941168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548680"/>
            <a:ext cx="8208912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916833"/>
            <a:ext cx="8229600" cy="420933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1DE7C0-4C83-4F55-B80D-765FCA0C860E}" type="datetimeFigureOut">
              <a:rPr lang="ru-RU" smtClean="0"/>
              <a:pPr/>
              <a:t>18.09.17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 smtClean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5F37FA-8518-4AE6-B463-18B8F8B8392F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DEDEDD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rgbClr val="4D485B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rgbClr val="4D485B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rgbClr val="4D485B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rgbClr val="4D485B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rgbClr val="4D485B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4" Type="http://schemas.openxmlformats.org/officeDocument/2006/relationships/diagramQuickStyle" Target="../diagrams/quickStyle1.xml"/><Relationship Id="rId5" Type="http://schemas.openxmlformats.org/officeDocument/2006/relationships/diagramColors" Target="../diagrams/colors1.xml"/><Relationship Id="rId6" Type="http://schemas.microsoft.com/office/2007/relationships/diagramDrawing" Target="../diagrams/drawing1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sz="2800" b="1" dirty="0"/>
              <a:t>Требования к методическим рекомендациям по проектированию и реализации программ коррекционной работы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4869160"/>
            <a:ext cx="6400800" cy="769640"/>
          </a:xfrm>
        </p:spPr>
        <p:txBody>
          <a:bodyPr>
            <a:normAutofit fontScale="62500" lnSpcReduction="20000"/>
          </a:bodyPr>
          <a:lstStyle/>
          <a:p>
            <a:pPr algn="r"/>
            <a:r>
              <a:rPr lang="ru-RU" sz="1800" dirty="0" smtClean="0">
                <a:solidFill>
                  <a:srgbClr val="4D485B"/>
                </a:solidFill>
              </a:rPr>
              <a:t>Апробация введения ФГОС НОО обучающихся с ОВЗ и </a:t>
            </a:r>
          </a:p>
          <a:p>
            <a:pPr algn="r"/>
            <a:r>
              <a:rPr lang="ru-RU" sz="1800" dirty="0" smtClean="0">
                <a:solidFill>
                  <a:srgbClr val="4D485B"/>
                </a:solidFill>
              </a:rPr>
              <a:t>ФГОС обучающихся с УО</a:t>
            </a:r>
          </a:p>
          <a:p>
            <a:pPr algn="r"/>
            <a:r>
              <a:rPr lang="ru-RU" sz="1800" dirty="0" smtClean="0"/>
              <a:t>Приказ </a:t>
            </a:r>
            <a:r>
              <a:rPr lang="ru-RU" sz="1800" dirty="0"/>
              <a:t>Министерства образования и науки Пермского края </a:t>
            </a:r>
            <a:endParaRPr lang="ru-RU" sz="1800" dirty="0" smtClean="0"/>
          </a:p>
          <a:p>
            <a:pPr algn="r"/>
            <a:r>
              <a:rPr lang="ru-RU" sz="1800" dirty="0" smtClean="0"/>
              <a:t>от </a:t>
            </a:r>
            <a:r>
              <a:rPr lang="ru-RU" sz="1800" dirty="0"/>
              <a:t>14 мая 2015 г. № СЭД-26-01-04-367 </a:t>
            </a:r>
            <a:endParaRPr lang="ru-RU" sz="1800" dirty="0">
              <a:solidFill>
                <a:srgbClr val="4D485B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ФГОС НОО ОВЗ/УО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23183327"/>
              </p:ext>
            </p:extLst>
          </p:nvPr>
        </p:nvGraphicFramePr>
        <p:xfrm>
          <a:off x="457200" y="1916833"/>
          <a:ext cx="8229600" cy="420933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000" b="1" dirty="0" smtClean="0"/>
              <a:t>Структура методических рекомендаций по проектированию и разработке программы коррекционной работы</a:t>
            </a:r>
            <a:endParaRPr lang="ru-RU" sz="20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514350" lvl="0" indent="-514350">
              <a:buFont typeface="+mj-lt"/>
              <a:buAutoNum type="arabicPeriod"/>
            </a:pPr>
            <a:r>
              <a:rPr lang="ru-RU" dirty="0"/>
              <a:t>Общие </a:t>
            </a:r>
            <a:r>
              <a:rPr lang="ru-RU" dirty="0" smtClean="0"/>
              <a:t>положения</a:t>
            </a:r>
          </a:p>
          <a:p>
            <a:r>
              <a:rPr lang="ru-RU" dirty="0" smtClean="0"/>
              <a:t>Апелляция к ФГОС </a:t>
            </a:r>
            <a:r>
              <a:rPr lang="ru-RU" sz="2000" i="1" dirty="0" smtClean="0"/>
              <a:t>(«программа коррекционной работы ориентирована на реализацию ФГОС НОО для обучающихся с ОВЗ по варианту 8.2.»)</a:t>
            </a:r>
          </a:p>
          <a:p>
            <a:r>
              <a:rPr lang="ru-RU" sz="2800" dirty="0" smtClean="0"/>
              <a:t>Характерологические особенности детей данного варианта развития </a:t>
            </a:r>
            <a:r>
              <a:rPr lang="ru-RU" sz="2000" i="1" dirty="0" smtClean="0"/>
              <a:t>(Например, характерологические особенности детей с РАС. Вариант 8.2) Акцент на особых образовательных потребностях и </a:t>
            </a:r>
            <a:r>
              <a:rPr lang="ru-RU" sz="2000" i="1" dirty="0"/>
              <a:t>индивидуальных </a:t>
            </a:r>
            <a:r>
              <a:rPr lang="ru-RU" sz="2000" i="1" dirty="0" smtClean="0"/>
              <a:t>возможностях</a:t>
            </a:r>
          </a:p>
          <a:p>
            <a:pPr lvl="0"/>
            <a:r>
              <a:rPr lang="ru-RU" sz="2800" dirty="0"/>
              <a:t>Принципы реализации программы коррекционной работы </a:t>
            </a:r>
            <a:r>
              <a:rPr lang="ru-RU" sz="2100" i="1" dirty="0" smtClean="0"/>
              <a:t>(</a:t>
            </a:r>
            <a:r>
              <a:rPr lang="ru-RU" sz="2100" i="1" dirty="0" err="1" smtClean="0"/>
              <a:t>деятельностный</a:t>
            </a:r>
            <a:r>
              <a:rPr lang="ru-RU" sz="2100" i="1" dirty="0" smtClean="0"/>
              <a:t> принцип, принцип комплексности</a:t>
            </a:r>
            <a:r>
              <a:rPr lang="ru-RU" sz="2100" i="1" dirty="0"/>
              <a:t>, системности, систематичности, принцип коррекции «сверху вниз», принцип учета ресурсов и возможностей субъекта, принцип единства диагностики и коррекции, коррекции и развития, и пр.</a:t>
            </a:r>
            <a:r>
              <a:rPr lang="ru-RU" sz="2100" i="1" dirty="0" smtClean="0"/>
              <a:t>)</a:t>
            </a:r>
          </a:p>
          <a:p>
            <a:pPr lvl="0"/>
            <a:r>
              <a:rPr lang="ru-RU" sz="2800" dirty="0" smtClean="0"/>
              <a:t>Цель коррекционной работы</a:t>
            </a:r>
          </a:p>
          <a:p>
            <a:r>
              <a:rPr lang="ru-RU" sz="2900" dirty="0"/>
              <a:t>Маркировка основных задач коррекционной работы и распределение их в приоритетной последовательности (в соответствии с потребностями нозологии и годом обучения</a:t>
            </a:r>
            <a:r>
              <a:rPr lang="ru-RU" sz="2900" dirty="0" smtClean="0"/>
              <a:t>)</a:t>
            </a:r>
            <a:endParaRPr lang="ru-RU" sz="3000" dirty="0"/>
          </a:p>
          <a:p>
            <a:pPr marL="0" indent="0">
              <a:buNone/>
            </a:pPr>
            <a:endParaRPr lang="ru-RU" sz="2800" dirty="0" smtClean="0"/>
          </a:p>
          <a:p>
            <a:endParaRPr lang="ru-RU" sz="2800" dirty="0"/>
          </a:p>
          <a:p>
            <a:pPr marL="514350" indent="-514350">
              <a:buFont typeface="+mj-lt"/>
              <a:buAutoNum type="arabicPeriod"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236073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Цель коррекционной работы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buNone/>
            </a:pPr>
            <a:r>
              <a:rPr lang="ru-RU" dirty="0"/>
              <a:t>выявление ООП обучающихся с ОВЗ (вариант …) и осуществление индивидуально-ориентированной психолого-медико-педагогической помощи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785560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Задачи коррекционной работы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dirty="0" smtClean="0"/>
              <a:t>Провести мониторинг индивидуальной структуры развития </a:t>
            </a:r>
            <a:r>
              <a:rPr lang="ru-RU" sz="2600" i="1" dirty="0" smtClean="0"/>
              <a:t>(социальная адаптация и навыки социального поведения, речь и коммуникация, </a:t>
            </a:r>
            <a:r>
              <a:rPr lang="ru-RU" sz="2600" dirty="0" smtClean="0"/>
              <a:t>личностные структуры, компенсаторная зона)</a:t>
            </a:r>
          </a:p>
          <a:p>
            <a:r>
              <a:rPr lang="ru-RU" dirty="0" smtClean="0"/>
              <a:t>Обучить навыкам диалогического взаимодействия со сверстниками / со взрослым</a:t>
            </a:r>
          </a:p>
          <a:p>
            <a:r>
              <a:rPr lang="ru-RU" dirty="0" smtClean="0"/>
              <a:t>Сформировать навыки </a:t>
            </a:r>
            <a:r>
              <a:rPr lang="ru-RU" dirty="0" err="1" smtClean="0"/>
              <a:t>саморегуляции</a:t>
            </a:r>
            <a:r>
              <a:rPr lang="ru-RU" dirty="0" smtClean="0"/>
              <a:t> в проявлении тревожности / агрессивности / </a:t>
            </a:r>
            <a:r>
              <a:rPr lang="ru-RU" dirty="0" err="1" smtClean="0"/>
              <a:t>аутоагрессии</a:t>
            </a:r>
            <a:endParaRPr lang="ru-RU" dirty="0" smtClean="0"/>
          </a:p>
          <a:p>
            <a:r>
              <a:rPr lang="ru-RU" dirty="0" smtClean="0"/>
              <a:t>Сформировать образ «физического Я» / «когнитивного Я» / «социального Я» / целостный образ «Я» </a:t>
            </a:r>
            <a:r>
              <a:rPr lang="ru-RU" sz="2300" i="1" dirty="0" smtClean="0"/>
              <a:t>(т.е., представление о себе: кто я? какой я? что я хочу, что я могу, что мне надо?)</a:t>
            </a:r>
          </a:p>
          <a:p>
            <a:r>
              <a:rPr lang="ru-RU" sz="3100" dirty="0" smtClean="0"/>
              <a:t>Расширить репертуар социальных ролей (семейные роли, производственные роли, общественные роли)</a:t>
            </a:r>
          </a:p>
          <a:p>
            <a:r>
              <a:rPr lang="ru-RU" sz="3100" dirty="0" smtClean="0"/>
              <a:t>Актуализировать активную описательную речь / экспрессивную речь / …</a:t>
            </a:r>
          </a:p>
          <a:p>
            <a:pPr marL="0" indent="0">
              <a:buNone/>
            </a:pPr>
            <a:endParaRPr lang="ru-RU" sz="3100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559934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600" b="1" dirty="0"/>
              <a:t>Структура методических рекомендаций </a:t>
            </a:r>
            <a:r>
              <a:rPr lang="ru-RU" sz="2000" i="1" dirty="0" smtClean="0"/>
              <a:t>(продолжение)</a:t>
            </a:r>
            <a:endParaRPr lang="ru-RU" sz="2000" i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dirty="0" smtClean="0"/>
              <a:t>2. Перечень и содержание индивидуально-ориентированных коррекционных мероприятий</a:t>
            </a:r>
          </a:p>
          <a:p>
            <a:pPr marL="0" indent="0">
              <a:buNone/>
            </a:pPr>
            <a:r>
              <a:rPr lang="ru-RU" sz="1900" i="1" dirty="0"/>
              <a:t>Определение опосредующих звеньев (средств, методов, технологий) между задачами </a:t>
            </a:r>
            <a:r>
              <a:rPr lang="ru-RU" sz="1900" i="1" dirty="0" smtClean="0"/>
              <a:t>индивидуально-ориентированной коррекционной работы </a:t>
            </a:r>
            <a:r>
              <a:rPr lang="ru-RU" sz="1900" i="1" dirty="0"/>
              <a:t>и </a:t>
            </a:r>
            <a:r>
              <a:rPr lang="ru-RU" sz="1900" i="1" dirty="0" smtClean="0"/>
              <a:t>формируемыми компетенциями </a:t>
            </a:r>
            <a:r>
              <a:rPr lang="ru-RU" sz="1900" i="1" dirty="0"/>
              <a:t>в соответствии с требованиями ФГОС</a:t>
            </a:r>
            <a:r>
              <a:rPr lang="ru-RU" sz="1900" i="1" dirty="0"/>
              <a:t> </a:t>
            </a:r>
            <a:r>
              <a:rPr lang="ru-RU" sz="1900" i="1" dirty="0" smtClean="0"/>
              <a:t>(личностные результаты)</a:t>
            </a:r>
          </a:p>
          <a:p>
            <a:pPr marL="0" indent="0">
              <a:buNone/>
            </a:pPr>
            <a:r>
              <a:rPr lang="ru-RU" dirty="0" smtClean="0"/>
              <a:t>3. </a:t>
            </a:r>
            <a:r>
              <a:rPr lang="ru-RU" dirty="0"/>
              <a:t>Определение функциональных возможностей специалистов в реализации коррекционной </a:t>
            </a:r>
            <a:r>
              <a:rPr lang="ru-RU" dirty="0" smtClean="0"/>
              <a:t>программы. </a:t>
            </a:r>
            <a:r>
              <a:rPr lang="ru-RU" dirty="0"/>
              <a:t>Выстраивание внутриведомственного взаимодействия.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757508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600" b="1" dirty="0"/>
              <a:t>Структура методических рекомендаций </a:t>
            </a:r>
            <a:r>
              <a:rPr lang="ru-RU" sz="2000" i="1" dirty="0"/>
              <a:t>(</a:t>
            </a:r>
            <a:r>
              <a:rPr lang="ru-RU" sz="2000" i="1" dirty="0" smtClean="0"/>
              <a:t>продолжение)</a:t>
            </a:r>
            <a:endParaRPr lang="ru-RU" sz="36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smtClean="0"/>
              <a:t>4. </a:t>
            </a:r>
            <a:r>
              <a:rPr lang="ru-RU" dirty="0"/>
              <a:t>Реализация программы</a:t>
            </a:r>
          </a:p>
          <a:p>
            <a:pPr marL="0" indent="0">
              <a:buNone/>
            </a:pPr>
            <a:r>
              <a:rPr lang="ru-RU" dirty="0" smtClean="0"/>
              <a:t>5. </a:t>
            </a:r>
            <a:r>
              <a:rPr lang="ru-RU" dirty="0"/>
              <a:t>Контрольный срез динамических изменений. Профилактика </a:t>
            </a:r>
            <a:r>
              <a:rPr lang="ru-RU" dirty="0" smtClean="0"/>
              <a:t>рецидива</a:t>
            </a:r>
            <a:r>
              <a:rPr lang="ru-RU" dirty="0"/>
              <a:t>.</a:t>
            </a:r>
            <a:r>
              <a:rPr lang="ru-RU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6727925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ru-RU" sz="3600" dirty="0"/>
              <a:t>Маркеры соответствия программы требованиям </a:t>
            </a:r>
            <a:r>
              <a:rPr lang="ru-RU" sz="3600" dirty="0" smtClean="0"/>
              <a:t>ФГОС НОО ОВЗ/УО</a:t>
            </a:r>
            <a:endParaRPr lang="ru-RU" sz="36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40000" lnSpcReduction="20000"/>
          </a:bodyPr>
          <a:lstStyle/>
          <a:p>
            <a:pPr lvl="0"/>
            <a:r>
              <a:rPr lang="ru-RU" sz="4200" dirty="0"/>
              <a:t>Программа соответствует ООП обучающихся и варианту ФГОС ОВЗ, ФГОС УО</a:t>
            </a:r>
          </a:p>
          <a:p>
            <a:r>
              <a:rPr lang="ru-RU" sz="4200" dirty="0" smtClean="0"/>
              <a:t>Программа содержит </a:t>
            </a:r>
            <a:r>
              <a:rPr lang="ru-RU" sz="4200" dirty="0"/>
              <a:t>систему комплексного психолого-медико-педагогического сопровождения обучающихся с ОВЗ в условиях образовательного процесса</a:t>
            </a:r>
            <a:r>
              <a:rPr lang="ru-RU" sz="4200" dirty="0"/>
              <a:t> </a:t>
            </a:r>
            <a:endParaRPr lang="ru-RU" sz="4200" dirty="0" smtClean="0"/>
          </a:p>
          <a:p>
            <a:r>
              <a:rPr lang="ru-RU" sz="4200" dirty="0" smtClean="0"/>
              <a:t>В программе представлена система мониторинга индивидуальной динамики развития обучающегося данного варианта ФГОС ОВЗ/УО</a:t>
            </a:r>
          </a:p>
          <a:p>
            <a:pPr lvl="0"/>
            <a:r>
              <a:rPr lang="ru-RU" sz="4200" dirty="0"/>
              <a:t>В программе прослеживается соответствие:</a:t>
            </a:r>
          </a:p>
          <a:p>
            <a:pPr marL="514350" indent="-514350">
              <a:buAutoNum type="alphaLcParenR"/>
            </a:pPr>
            <a:r>
              <a:rPr lang="ru-RU" sz="4200" dirty="0" smtClean="0"/>
              <a:t>диагностического </a:t>
            </a:r>
            <a:r>
              <a:rPr lang="ru-RU" sz="4200" dirty="0"/>
              <a:t>инструментария и ООП соответствующей категории обучающихся</a:t>
            </a:r>
          </a:p>
          <a:p>
            <a:pPr marL="514350" indent="-514350">
              <a:buAutoNum type="alphaLcParenR"/>
            </a:pPr>
            <a:r>
              <a:rPr lang="ru-RU" sz="4200" dirty="0" smtClean="0"/>
              <a:t> </a:t>
            </a:r>
            <a:r>
              <a:rPr lang="ru-RU" sz="4200" dirty="0"/>
              <a:t>выявленных ООП и содержания программы коррекционной </a:t>
            </a:r>
            <a:r>
              <a:rPr lang="ru-RU" sz="4200" dirty="0" smtClean="0"/>
              <a:t>работы</a:t>
            </a:r>
            <a:endParaRPr lang="en-US" sz="4200" dirty="0" smtClean="0"/>
          </a:p>
          <a:p>
            <a:pPr marL="514350" indent="-514350">
              <a:buAutoNum type="alphaLcParenR"/>
            </a:pPr>
            <a:r>
              <a:rPr lang="ru-RU" sz="4200" dirty="0" smtClean="0"/>
              <a:t>выявленных </a:t>
            </a:r>
            <a:r>
              <a:rPr lang="ru-RU" sz="4200" dirty="0"/>
              <a:t>ООП и планируемых результатов освоения программы коррекционной работы</a:t>
            </a:r>
            <a:r>
              <a:rPr lang="ru-RU" sz="4200" dirty="0" smtClean="0"/>
              <a:t>;</a:t>
            </a:r>
          </a:p>
          <a:p>
            <a:r>
              <a:rPr lang="ru-RU" sz="4200" dirty="0"/>
              <a:t>В программе имеются рабочие программы узких специалистов</a:t>
            </a:r>
            <a:r>
              <a:rPr lang="ru-RU" sz="4200" dirty="0"/>
              <a:t> </a:t>
            </a:r>
            <a:endParaRPr lang="ru-RU" sz="4200" dirty="0" smtClean="0"/>
          </a:p>
          <a:p>
            <a:r>
              <a:rPr lang="ru-RU" sz="4200" dirty="0"/>
              <a:t>В программе описан механизм внешнего взаимодействия в рамках освоения АООП соответствующей нозологии</a:t>
            </a:r>
            <a:r>
              <a:rPr lang="ru-RU" sz="4200" dirty="0"/>
              <a:t> </a:t>
            </a:r>
            <a:endParaRPr lang="ru-RU" sz="4200" dirty="0" smtClean="0"/>
          </a:p>
          <a:p>
            <a:pPr lvl="0"/>
            <a:r>
              <a:rPr lang="ru-RU" sz="4200" dirty="0"/>
              <a:t>В программе отражены результаты коррекционной работы</a:t>
            </a:r>
          </a:p>
          <a:p>
            <a:pPr marL="0" indent="0">
              <a:buNone/>
            </a:pPr>
            <a:endParaRPr lang="ru-RU" dirty="0"/>
          </a:p>
          <a:p>
            <a:endParaRPr lang="ru-RU" dirty="0" smtClean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884728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242</TotalTime>
  <Words>631</Words>
  <Application>Microsoft Macintosh PowerPoint</Application>
  <PresentationFormat>Экран (4:3)</PresentationFormat>
  <Paragraphs>54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Тема Office</vt:lpstr>
      <vt:lpstr>Требования к методическим рекомендациям по проектированию и реализации программ коррекционной работы</vt:lpstr>
      <vt:lpstr>ФГОС НОО ОВЗ/УО</vt:lpstr>
      <vt:lpstr>Структура методических рекомендаций по проектированию и разработке программы коррекционной работы</vt:lpstr>
      <vt:lpstr>Цель коррекционной работы</vt:lpstr>
      <vt:lpstr>Задачи коррекционной работы</vt:lpstr>
      <vt:lpstr>Структура методических рекомендаций (продолжение)</vt:lpstr>
      <vt:lpstr>Структура методических рекомендаций (продолжение)</vt:lpstr>
      <vt:lpstr>Маркеры соответствия программы требованиям ФГОС НОО ОВЗ/УО</vt:lpstr>
    </vt:vector>
  </TitlesOfParts>
  <Company>DG Win&amp;Soft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днс</dc:creator>
  <cp:lastModifiedBy>iMac</cp:lastModifiedBy>
  <cp:revision>29</cp:revision>
  <dcterms:created xsi:type="dcterms:W3CDTF">2013-10-16T06:54:36Z</dcterms:created>
  <dcterms:modified xsi:type="dcterms:W3CDTF">2017-09-18T18:41:08Z</dcterms:modified>
</cp:coreProperties>
</file>