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5" r:id="rId2"/>
    <p:sldId id="274" r:id="rId3"/>
    <p:sldId id="261" r:id="rId4"/>
    <p:sldId id="296" r:id="rId5"/>
    <p:sldId id="297" r:id="rId6"/>
    <p:sldId id="273" r:id="rId7"/>
    <p:sldId id="287" r:id="rId8"/>
    <p:sldId id="282" r:id="rId9"/>
    <p:sldId id="292" r:id="rId10"/>
    <p:sldId id="289" r:id="rId11"/>
    <p:sldId id="291" r:id="rId12"/>
    <p:sldId id="280" r:id="rId13"/>
    <p:sldId id="293" r:id="rId14"/>
    <p:sldId id="294" r:id="rId15"/>
    <p:sldId id="298" r:id="rId16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669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>
        <p:scale>
          <a:sx n="122" d="100"/>
          <a:sy n="122" d="100"/>
        </p:scale>
        <p:origin x="-96" y="-72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5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BC5DFD-D59C-4A78-9863-7389301FC12B}" type="datetime1">
              <a:rPr lang="ru-RU" smtClean="0"/>
              <a:t>29.10.2024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4772CC64-04AB-4F40-B370-C9EC22A15BA9}" type="datetime1">
              <a:rPr lang="ru-RU" smtClean="0"/>
              <a:t>29.10.2024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418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62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42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и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8E289087-3B90-4B7A-B0B3-663DF715D0C0}" type="datetime1">
              <a:rPr lang="ru-RU" smtClean="0"/>
              <a:t>29.10.2024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76F26-008E-40CD-B0DF-FD99CADBA164}" type="datetime1">
              <a:rPr lang="ru-RU" smtClean="0"/>
              <a:t>29.10.2024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и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20A7CE-0912-4C2F-926E-0DDC0C423B66}" type="datetime1">
              <a:rPr lang="ru-RU" smtClean="0"/>
              <a:t>29.10.2024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1BBC6F-1CE0-4655-9B16-DDAF1AD7C72C}" type="datetime1">
              <a:rPr lang="ru-RU" smtClean="0"/>
              <a:t>29.10.2024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8" name="Пи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4A0BB48E-C38A-489F-B21D-27EBF8DA1A52}" type="datetime1">
              <a:rPr lang="ru-RU" smtClean="0"/>
              <a:t>29.10.2024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824002-8F04-447D-8224-40D7ED6840A4}" type="datetime1">
              <a:rPr lang="ru-RU" smtClean="0"/>
              <a:t>29.10.2024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10220-7851-4877-87D8-65579BB1DD91}" type="datetime1">
              <a:rPr lang="ru-RU" smtClean="0"/>
              <a:t>29.10.2024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1B4D7-E962-4AD5-804D-44BB05D648F1}" type="datetime1">
              <a:rPr lang="ru-RU" smtClean="0"/>
              <a:t>29.10.2024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49B0F-5FC4-452C-84B9-DC5DB8F7EAF7}" type="datetime1">
              <a:rPr lang="ru-RU" smtClean="0"/>
              <a:t>29.10.2024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19F4E1-C9E2-4C86-91EE-CF98446AD814}" type="datetime1">
              <a:rPr lang="ru-RU" smtClean="0"/>
              <a:t>29.10.2024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rtl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dirty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C544DC91-F540-462A-9952-3A556B4DB6D1}" type="datetime1">
              <a:rPr lang="ru-RU" smtClean="0"/>
              <a:t>29.10.2024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и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A4F087A6-40E8-4131-BEAB-4F5033CC1517}" type="datetime1">
              <a:rPr lang="ru-RU" smtClean="0"/>
              <a:t>29.10.2024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2255" y="1268760"/>
            <a:ext cx="898258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Грамотный человек - это….?</a:t>
            </a:r>
          </a:p>
          <a:p>
            <a:pPr algn="ctr"/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ru-RU" sz="4800" b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3892" y="3284984"/>
            <a:ext cx="106391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Функционально грамотный человек – это …?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050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232A88A4-680A-BA59-6265-C4EC4A8BC17E}"/>
              </a:ext>
            </a:extLst>
          </p:cNvPr>
          <p:cNvSpPr/>
          <p:nvPr/>
        </p:nvSpPr>
        <p:spPr>
          <a:xfrm>
            <a:off x="1469111" y="2492896"/>
            <a:ext cx="3744416" cy="7200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Виды текстов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DF94DA72-2565-220C-841E-1172532C3320}"/>
              </a:ext>
            </a:extLst>
          </p:cNvPr>
          <p:cNvSpPr/>
          <p:nvPr/>
        </p:nvSpPr>
        <p:spPr>
          <a:xfrm>
            <a:off x="6670476" y="1382850"/>
            <a:ext cx="3744416" cy="7200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Сплошной текст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2DC0CC4D-7296-1C28-C4B9-C1D08ADF10E3}"/>
              </a:ext>
            </a:extLst>
          </p:cNvPr>
          <p:cNvSpPr/>
          <p:nvPr/>
        </p:nvSpPr>
        <p:spPr>
          <a:xfrm>
            <a:off x="6670476" y="2564904"/>
            <a:ext cx="3744416" cy="7200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Несплошной текст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AC68B7B0-7C4C-7F53-202E-5081E88B8AA0}"/>
              </a:ext>
            </a:extLst>
          </p:cNvPr>
          <p:cNvSpPr/>
          <p:nvPr/>
        </p:nvSpPr>
        <p:spPr>
          <a:xfrm>
            <a:off x="6670476" y="3746958"/>
            <a:ext cx="3744416" cy="7200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Смешанный текст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DBF9127-DDB2-1B0F-016B-1F3F3CE2243E}"/>
              </a:ext>
            </a:extLst>
          </p:cNvPr>
          <p:cNvCxnSpPr>
            <a:stCxn id="7" idx="1"/>
          </p:cNvCxnSpPr>
          <p:nvPr/>
        </p:nvCxnSpPr>
        <p:spPr>
          <a:xfrm flipH="1">
            <a:off x="6310436" y="1742890"/>
            <a:ext cx="3600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9E7A8905-716D-4D3E-B759-F9E3EF37E17B}"/>
              </a:ext>
            </a:extLst>
          </p:cNvPr>
          <p:cNvCxnSpPr/>
          <p:nvPr/>
        </p:nvCxnSpPr>
        <p:spPr>
          <a:xfrm>
            <a:off x="6310436" y="1742890"/>
            <a:ext cx="0" cy="23551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26399624-BCA9-8A21-B41A-1CC8854AEFFC}"/>
              </a:ext>
            </a:extLst>
          </p:cNvPr>
          <p:cNvCxnSpPr/>
          <p:nvPr/>
        </p:nvCxnSpPr>
        <p:spPr>
          <a:xfrm>
            <a:off x="6310436" y="409799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B888941B-1A99-49DA-F706-E0B2F1F24DE2}"/>
              </a:ext>
            </a:extLst>
          </p:cNvPr>
          <p:cNvCxnSpPr/>
          <p:nvPr/>
        </p:nvCxnSpPr>
        <p:spPr>
          <a:xfrm>
            <a:off x="6310436" y="2916845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77706ED8-D2AF-C820-02E7-B8AE68B53A57}"/>
              </a:ext>
            </a:extLst>
          </p:cNvPr>
          <p:cNvCxnSpPr>
            <a:cxnSpLocks/>
          </p:cNvCxnSpPr>
          <p:nvPr/>
        </p:nvCxnSpPr>
        <p:spPr>
          <a:xfrm>
            <a:off x="5213528" y="2894244"/>
            <a:ext cx="1096908" cy="108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72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9" t="8141"/>
          <a:stretch/>
        </p:blipFill>
        <p:spPr bwMode="auto">
          <a:xfrm>
            <a:off x="1330634" y="956936"/>
            <a:ext cx="3384376" cy="444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844" y="908720"/>
            <a:ext cx="321954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42" y="651735"/>
            <a:ext cx="3558628" cy="27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92" y="3861048"/>
            <a:ext cx="3996920" cy="272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08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3797F6-0C6A-D3B1-DEC2-4AEEAA0CC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187" y="438390"/>
            <a:ext cx="9782801" cy="123983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Читательские компетенции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9B48440C-657D-BE01-CD2C-B040E8352C3B}"/>
              </a:ext>
            </a:extLst>
          </p:cNvPr>
          <p:cNvSpPr/>
          <p:nvPr/>
        </p:nvSpPr>
        <p:spPr>
          <a:xfrm>
            <a:off x="1773932" y="2031382"/>
            <a:ext cx="6624736" cy="12403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Находить и извлекать информацию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A0123D3E-CF6A-0150-2E0B-C01411669A42}"/>
              </a:ext>
            </a:extLst>
          </p:cNvPr>
          <p:cNvSpPr/>
          <p:nvPr/>
        </p:nvSpPr>
        <p:spPr>
          <a:xfrm>
            <a:off x="3196187" y="3482722"/>
            <a:ext cx="6336704" cy="12994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Интегрировать и интерпретировать информацию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44D2C595-A2E9-A06B-9042-6AD613F8E380}"/>
              </a:ext>
            </a:extLst>
          </p:cNvPr>
          <p:cNvSpPr/>
          <p:nvPr/>
        </p:nvSpPr>
        <p:spPr>
          <a:xfrm>
            <a:off x="5086300" y="4993149"/>
            <a:ext cx="6120680" cy="144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Оценивать содержание и форму текста, использовать информацию из текста в практической задаче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2" y="483305"/>
            <a:ext cx="2361460" cy="93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0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191" y="260648"/>
            <a:ext cx="10317289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3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2201"/>
          <a:stretch/>
        </p:blipFill>
        <p:spPr>
          <a:xfrm>
            <a:off x="1269876" y="836712"/>
            <a:ext cx="4897390" cy="6021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28" y="435099"/>
            <a:ext cx="5575115" cy="64229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33169" y="195597"/>
            <a:ext cx="31708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Антибиотики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4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2122"/>
          <a:stretch/>
        </p:blipFill>
        <p:spPr>
          <a:xfrm>
            <a:off x="1341884" y="548680"/>
            <a:ext cx="1029938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F09AD1-47CD-E5FC-4E3E-A1AE30594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940" y="2348880"/>
            <a:ext cx="9782801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0" dirty="0">
                <a:effectLst/>
                <a:latin typeface="Georgia" panose="02040502050405020303" pitchFamily="18" charset="0"/>
              </a:rPr>
              <a:t>Функциональная грамотность –</a:t>
            </a:r>
            <a:br>
              <a:rPr lang="ru-RU" sz="4400" b="1" i="0" dirty="0">
                <a:effectLst/>
                <a:latin typeface="Georgia" panose="02040502050405020303" pitchFamily="18" charset="0"/>
              </a:rPr>
            </a:br>
            <a:r>
              <a:rPr lang="ru-RU" sz="44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умение применять знания и</a:t>
            </a:r>
            <a:br>
              <a:rPr lang="ru-RU" sz="44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в практических жизненных</a:t>
            </a:r>
            <a:br>
              <a:rPr lang="ru-RU" sz="44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</a:t>
            </a:r>
            <a:br>
              <a:rPr lang="ru-RU" sz="44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5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41884" y="2780928"/>
            <a:ext cx="10482308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>
                <a:latin typeface="Georgia" panose="02040502050405020303" pitchFamily="18" charset="0"/>
              </a:rPr>
              <a:t>Из каких компонентов состоит функциональная </a:t>
            </a:r>
            <a:r>
              <a:rPr lang="ru-RU" sz="4400" b="1" dirty="0">
                <a:latin typeface="Georgia" panose="02040502050405020303" pitchFamily="18" charset="0"/>
              </a:rPr>
              <a:t>грамотность?</a:t>
            </a:r>
            <a:br>
              <a:rPr lang="ru-RU" sz="4400" b="1" dirty="0">
                <a:latin typeface="Georgia" panose="02040502050405020303" pitchFamily="18" charset="0"/>
              </a:rPr>
            </a:br>
            <a:endParaRPr lang="ru-RU" sz="4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8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232A88A4-680A-BA59-6265-C4EC4A8BC17E}"/>
              </a:ext>
            </a:extLst>
          </p:cNvPr>
          <p:cNvSpPr/>
          <p:nvPr/>
        </p:nvSpPr>
        <p:spPr>
          <a:xfrm>
            <a:off x="4294212" y="197174"/>
            <a:ext cx="4608512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Функциональная грамотность</a:t>
            </a:r>
            <a:endParaRPr lang="ru-RU" sz="3600" b="1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: скругленные углы 5">
            <a:extLst>
              <a:ext uri="{FF2B5EF4-FFF2-40B4-BE49-F238E27FC236}">
                <a16:creationId xmlns="" xmlns:a16="http://schemas.microsoft.com/office/drawing/2014/main" id="{232A88A4-680A-BA59-6265-C4EC4A8BC17E}"/>
              </a:ext>
            </a:extLst>
          </p:cNvPr>
          <p:cNvSpPr/>
          <p:nvPr/>
        </p:nvSpPr>
        <p:spPr>
          <a:xfrm>
            <a:off x="1913756" y="2945167"/>
            <a:ext cx="3384375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Читательская грамотность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: скругленные углы 5">
            <a:extLst>
              <a:ext uri="{FF2B5EF4-FFF2-40B4-BE49-F238E27FC236}">
                <a16:creationId xmlns="" xmlns:a16="http://schemas.microsoft.com/office/drawing/2014/main" id="{232A88A4-680A-BA59-6265-C4EC4A8BC17E}"/>
              </a:ext>
            </a:extLst>
          </p:cNvPr>
          <p:cNvSpPr/>
          <p:nvPr/>
        </p:nvSpPr>
        <p:spPr>
          <a:xfrm>
            <a:off x="7352180" y="2993541"/>
            <a:ext cx="391842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Математическая грамотность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Прямоугольник: скругленные углы 5">
            <a:extLst>
              <a:ext uri="{FF2B5EF4-FFF2-40B4-BE49-F238E27FC236}">
                <a16:creationId xmlns="" xmlns:a16="http://schemas.microsoft.com/office/drawing/2014/main" id="{232A88A4-680A-BA59-6265-C4EC4A8BC17E}"/>
              </a:ext>
            </a:extLst>
          </p:cNvPr>
          <p:cNvSpPr/>
          <p:nvPr/>
        </p:nvSpPr>
        <p:spPr>
          <a:xfrm>
            <a:off x="7750596" y="1738240"/>
            <a:ext cx="3520008" cy="9001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Финансовая грамотность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6" name="Прямоугольник: скругленные углы 5">
            <a:extLst>
              <a:ext uri="{FF2B5EF4-FFF2-40B4-BE49-F238E27FC236}">
                <a16:creationId xmlns="" xmlns:a16="http://schemas.microsoft.com/office/drawing/2014/main" id="{232A88A4-680A-BA59-6265-C4EC4A8BC17E}"/>
              </a:ext>
            </a:extLst>
          </p:cNvPr>
          <p:cNvSpPr/>
          <p:nvPr/>
        </p:nvSpPr>
        <p:spPr>
          <a:xfrm>
            <a:off x="1629916" y="1816023"/>
            <a:ext cx="4384104" cy="8917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Естественно-научная грамотность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0" name="Прямоугольник: скругленные углы 5">
            <a:extLst>
              <a:ext uri="{FF2B5EF4-FFF2-40B4-BE49-F238E27FC236}">
                <a16:creationId xmlns="" xmlns:a16="http://schemas.microsoft.com/office/drawing/2014/main" id="{232A88A4-680A-BA59-6265-C4EC4A8BC17E}"/>
              </a:ext>
            </a:extLst>
          </p:cNvPr>
          <p:cNvSpPr/>
          <p:nvPr/>
        </p:nvSpPr>
        <p:spPr>
          <a:xfrm>
            <a:off x="3934172" y="5726957"/>
            <a:ext cx="4384104" cy="8917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Цифровая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грамотность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1" name="Прямоугольник: скругленные углы 5">
            <a:extLst>
              <a:ext uri="{FF2B5EF4-FFF2-40B4-BE49-F238E27FC236}">
                <a16:creationId xmlns="" xmlns:a16="http://schemas.microsoft.com/office/drawing/2014/main" id="{232A88A4-680A-BA59-6265-C4EC4A8BC17E}"/>
              </a:ext>
            </a:extLst>
          </p:cNvPr>
          <p:cNvSpPr/>
          <p:nvPr/>
        </p:nvSpPr>
        <p:spPr>
          <a:xfrm>
            <a:off x="1845940" y="4179575"/>
            <a:ext cx="4384104" cy="8917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Глобальные компетенции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2" name="Прямоугольник: скругленные углы 5">
            <a:extLst>
              <a:ext uri="{FF2B5EF4-FFF2-40B4-BE49-F238E27FC236}">
                <a16:creationId xmlns="" xmlns:a16="http://schemas.microsoft.com/office/drawing/2014/main" id="{232A88A4-680A-BA59-6265-C4EC4A8BC17E}"/>
              </a:ext>
            </a:extLst>
          </p:cNvPr>
          <p:cNvSpPr/>
          <p:nvPr/>
        </p:nvSpPr>
        <p:spPr>
          <a:xfrm>
            <a:off x="7119340" y="4382443"/>
            <a:ext cx="4384104" cy="8917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Креативное мышление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A9226CA-6AAC-AE11-C050-EB8BA40B682D}"/>
              </a:ext>
            </a:extLst>
          </p:cNvPr>
          <p:cNvSpPr txBox="1"/>
          <p:nvPr/>
        </p:nvSpPr>
        <p:spPr>
          <a:xfrm>
            <a:off x="1413892" y="476672"/>
            <a:ext cx="10297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Georgia" panose="02040502050405020303" pitchFamily="18" charset="0"/>
              </a:rPr>
              <a:t>Задание </a:t>
            </a:r>
            <a:r>
              <a:rPr lang="ru-RU" sz="3600" b="1" dirty="0" smtClean="0">
                <a:latin typeface="Georgia" panose="02040502050405020303" pitchFamily="18" charset="0"/>
              </a:rPr>
              <a:t>1</a:t>
            </a:r>
            <a:endParaRPr lang="ru-RU" sz="3600" b="1" dirty="0">
              <a:latin typeface="Georgia" panose="02040502050405020303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 между направлением ФГ и формулировкой определения</a:t>
            </a:r>
          </a:p>
        </p:txBody>
      </p:sp>
    </p:spTree>
    <p:extLst>
      <p:ext uri="{BB962C8B-B14F-4D97-AF65-F5344CB8AC3E}">
        <p14:creationId xmlns:p14="http://schemas.microsoft.com/office/powerpoint/2010/main" val="18602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476672"/>
            <a:ext cx="9782801" cy="936104"/>
          </a:xfrm>
        </p:spPr>
        <p:txBody>
          <a:bodyPr rtlCol="0">
            <a:normAutofit/>
          </a:bodyPr>
          <a:lstStyle/>
          <a:p>
            <a:pPr rtl="0"/>
            <a:r>
              <a:rPr lang="ru-RU" sz="3000" b="1" dirty="0">
                <a:latin typeface="Georgia" panose="02040502050405020303" pitchFamily="18" charset="0"/>
              </a:rPr>
              <a:t>Что входит в функциональную грамотность?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918689-B4AE-8689-E1B4-D468E59B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12" t="8830" r="2746" b="41201"/>
          <a:stretch/>
        </p:blipFill>
        <p:spPr>
          <a:xfrm>
            <a:off x="1246354" y="1484784"/>
            <a:ext cx="5274599" cy="45365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05EB6B3-C14A-D9E1-8E35-8F3D4BD695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90" t="59223" r="2339" b="1921"/>
          <a:stretch/>
        </p:blipFill>
        <p:spPr>
          <a:xfrm>
            <a:off x="6598468" y="2132856"/>
            <a:ext cx="506203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1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6716" y="1268760"/>
            <a:ext cx="10081120" cy="2680127"/>
          </a:xfrm>
        </p:spPr>
        <p:txBody>
          <a:bodyPr rtlCol="0"/>
          <a:lstStyle/>
          <a:p>
            <a:pPr algn="ctr"/>
            <a:r>
              <a:rPr lang="ru-RU" sz="4000" b="0" i="1" dirty="0" smtClean="0">
                <a:effectLst/>
                <a:latin typeface="Georgia" panose="02040502050405020303" pitchFamily="18" charset="0"/>
              </a:rPr>
              <a:t>«Формирование читательской грамотности как условие повышения качества школьного образования»</a:t>
            </a:r>
            <a:endParaRPr lang="ru-RU" sz="4000" b="0" i="1" dirty="0">
              <a:effectLst/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630EAD-CEC6-5504-2485-D4F825EB6052}"/>
              </a:ext>
            </a:extLst>
          </p:cNvPr>
          <p:cNvSpPr txBox="1"/>
          <p:nvPr/>
        </p:nvSpPr>
        <p:spPr>
          <a:xfrm>
            <a:off x="4942284" y="188640"/>
            <a:ext cx="979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МАОУ «Бершетская средняя школа»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027F55F-25A0-952D-F549-A1A689CBC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16" y="107954"/>
            <a:ext cx="1635408" cy="2102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2364" y="623731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19.10.2024</a:t>
            </a:r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4E9D8C-7097-8C3C-A86D-7F97CA599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924" y="3212976"/>
            <a:ext cx="9782801" cy="12398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Читательская грамотность – </a:t>
            </a:r>
            <a:r>
              <a:rPr lang="ru-RU" dirty="0">
                <a:latin typeface="Georgia" panose="02040502050405020303" pitchFamily="18" charset="0"/>
              </a:rPr>
              <a:t/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sz="4000" dirty="0">
                <a:latin typeface="Georgia" panose="02040502050405020303" pitchFamily="18" charset="0"/>
              </a:rPr>
              <a:t>это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</a:p>
        </p:txBody>
      </p:sp>
    </p:spTree>
    <p:extLst>
      <p:ext uri="{BB962C8B-B14F-4D97-AF65-F5344CB8AC3E}">
        <p14:creationId xmlns:p14="http://schemas.microsoft.com/office/powerpoint/2010/main" val="351046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9" t="8141"/>
          <a:stretch/>
        </p:blipFill>
        <p:spPr bwMode="auto">
          <a:xfrm>
            <a:off x="1330634" y="956936"/>
            <a:ext cx="3384376" cy="444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844" y="908720"/>
            <a:ext cx="321954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42" y="651735"/>
            <a:ext cx="3558628" cy="27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92" y="3861048"/>
            <a:ext cx="3996920" cy="272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9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16 х 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309082_TF02787947.potx" id="{3964D7A7-1B85-4031-AAD6-1B50F98CF473}" vid="{CAF00616-F4D4-4454-9A4A-5919532F2D53}"/>
    </a:ext>
  </a:extLst>
</a:theme>
</file>

<file path=ppt/theme/theme2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по математике с символом Пи (широкоэкранный формат)</Template>
  <TotalTime>843</TotalTime>
  <Words>109</Words>
  <Application>Microsoft Office PowerPoint</Application>
  <PresentationFormat>Произвольный</PresentationFormat>
  <Paragraphs>34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Математика 16 х 9</vt:lpstr>
      <vt:lpstr>Презентация PowerPoint</vt:lpstr>
      <vt:lpstr>Функциональная грамотность – это умение применять знания и навыки в практических жизненных ситуациях </vt:lpstr>
      <vt:lpstr>Презентация PowerPoint</vt:lpstr>
      <vt:lpstr>Презентация PowerPoint</vt:lpstr>
      <vt:lpstr>Презентация PowerPoint</vt:lpstr>
      <vt:lpstr>Что входит в функциональную грамотность?</vt:lpstr>
      <vt:lpstr>«Формирование читательской грамотности как условие повышения качества школьного образования»</vt:lpstr>
      <vt:lpstr>Читательская грамотность –  это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vt:lpstr>
      <vt:lpstr>Презентация PowerPoint</vt:lpstr>
      <vt:lpstr>Презентация PowerPoint</vt:lpstr>
      <vt:lpstr>Презентация PowerPoint</vt:lpstr>
      <vt:lpstr>Читательские компетенции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«Функциональная грамотность учителя –основа развития функциональной грамотности ученика»</dc:title>
  <dc:creator>Евгений Леонтьев</dc:creator>
  <cp:lastModifiedBy>Власова Ирина Николаевна</cp:lastModifiedBy>
  <cp:revision>34</cp:revision>
  <dcterms:created xsi:type="dcterms:W3CDTF">2024-09-16T15:04:37Z</dcterms:created>
  <dcterms:modified xsi:type="dcterms:W3CDTF">2024-10-29T11:29:14Z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