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4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3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84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DEB23-05BA-49E6-9BA0-82EC7254FF34}" type="datetimeFigureOut">
              <a:rPr lang="ru-RU" smtClean="0"/>
              <a:t>17.06.2016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A660B-8066-40D8-A3D2-2E70E7D83F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8194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DEB23-05BA-49E6-9BA0-82EC7254FF34}" type="datetimeFigureOut">
              <a:rPr lang="ru-RU" smtClean="0"/>
              <a:t>17.06.2016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A660B-8066-40D8-A3D2-2E70E7D83F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2092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DEB23-05BA-49E6-9BA0-82EC7254FF34}" type="datetimeFigureOut">
              <a:rPr lang="ru-RU" smtClean="0"/>
              <a:t>17.06.2016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A660B-8066-40D8-A3D2-2E70E7D83F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23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DEB23-05BA-49E6-9BA0-82EC7254FF34}" type="datetimeFigureOut">
              <a:rPr lang="ru-RU" smtClean="0"/>
              <a:t>17.06.2016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A660B-8066-40D8-A3D2-2E70E7D83F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6881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DEB23-05BA-49E6-9BA0-82EC7254FF34}" type="datetimeFigureOut">
              <a:rPr lang="ru-RU" smtClean="0"/>
              <a:t>17.06.2016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A660B-8066-40D8-A3D2-2E70E7D83F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645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DEB23-05BA-49E6-9BA0-82EC7254FF34}" type="datetimeFigureOut">
              <a:rPr lang="ru-RU" smtClean="0"/>
              <a:t>17.06.2016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A660B-8066-40D8-A3D2-2E70E7D83F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2660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DEB23-05BA-49E6-9BA0-82EC7254FF34}" type="datetimeFigureOut">
              <a:rPr lang="ru-RU" smtClean="0"/>
              <a:t>17.06.2016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A660B-8066-40D8-A3D2-2E70E7D83F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621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DEB23-05BA-49E6-9BA0-82EC7254FF34}" type="datetimeFigureOut">
              <a:rPr lang="ru-RU" smtClean="0"/>
              <a:t>17.06.2016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A660B-8066-40D8-A3D2-2E70E7D83F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942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DEB23-05BA-49E6-9BA0-82EC7254FF34}" type="datetimeFigureOut">
              <a:rPr lang="ru-RU" smtClean="0"/>
              <a:t>17.06.2016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A660B-8066-40D8-A3D2-2E70E7D83F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802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DEB23-05BA-49E6-9BA0-82EC7254FF34}" type="datetimeFigureOut">
              <a:rPr lang="ru-RU" smtClean="0"/>
              <a:t>17.06.2016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A660B-8066-40D8-A3D2-2E70E7D83F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654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DEB23-05BA-49E6-9BA0-82EC7254FF34}" type="datetimeFigureOut">
              <a:rPr lang="ru-RU" smtClean="0"/>
              <a:t>17.06.2016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A660B-8066-40D8-A3D2-2E70E7D83F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1450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DEB23-05BA-49E6-9BA0-82EC7254FF34}" type="datetimeFigureOut">
              <a:rPr lang="ru-RU" smtClean="0"/>
              <a:t>17.06.2016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A660B-8066-40D8-A3D2-2E70E7D83F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2570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Проектирование содержательного раздела АОП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285396"/>
            <a:ext cx="9144000" cy="972403"/>
          </a:xfrm>
        </p:spPr>
        <p:txBody>
          <a:bodyPr/>
          <a:lstStyle/>
          <a:p>
            <a:r>
              <a:rPr lang="ru-RU" dirty="0" smtClean="0"/>
              <a:t>Наумов А.А. ПГГПУ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449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 fontScale="92500" lnSpcReduction="20000"/>
          </a:bodyPr>
          <a:lstStyle/>
          <a:p>
            <a:r>
              <a:rPr lang="ru-RU" sz="3900" b="1" u="sng" dirty="0"/>
              <a:t>Программа формирования экологической культуры,  </a:t>
            </a:r>
            <a:r>
              <a:rPr lang="ru-RU" sz="3900" b="1" u="sng" dirty="0" smtClean="0"/>
              <a:t>здорового и </a:t>
            </a:r>
            <a:r>
              <a:rPr lang="ru-RU" sz="3900" b="1" u="sng" dirty="0"/>
              <a:t>безопасного образа жизни </a:t>
            </a:r>
            <a:endParaRPr lang="ru-RU" sz="3900" b="1" u="sng" dirty="0" smtClean="0"/>
          </a:p>
          <a:p>
            <a:r>
              <a:rPr lang="ru-RU" dirty="0" smtClean="0"/>
              <a:t>формирование </a:t>
            </a:r>
            <a:r>
              <a:rPr lang="ru-RU" dirty="0"/>
              <a:t>представлений об основах экологической культуры на примере экологически сообразного поведения в быту и природе, безопасного для человека и окружающей среды;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пробуждение в детях желания заботиться о своем здоровье </a:t>
            </a:r>
            <a:r>
              <a:rPr lang="ru-RU" dirty="0" smtClean="0"/>
              <a:t>путем </a:t>
            </a:r>
            <a:r>
              <a:rPr lang="ru-RU" dirty="0"/>
              <a:t>соблюдения правил здорового образа жизни и организации </a:t>
            </a:r>
            <a:r>
              <a:rPr lang="ru-RU" dirty="0" err="1"/>
              <a:t>здоровьесберегающего</a:t>
            </a:r>
            <a:r>
              <a:rPr lang="ru-RU" dirty="0"/>
              <a:t> и эргономичного характера учебной деятельности и общения;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формирование познавательного интереса и бережного отношения к природе;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формирование установок на использование здорового питания; </a:t>
            </a:r>
            <a:endParaRPr lang="ru-RU" dirty="0" smtClean="0"/>
          </a:p>
          <a:p>
            <a:r>
              <a:rPr lang="ru-RU" dirty="0" smtClean="0"/>
              <a:t>использование </a:t>
            </a:r>
            <a:r>
              <a:rPr lang="ru-RU" dirty="0"/>
              <a:t>оптимальных двигательных режимов </a:t>
            </a:r>
            <a:r>
              <a:rPr lang="ru-RU" dirty="0" smtClean="0"/>
              <a:t>с </a:t>
            </a:r>
            <a:r>
              <a:rPr lang="ru-RU" dirty="0"/>
              <a:t>учетом их возрастных, психофизических особенностей,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развитие потребности в занятиях адаптивной физической культурой и спортом; </a:t>
            </a:r>
          </a:p>
        </p:txBody>
      </p:sp>
    </p:spTree>
    <p:extLst>
      <p:ext uri="{BB962C8B-B14F-4D97-AF65-F5344CB8AC3E}">
        <p14:creationId xmlns:p14="http://schemas.microsoft.com/office/powerpoint/2010/main" val="427969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01337"/>
            <a:ext cx="10515600" cy="789351"/>
          </a:xfrm>
        </p:spPr>
        <p:txBody>
          <a:bodyPr>
            <a:normAutofit fontScale="90000"/>
          </a:bodyPr>
          <a:lstStyle/>
          <a:p>
            <a:r>
              <a:rPr lang="ru-RU" b="1" u="sng" dirty="0" smtClean="0"/>
              <a:t>Программа формирования экологической культуры,  здорового и безопасного образа жизни </a:t>
            </a:r>
            <a:br>
              <a:rPr lang="ru-RU" b="1" u="sng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соблюдение </a:t>
            </a:r>
            <a:r>
              <a:rPr lang="ru-RU" dirty="0" err="1"/>
              <a:t>здоровьесозидающих</a:t>
            </a:r>
            <a:r>
              <a:rPr lang="ru-RU" dirty="0"/>
              <a:t> режимов дня;  </a:t>
            </a:r>
            <a:endParaRPr lang="ru-RU" dirty="0" smtClean="0"/>
          </a:p>
          <a:p>
            <a:r>
              <a:rPr lang="ru-RU" dirty="0" smtClean="0"/>
              <a:t>формирование </a:t>
            </a:r>
            <a:r>
              <a:rPr lang="ru-RU" dirty="0"/>
              <a:t>негативного отношения к факторам риска здоровью </a:t>
            </a:r>
            <a:r>
              <a:rPr lang="ru-RU" dirty="0" smtClean="0"/>
              <a:t>(</a:t>
            </a:r>
            <a:r>
              <a:rPr lang="ru-RU" dirty="0"/>
              <a:t>курение, алкоголь, наркотики </a:t>
            </a:r>
            <a:r>
              <a:rPr lang="ru-RU" dirty="0" smtClean="0"/>
              <a:t>и др.); </a:t>
            </a:r>
          </a:p>
          <a:p>
            <a:r>
              <a:rPr lang="ru-RU" dirty="0" smtClean="0"/>
              <a:t>формирование </a:t>
            </a:r>
            <a:r>
              <a:rPr lang="ru-RU" dirty="0"/>
              <a:t>потребности ребенка безбоязненно обращаться к врачу по любым вопросам, </a:t>
            </a:r>
            <a:endParaRPr lang="ru-RU" dirty="0" smtClean="0"/>
          </a:p>
          <a:p>
            <a:r>
              <a:rPr lang="ru-RU" dirty="0" smtClean="0"/>
              <a:t>развитие </a:t>
            </a:r>
            <a:r>
              <a:rPr lang="ru-RU" dirty="0"/>
              <a:t>готовности самостоятельно поддерживать свое здоровье на основе использования навыков личной гигиены; </a:t>
            </a:r>
          </a:p>
        </p:txBody>
      </p:sp>
    </p:spTree>
    <p:extLst>
      <p:ext uri="{BB962C8B-B14F-4D97-AF65-F5344CB8AC3E}">
        <p14:creationId xmlns:p14="http://schemas.microsoft.com/office/powerpoint/2010/main" val="302601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809897"/>
            <a:ext cx="10515600" cy="88079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u="sng" dirty="0" smtClean="0"/>
              <a:t>Программа формирования экологической культуры,  здорового и безопасного образа жизни </a:t>
            </a:r>
            <a:br>
              <a:rPr lang="ru-RU" b="1" u="sng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Программа должна содержать цели, задачи, планируемые результаты, основные направления и перечень организационных форм</a:t>
            </a:r>
            <a:r>
              <a:rPr lang="ru-RU" dirty="0" smtClean="0"/>
              <a:t>.</a:t>
            </a:r>
          </a:p>
          <a:p>
            <a:r>
              <a:rPr lang="ru-RU" b="1" u="sng" dirty="0" smtClean="0">
                <a:solidFill>
                  <a:srgbClr val="FF0000"/>
                </a:solidFill>
              </a:rPr>
              <a:t>Учитывая </a:t>
            </a:r>
            <a:r>
              <a:rPr lang="ru-RU" b="1" u="sng" dirty="0">
                <a:solidFill>
                  <a:srgbClr val="FF0000"/>
                </a:solidFill>
              </a:rPr>
              <a:t>специфику школы</a:t>
            </a:r>
            <a:r>
              <a:rPr lang="ru-RU" dirty="0">
                <a:solidFill>
                  <a:srgbClr val="FF0000"/>
                </a:solidFill>
              </a:rPr>
              <a:t>, программа по формированию культуры здорового и безопасного образа жизни неразрывно связана с курсом адаптивной физической культуры, медицинской службой, службой </a:t>
            </a:r>
            <a:r>
              <a:rPr lang="ru-RU" dirty="0" smtClean="0">
                <a:solidFill>
                  <a:srgbClr val="FF0000"/>
                </a:solidFill>
              </a:rPr>
              <a:t>психолого-педагогического </a:t>
            </a:r>
            <a:r>
              <a:rPr lang="ru-RU" dirty="0">
                <a:solidFill>
                  <a:srgbClr val="FF0000"/>
                </a:solidFill>
              </a:rPr>
              <a:t>сопровождения</a:t>
            </a:r>
          </a:p>
        </p:txBody>
      </p:sp>
    </p:spTree>
    <p:extLst>
      <p:ext uri="{BB962C8B-B14F-4D97-AF65-F5344CB8AC3E}">
        <p14:creationId xmlns:p14="http://schemas.microsoft.com/office/powerpoint/2010/main" val="18765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176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/>
              <a:t>Программа внеурочной </a:t>
            </a:r>
            <a:r>
              <a:rPr lang="ru-RU" sz="4000" b="1" dirty="0" smtClean="0"/>
              <a:t>деятельности</a:t>
            </a:r>
          </a:p>
          <a:p>
            <a:r>
              <a:rPr lang="ru-RU" dirty="0" smtClean="0"/>
              <a:t> </a:t>
            </a:r>
            <a:r>
              <a:rPr lang="ru-RU" dirty="0"/>
              <a:t>Внеурочная </a:t>
            </a:r>
            <a:r>
              <a:rPr lang="ru-RU" dirty="0" smtClean="0"/>
              <a:t>деятельность организуется </a:t>
            </a:r>
            <a:r>
              <a:rPr lang="ru-RU" dirty="0"/>
              <a:t>по направлениям развития личности (адаптивно-спортивное, духовно-нравственное, социальное, </a:t>
            </a:r>
            <a:r>
              <a:rPr lang="ru-RU" dirty="0" err="1"/>
              <a:t>общеинтеллектуальное</a:t>
            </a:r>
            <a:r>
              <a:rPr lang="ru-RU" dirty="0"/>
              <a:t>, общекультурное) в таких формах, как экскурсии, кружки, олимпиады, соревнования, проекты и т.д. </a:t>
            </a:r>
            <a:endParaRPr lang="ru-RU" dirty="0" smtClean="0"/>
          </a:p>
          <a:p>
            <a:r>
              <a:rPr lang="ru-RU" dirty="0" smtClean="0"/>
              <a:t>Внеурочная </a:t>
            </a:r>
            <a:r>
              <a:rPr lang="ru-RU" dirty="0"/>
              <a:t>деятельность способствует социальной интеграции обучающихся путем организации и проведения мероприятий, в которых предусмотрена совместная деятельность разных обучающихся </a:t>
            </a:r>
            <a:r>
              <a:rPr lang="ru-RU" dirty="0" smtClean="0"/>
              <a:t>различных </a:t>
            </a:r>
            <a:r>
              <a:rPr lang="ru-RU" dirty="0"/>
              <a:t>организаций. </a:t>
            </a:r>
            <a:endParaRPr lang="ru-RU" dirty="0" smtClean="0"/>
          </a:p>
          <a:p>
            <a:r>
              <a:rPr lang="ru-RU" dirty="0" smtClean="0"/>
              <a:t>Виды </a:t>
            </a:r>
            <a:r>
              <a:rPr lang="ru-RU" dirty="0"/>
              <a:t>совместной внеурочной деятельности подбираются с учетом возможностей и интересов как </a:t>
            </a:r>
            <a:r>
              <a:rPr lang="ru-RU" dirty="0" smtClean="0"/>
              <a:t>обучающихся, </a:t>
            </a:r>
            <a:r>
              <a:rPr lang="ru-RU" dirty="0"/>
              <a:t>так и их обычно развивающихся сверстников.</a:t>
            </a:r>
          </a:p>
        </p:txBody>
      </p:sp>
    </p:spTree>
    <p:extLst>
      <p:ext uri="{BB962C8B-B14F-4D97-AF65-F5344CB8AC3E}">
        <p14:creationId xmlns:p14="http://schemas.microsoft.com/office/powerpoint/2010/main" val="66048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124"/>
            <a:ext cx="10515600" cy="612711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900" dirty="0" smtClean="0"/>
              <a:t>Содержательный раздел </a:t>
            </a:r>
            <a:r>
              <a:rPr lang="ru-RU" sz="2600" dirty="0" smtClean="0"/>
              <a:t>определяет общее содержание образования </a:t>
            </a:r>
            <a:r>
              <a:rPr lang="ru-RU" dirty="0" smtClean="0"/>
              <a:t>обучающихся с ОВЗ и включает следующие программы, ориентированные на достижение личностных и предметных результатов:</a:t>
            </a:r>
          </a:p>
          <a:p>
            <a:r>
              <a:rPr lang="ru-RU" dirty="0" smtClean="0"/>
              <a:t>программу формирования универсальных/базовых учебных действий;</a:t>
            </a:r>
          </a:p>
          <a:p>
            <a:r>
              <a:rPr lang="ru-RU" dirty="0" smtClean="0"/>
              <a:t>программы отдельных учебных предметов, курсов коррекционно-развивающей области;</a:t>
            </a:r>
          </a:p>
          <a:p>
            <a:r>
              <a:rPr lang="ru-RU" dirty="0" smtClean="0"/>
              <a:t>программу духовно-нравственного (нравственного) развития обучающихся с ОВЗ</a:t>
            </a:r>
          </a:p>
          <a:p>
            <a:r>
              <a:rPr lang="ru-RU" dirty="0" smtClean="0"/>
              <a:t>программу формирования экологической культуры, здорового и безопасного образа жизни;</a:t>
            </a:r>
          </a:p>
          <a:p>
            <a:r>
              <a:rPr lang="ru-RU" dirty="0" smtClean="0"/>
              <a:t>программу внеурочной деятельности;</a:t>
            </a:r>
          </a:p>
          <a:p>
            <a:r>
              <a:rPr lang="ru-RU" dirty="0" smtClean="0"/>
              <a:t>программу коррекционной работы с обучающимися с ОВЗ</a:t>
            </a:r>
          </a:p>
          <a:p>
            <a:r>
              <a:rPr lang="ru-RU" b="1" u="sng" dirty="0" smtClean="0"/>
              <a:t>ВСЕ ПРОГРАММЫ ДОЛЖНЫ БЫТЬ СИСТЕМАТИЗИРОВАНЫ И ВЗАИМОСВЯЗАНЫ</a:t>
            </a:r>
            <a:endParaRPr lang="ru-RU" b="1" u="sng" dirty="0"/>
          </a:p>
        </p:txBody>
      </p:sp>
    </p:spTree>
    <p:extLst>
      <p:ext uri="{BB962C8B-B14F-4D97-AF65-F5344CB8AC3E}">
        <p14:creationId xmlns:p14="http://schemas.microsoft.com/office/powerpoint/2010/main" val="192236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основу разработки и реализации АООП НОО обучающихся с ЗПР заложены </a:t>
            </a:r>
            <a:r>
              <a:rPr lang="ru-RU" sz="4000" b="1" i="1" dirty="0" smtClean="0"/>
              <a:t>дифференцированный и </a:t>
            </a:r>
            <a:r>
              <a:rPr lang="ru-RU" sz="4000" b="1" i="1" dirty="0" err="1" smtClean="0"/>
              <a:t>деятельностный</a:t>
            </a:r>
            <a:r>
              <a:rPr lang="ru-RU" dirty="0" smtClean="0"/>
              <a:t> подходы. </a:t>
            </a:r>
          </a:p>
          <a:p>
            <a:r>
              <a:rPr lang="ru-RU" b="1" i="1" dirty="0" smtClean="0"/>
              <a:t>Дифференцированный подход </a:t>
            </a:r>
            <a:r>
              <a:rPr lang="ru-RU" dirty="0" smtClean="0"/>
              <a:t>к разработке и реализации АООП НОО обучающихся с ОВЗ предполагает учет их особых образовательных потребностей, которые проявляются в неоднородности по возможностям освоения содержания образования.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655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err="1" smtClean="0"/>
              <a:t>Деятельностный</a:t>
            </a:r>
            <a:r>
              <a:rPr lang="ru-RU" b="1" i="1" dirty="0" smtClean="0"/>
              <a:t> подход</a:t>
            </a:r>
            <a:r>
              <a:rPr lang="ru-RU" dirty="0" smtClean="0"/>
              <a:t> основывается на теоретических положениях отечественной психологической науки, раскрывающих основные закономерности процесса обучения и воспитания обучающихся, структуру образовательной деятельности с учетом общих закономерностей развития детей с нормальным и нарушенным развитием.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610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875" y="470263"/>
            <a:ext cx="11297194" cy="5902643"/>
          </a:xfrm>
        </p:spPr>
        <p:txBody>
          <a:bodyPr>
            <a:normAutofit/>
          </a:bodyPr>
          <a:lstStyle/>
          <a:p>
            <a:r>
              <a:rPr lang="ru-RU" dirty="0" smtClean="0"/>
              <a:t>В контексте разработки АООП НОО обучающихся с ОВЗ реализация </a:t>
            </a:r>
            <a:r>
              <a:rPr lang="ru-RU" dirty="0" err="1" smtClean="0"/>
              <a:t>деятельностного</a:t>
            </a:r>
            <a:r>
              <a:rPr lang="ru-RU" dirty="0" smtClean="0"/>
              <a:t> подхода обеспечивает: </a:t>
            </a:r>
          </a:p>
          <a:p>
            <a:r>
              <a:rPr lang="ru-RU" dirty="0" smtClean="0"/>
              <a:t>придание результатам образования </a:t>
            </a:r>
            <a:r>
              <a:rPr lang="ru-RU" sz="3200" b="1" u="sng" dirty="0" smtClean="0"/>
              <a:t>социально</a:t>
            </a:r>
            <a:r>
              <a:rPr lang="ru-RU" dirty="0" smtClean="0"/>
              <a:t> и </a:t>
            </a:r>
            <a:r>
              <a:rPr lang="ru-RU" sz="3600" b="1" u="sng" dirty="0" smtClean="0"/>
              <a:t>личностно </a:t>
            </a:r>
            <a:r>
              <a:rPr lang="ru-RU" dirty="0" smtClean="0"/>
              <a:t>значимого характера; </a:t>
            </a:r>
          </a:p>
          <a:p>
            <a:r>
              <a:rPr lang="ru-RU" dirty="0" smtClean="0"/>
              <a:t>прочное усвоение обучающимися знаний и опыта разнообразной деятельности и поведения, возможность их самостоятельного продвижения в изучаемых образовательных областях; </a:t>
            </a:r>
          </a:p>
          <a:p>
            <a:r>
              <a:rPr lang="ru-RU" dirty="0" smtClean="0"/>
              <a:t>существенное повышение мотивации и интереса к учению, приобретению нового опыта деятельности и поведения;</a:t>
            </a:r>
          </a:p>
          <a:p>
            <a:r>
              <a:rPr lang="ru-RU" dirty="0" smtClean="0"/>
              <a:t> обеспечение условий для общекультурного и личностного развития на основе формирования универсальных учебных действий, которые обеспечивают не только успешное усвоение ими системы научных знаний, умений и навыков (академических результатов)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898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84909"/>
            <a:ext cx="10515600" cy="5692054"/>
          </a:xfrm>
        </p:spPr>
        <p:txBody>
          <a:bodyPr>
            <a:normAutofit/>
          </a:bodyPr>
          <a:lstStyle/>
          <a:p>
            <a:r>
              <a:rPr lang="ru-RU" dirty="0"/>
              <a:t> </a:t>
            </a:r>
            <a:r>
              <a:rPr lang="ru-RU" sz="4000" dirty="0"/>
              <a:t>Программа духовно-нравственного развития, воспитания </a:t>
            </a:r>
            <a:endParaRPr lang="ru-RU" sz="4000" dirty="0" smtClean="0"/>
          </a:p>
          <a:p>
            <a:r>
              <a:rPr lang="ru-RU" dirty="0" smtClean="0"/>
              <a:t>Программа </a:t>
            </a:r>
            <a:r>
              <a:rPr lang="ru-RU" dirty="0"/>
              <a:t>духовно-нравственного развития обучающихся с </a:t>
            </a:r>
            <a:r>
              <a:rPr lang="ru-RU" dirty="0" smtClean="0"/>
              <a:t>ОВЗ должна </a:t>
            </a:r>
            <a:r>
              <a:rPr lang="ru-RU" dirty="0"/>
              <a:t>быть направлена на обеспечение </a:t>
            </a:r>
            <a:r>
              <a:rPr lang="ru-RU" dirty="0" smtClean="0"/>
              <a:t>их духовно-нравственного </a:t>
            </a:r>
            <a:r>
              <a:rPr lang="ru-RU" dirty="0"/>
              <a:t>развития в </a:t>
            </a:r>
            <a:r>
              <a:rPr lang="ru-RU" b="1" u="sng" dirty="0"/>
              <a:t>единстве урочной, внеурочной и внешкольной деятельности</a:t>
            </a:r>
            <a:r>
              <a:rPr lang="ru-RU" dirty="0"/>
              <a:t>, в </a:t>
            </a:r>
            <a:r>
              <a:rPr lang="ru-RU" b="1" u="sng" dirty="0"/>
              <a:t>совместной педагогической работе образовательного организации, семьи </a:t>
            </a:r>
            <a:r>
              <a:rPr lang="ru-RU" dirty="0"/>
              <a:t>и других институтов общества. </a:t>
            </a:r>
            <a:endParaRPr lang="ru-RU" dirty="0" smtClean="0"/>
          </a:p>
          <a:p>
            <a:r>
              <a:rPr lang="ru-RU" dirty="0" smtClean="0"/>
              <a:t>Программа </a:t>
            </a:r>
            <a:r>
              <a:rPr lang="ru-RU" dirty="0"/>
              <a:t>должна предусматривать приобщение обучающихся к базовым национальным ценностям российского общества, общечеловеческим ценностям </a:t>
            </a:r>
            <a:r>
              <a:rPr lang="ru-RU" b="1" u="sng" dirty="0"/>
              <a:t>в контексте формирования </a:t>
            </a:r>
            <a:r>
              <a:rPr lang="ru-RU" dirty="0"/>
              <a:t>у них нравственных чувств, нравственного сознания и </a:t>
            </a:r>
            <a:r>
              <a:rPr lang="ru-RU" dirty="0" smtClean="0"/>
              <a:t>поведения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544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Программа духовно-нравственного развития, воспитания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Программа должна включать: цель, задачи, основные направления работы, перечень планируемых результатов воспитания (социальных </a:t>
            </a:r>
            <a:r>
              <a:rPr lang="ru-RU" dirty="0" smtClean="0"/>
              <a:t>компетенций</a:t>
            </a:r>
            <a:r>
              <a:rPr lang="ru-RU" dirty="0"/>
              <a:t>, моделей </a:t>
            </a:r>
            <a:r>
              <a:rPr lang="ru-RU" dirty="0" smtClean="0"/>
              <a:t>поведения обучающихся), </a:t>
            </a:r>
            <a:r>
              <a:rPr lang="ru-RU" dirty="0"/>
              <a:t>формы организации работы</a:t>
            </a:r>
            <a:r>
              <a:rPr lang="ru-RU" dirty="0" smtClean="0"/>
              <a:t>.</a:t>
            </a:r>
          </a:p>
          <a:p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Целью 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духовно-нравственного развития и воспитания является становление и развитие </a:t>
            </a:r>
            <a:r>
              <a:rPr lang="ru-RU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высоконравственного, творческого, компетентного гражданина России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укорененного в духовных и культурных традициях многонационального народа Российской Федерации.</a:t>
            </a:r>
          </a:p>
        </p:txBody>
      </p:sp>
    </p:spTree>
    <p:extLst>
      <p:ext uri="{BB962C8B-B14F-4D97-AF65-F5344CB8AC3E}">
        <p14:creationId xmlns:p14="http://schemas.microsoft.com/office/powerpoint/2010/main" val="146731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83771"/>
            <a:ext cx="10515600" cy="5393192"/>
          </a:xfrm>
        </p:spPr>
        <p:txBody>
          <a:bodyPr/>
          <a:lstStyle/>
          <a:p>
            <a:r>
              <a:rPr lang="ru-RU" sz="3200" b="1" u="sng" dirty="0"/>
              <a:t>Формирование личностной культуры:  </a:t>
            </a:r>
            <a:endParaRPr lang="ru-RU" sz="3200" b="1" u="sng" dirty="0" smtClean="0"/>
          </a:p>
          <a:p>
            <a:r>
              <a:rPr lang="ru-RU" dirty="0" smtClean="0"/>
              <a:t>формирование </a:t>
            </a:r>
            <a:r>
              <a:rPr lang="ru-RU" dirty="0"/>
              <a:t>способности к духовному развитию; </a:t>
            </a:r>
            <a:endParaRPr lang="ru-RU" dirty="0" smtClean="0"/>
          </a:p>
          <a:p>
            <a:r>
              <a:rPr lang="ru-RU" dirty="0" smtClean="0"/>
              <a:t>укрепление </a:t>
            </a:r>
            <a:r>
              <a:rPr lang="ru-RU" dirty="0"/>
              <a:t>нравственности, основанной на свободе воли и духовных отечественных традициях; </a:t>
            </a:r>
            <a:endParaRPr lang="ru-RU" dirty="0" smtClean="0"/>
          </a:p>
          <a:p>
            <a:r>
              <a:rPr lang="ru-RU" dirty="0" smtClean="0"/>
              <a:t>формирование </a:t>
            </a:r>
            <a:r>
              <a:rPr lang="ru-RU" dirty="0"/>
              <a:t>основ нравственного самосознания личности (совести); </a:t>
            </a:r>
            <a:endParaRPr lang="ru-RU" dirty="0" smtClean="0"/>
          </a:p>
          <a:p>
            <a:r>
              <a:rPr lang="ru-RU" dirty="0" smtClean="0"/>
              <a:t>формирование </a:t>
            </a:r>
            <a:r>
              <a:rPr lang="ru-RU" dirty="0"/>
              <a:t>основ морали; </a:t>
            </a:r>
            <a:endParaRPr lang="ru-RU" dirty="0" smtClean="0"/>
          </a:p>
          <a:p>
            <a:r>
              <a:rPr lang="ru-RU" dirty="0" smtClean="0"/>
              <a:t>формирование </a:t>
            </a:r>
            <a:r>
              <a:rPr lang="ru-RU" dirty="0"/>
              <a:t>способности к самостоятельным поступкам и действиям, совершаемым на основе морального выбора; </a:t>
            </a:r>
            <a:endParaRPr lang="ru-RU" dirty="0" smtClean="0"/>
          </a:p>
          <a:p>
            <a:r>
              <a:rPr lang="ru-RU" dirty="0" smtClean="0"/>
              <a:t>развитие </a:t>
            </a:r>
            <a:r>
              <a:rPr lang="ru-RU" dirty="0"/>
              <a:t>трудолюбия, способности к преодолению трудностей</a:t>
            </a:r>
          </a:p>
        </p:txBody>
      </p:sp>
    </p:spTree>
    <p:extLst>
      <p:ext uri="{BB962C8B-B14F-4D97-AF65-F5344CB8AC3E}">
        <p14:creationId xmlns:p14="http://schemas.microsoft.com/office/powerpoint/2010/main" val="42629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13954"/>
            <a:ext cx="10515600" cy="5563009"/>
          </a:xfrm>
        </p:spPr>
        <p:txBody>
          <a:bodyPr>
            <a:normAutofit fontScale="92500" lnSpcReduction="20000"/>
          </a:bodyPr>
          <a:lstStyle/>
          <a:p>
            <a:r>
              <a:rPr lang="ru-RU" sz="4800" dirty="0"/>
              <a:t>Формирование социальной </a:t>
            </a:r>
            <a:r>
              <a:rPr lang="ru-RU" sz="4800" dirty="0" smtClean="0"/>
              <a:t>культуры</a:t>
            </a:r>
          </a:p>
          <a:p>
            <a:r>
              <a:rPr lang="ru-RU" dirty="0" smtClean="0"/>
              <a:t>формирование </a:t>
            </a:r>
            <a:r>
              <a:rPr lang="ru-RU" dirty="0"/>
              <a:t>основ российской гражданской  идентичности; </a:t>
            </a:r>
            <a:endParaRPr lang="ru-RU" dirty="0" smtClean="0"/>
          </a:p>
          <a:p>
            <a:r>
              <a:rPr lang="ru-RU" dirty="0" smtClean="0"/>
              <a:t>формирование </a:t>
            </a:r>
            <a:r>
              <a:rPr lang="ru-RU" dirty="0"/>
              <a:t>патриотизма и гражданской солидарности; укрепление доверия к другим людям; </a:t>
            </a:r>
            <a:endParaRPr lang="ru-RU" dirty="0" smtClean="0"/>
          </a:p>
          <a:p>
            <a:r>
              <a:rPr lang="ru-RU" dirty="0" smtClean="0"/>
              <a:t>становление </a:t>
            </a:r>
            <a:r>
              <a:rPr lang="ru-RU" dirty="0"/>
              <a:t>гуманистических и демократических ценностных ориентиров; формирование толерантности и основ культуры межэтнического  общения. </a:t>
            </a:r>
            <a:endParaRPr lang="ru-RU" dirty="0" smtClean="0"/>
          </a:p>
          <a:p>
            <a:endParaRPr lang="ru-RU" dirty="0" smtClean="0"/>
          </a:p>
          <a:p>
            <a:pPr marL="0" indent="0">
              <a:buNone/>
            </a:pPr>
            <a:r>
              <a:rPr lang="ru-RU" sz="4000" dirty="0" smtClean="0"/>
              <a:t>Формирование </a:t>
            </a:r>
            <a:r>
              <a:rPr lang="ru-RU" sz="4000" dirty="0"/>
              <a:t>семейной культуры</a:t>
            </a:r>
            <a:r>
              <a:rPr lang="ru-RU" sz="4000" dirty="0" smtClean="0"/>
              <a:t>:</a:t>
            </a:r>
          </a:p>
          <a:p>
            <a:r>
              <a:rPr lang="ru-RU" dirty="0" smtClean="0"/>
              <a:t> </a:t>
            </a:r>
            <a:r>
              <a:rPr lang="ru-RU" dirty="0"/>
              <a:t>формирование у обучающегося уважительного отношения к родителям, осознанного, заботливого отношения к старшим и младшим; </a:t>
            </a:r>
            <a:endParaRPr lang="ru-RU" dirty="0" smtClean="0"/>
          </a:p>
          <a:p>
            <a:r>
              <a:rPr lang="ru-RU" dirty="0" smtClean="0"/>
              <a:t>знакомство </a:t>
            </a:r>
            <a:r>
              <a:rPr lang="ru-RU" dirty="0"/>
              <a:t>обучающегося с </a:t>
            </a:r>
            <a:r>
              <a:rPr lang="ru-RU" dirty="0" smtClean="0"/>
              <a:t>культурно-историческими </a:t>
            </a:r>
            <a:r>
              <a:rPr lang="ru-RU" dirty="0"/>
              <a:t>и этническими традициями российской семьи. </a:t>
            </a:r>
          </a:p>
        </p:txBody>
      </p:sp>
    </p:spTree>
    <p:extLst>
      <p:ext uri="{BB962C8B-B14F-4D97-AF65-F5344CB8AC3E}">
        <p14:creationId xmlns:p14="http://schemas.microsoft.com/office/powerpoint/2010/main" val="58965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793</Words>
  <Application>Microsoft Office PowerPoint</Application>
  <PresentationFormat>Широкоэкранный</PresentationFormat>
  <Paragraphs>58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Тема Office</vt:lpstr>
      <vt:lpstr>Проектирование содержательного раздела АОП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Программа духовно-нравственного развития, воспитания</vt:lpstr>
      <vt:lpstr>Презентация PowerPoint</vt:lpstr>
      <vt:lpstr>Презентация PowerPoint</vt:lpstr>
      <vt:lpstr>Презентация PowerPoint</vt:lpstr>
      <vt:lpstr>Программа формирования экологической культуры,  здорового и безопасного образа жизни  </vt:lpstr>
      <vt:lpstr>Программа формирования экологической культуры,  здорового и безопасного образа жизни 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Проектирование содержательного раздела АОП</dc:title>
  <dc:creator>Александр</dc:creator>
  <cp:lastModifiedBy>Александр</cp:lastModifiedBy>
  <cp:revision>4</cp:revision>
  <dcterms:created xsi:type="dcterms:W3CDTF">2016-06-14T17:58:36Z</dcterms:created>
  <dcterms:modified xsi:type="dcterms:W3CDTF">2016-06-17T04:19:47Z</dcterms:modified>
</cp:coreProperties>
</file>