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62" r:id="rId4"/>
    <p:sldId id="260" r:id="rId5"/>
    <p:sldId id="258" r:id="rId6"/>
    <p:sldId id="259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26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13.04.2022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13.04.2022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13.04.2022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13.04.2022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13.04.2022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13.04.2022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13.04.2022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13.04.2022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13.04.2022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13.04.2022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13.04.2022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13.04.2022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2420888"/>
            <a:ext cx="7772400" cy="182976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/>
              <a:t>Коммуникативный класс как форма организации психолого-педагогического сопровождения учащихся, обучающихся 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>индивидуально </a:t>
            </a:r>
            <a:r>
              <a:rPr lang="ru-RU" sz="4000" dirty="0"/>
              <a:t>на дому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42063" y="5589240"/>
            <a:ext cx="7812360" cy="1412776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Ольга Александровна Березина </a:t>
            </a:r>
          </a:p>
          <a:p>
            <a:r>
              <a:rPr lang="ru-RU" dirty="0"/>
              <a:t>п</a:t>
            </a:r>
            <a:r>
              <a:rPr lang="ru-RU" dirty="0" smtClean="0"/>
              <a:t>едагог-психолог </a:t>
            </a:r>
          </a:p>
          <a:p>
            <a:r>
              <a:rPr lang="ru-RU" dirty="0" smtClean="0"/>
              <a:t>МБОУ «Школа № 154 для обучающихся с ОВЗ»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85553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38896" y="1772816"/>
            <a:ext cx="8229600" cy="4525963"/>
          </a:xfrm>
        </p:spPr>
        <p:txBody>
          <a:bodyPr>
            <a:normAutofit/>
          </a:bodyPr>
          <a:lstStyle/>
          <a:p>
            <a:r>
              <a:rPr lang="ru-RU" sz="3800" dirty="0" smtClean="0"/>
              <a:t>Периодичность занятий:1 </a:t>
            </a:r>
            <a:r>
              <a:rPr lang="ru-RU" sz="3800" dirty="0"/>
              <a:t>раз в </a:t>
            </a:r>
            <a:r>
              <a:rPr lang="ru-RU" sz="3800" dirty="0" smtClean="0"/>
              <a:t>неделю.</a:t>
            </a:r>
          </a:p>
          <a:p>
            <a:r>
              <a:rPr lang="ru-RU" sz="3800" dirty="0" smtClean="0"/>
              <a:t>Продолжительность: 3 </a:t>
            </a:r>
            <a:r>
              <a:rPr lang="ru-RU" sz="3800" dirty="0"/>
              <a:t>занятия в </a:t>
            </a:r>
            <a:r>
              <a:rPr lang="ru-RU" sz="3800" dirty="0" smtClean="0"/>
              <a:t>день. </a:t>
            </a:r>
          </a:p>
          <a:p>
            <a:r>
              <a:rPr lang="ru-RU" sz="3800" dirty="0" smtClean="0"/>
              <a:t>Объем группы: до </a:t>
            </a:r>
            <a:r>
              <a:rPr lang="ru-RU" sz="3800" dirty="0"/>
              <a:t>6 </a:t>
            </a:r>
            <a:r>
              <a:rPr lang="ru-RU" sz="3800" dirty="0" smtClean="0"/>
              <a:t>человек. </a:t>
            </a:r>
          </a:p>
          <a:p>
            <a:r>
              <a:rPr lang="ru-RU" sz="3800" dirty="0" smtClean="0"/>
              <a:t>Состав группы: смешанный  тип.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38904" y="404664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Особенности функционирования </a:t>
            </a:r>
            <a:r>
              <a:rPr lang="ru-RU" dirty="0" smtClean="0"/>
              <a:t>коммуникативного класса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64258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15616" y="1481138"/>
            <a:ext cx="6696744" cy="526023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Взаимодействие специалистов коммуникативного </a:t>
            </a:r>
            <a:r>
              <a:rPr lang="ru-RU" dirty="0"/>
              <a:t>класса</a:t>
            </a:r>
          </a:p>
        </p:txBody>
      </p:sp>
    </p:spTree>
    <p:extLst>
      <p:ext uri="{BB962C8B-B14F-4D97-AF65-F5344CB8AC3E}">
        <p14:creationId xmlns:p14="http://schemas.microsoft.com/office/powerpoint/2010/main" val="12357811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234475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- </a:t>
            </a:r>
            <a:r>
              <a:rPr lang="ru-RU" sz="3300" dirty="0"/>
              <a:t>ролевые </a:t>
            </a:r>
            <a:r>
              <a:rPr lang="ru-RU" sz="3300" dirty="0" smtClean="0"/>
              <a:t>игры,</a:t>
            </a:r>
          </a:p>
          <a:p>
            <a:pPr marL="109728" indent="0">
              <a:buNone/>
            </a:pPr>
            <a:endParaRPr lang="ru-RU" sz="3300" dirty="0"/>
          </a:p>
          <a:p>
            <a:r>
              <a:rPr lang="ru-RU" sz="3300" dirty="0"/>
              <a:t>- игры на распознавание и выражение эмоций, </a:t>
            </a:r>
            <a:endParaRPr lang="ru-RU" sz="3300" dirty="0" smtClean="0"/>
          </a:p>
          <a:p>
            <a:pPr marL="109728" indent="0">
              <a:buNone/>
            </a:pPr>
            <a:endParaRPr lang="ru-RU" sz="3300" dirty="0"/>
          </a:p>
          <a:p>
            <a:r>
              <a:rPr lang="ru-RU" sz="3300" dirty="0"/>
              <a:t>- </a:t>
            </a:r>
            <a:r>
              <a:rPr lang="ru-RU" sz="3300" dirty="0" smtClean="0"/>
              <a:t>совместные интерактивные </a:t>
            </a:r>
            <a:r>
              <a:rPr lang="ru-RU" sz="3300" dirty="0"/>
              <a:t>творческие </a:t>
            </a:r>
            <a:r>
              <a:rPr lang="ru-RU" sz="3300" dirty="0" smtClean="0"/>
              <a:t>задания, </a:t>
            </a:r>
          </a:p>
          <a:p>
            <a:pPr marL="109728" indent="0">
              <a:buNone/>
            </a:pPr>
            <a:endParaRPr lang="ru-RU" sz="3300" dirty="0"/>
          </a:p>
          <a:p>
            <a:r>
              <a:rPr lang="ru-RU" sz="3300" dirty="0"/>
              <a:t>- </a:t>
            </a:r>
            <a:r>
              <a:rPr lang="ru-RU" sz="3300" dirty="0" smtClean="0"/>
              <a:t>инсценировки.</a:t>
            </a:r>
            <a:endParaRPr lang="ru-RU" sz="3300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Формирование </a:t>
            </a:r>
            <a:br>
              <a:rPr lang="ru-RU" dirty="0" smtClean="0"/>
            </a:br>
            <a:r>
              <a:rPr lang="ru-RU" dirty="0" smtClean="0"/>
              <a:t>коммуникативных навыков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996255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9472" y="2132856"/>
            <a:ext cx="8229600" cy="4525963"/>
          </a:xfrm>
        </p:spPr>
        <p:txBody>
          <a:bodyPr/>
          <a:lstStyle/>
          <a:p>
            <a:r>
              <a:rPr lang="ru-RU" dirty="0"/>
              <a:t>- инициирование взаимодействия;</a:t>
            </a:r>
          </a:p>
          <a:p>
            <a:r>
              <a:rPr lang="ru-RU" dirty="0"/>
              <a:t>- активное включение в диалог;</a:t>
            </a:r>
          </a:p>
          <a:p>
            <a:r>
              <a:rPr lang="ru-RU" dirty="0"/>
              <a:t>- проявление внимания друг к другу;</a:t>
            </a:r>
          </a:p>
          <a:p>
            <a:r>
              <a:rPr lang="ru-RU" dirty="0"/>
              <a:t>- выслушивание собеседника; </a:t>
            </a:r>
          </a:p>
          <a:p>
            <a:r>
              <a:rPr lang="ru-RU" dirty="0"/>
              <a:t>- оценивание поведения друг друга;</a:t>
            </a:r>
          </a:p>
          <a:p>
            <a:r>
              <a:rPr lang="ru-RU" dirty="0"/>
              <a:t>- стремление к контролю себя и других ребят; </a:t>
            </a:r>
          </a:p>
          <a:p>
            <a:r>
              <a:rPr lang="ru-RU" dirty="0"/>
              <a:t>- снижение тревоги; </a:t>
            </a:r>
          </a:p>
          <a:p>
            <a:r>
              <a:rPr lang="ru-RU" dirty="0"/>
              <a:t>- повышение уверенности.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9472" y="404664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Результаты коррекционной деятельности </a:t>
            </a:r>
            <a:br>
              <a:rPr lang="ru-RU" dirty="0" smtClean="0"/>
            </a:br>
            <a:r>
              <a:rPr lang="ru-RU" dirty="0" smtClean="0"/>
              <a:t>в коммуникативном классе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87980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ru-RU" sz="3300" dirty="0"/>
              <a:t>1.	Создание пакета методических </a:t>
            </a:r>
            <a:r>
              <a:rPr lang="ru-RU" sz="3300" dirty="0" smtClean="0"/>
              <a:t>материалов.</a:t>
            </a:r>
          </a:p>
          <a:p>
            <a:pPr marL="109728" indent="0">
              <a:buNone/>
            </a:pPr>
            <a:endParaRPr lang="ru-RU" sz="3300" dirty="0"/>
          </a:p>
          <a:p>
            <a:r>
              <a:rPr lang="ru-RU" sz="3300" dirty="0"/>
              <a:t>2.	Увеличение охвата до 40 </a:t>
            </a:r>
            <a:r>
              <a:rPr lang="ru-RU" sz="3300" dirty="0" smtClean="0"/>
              <a:t>%.</a:t>
            </a:r>
          </a:p>
          <a:p>
            <a:pPr marL="109728" indent="0">
              <a:buNone/>
            </a:pPr>
            <a:endParaRPr lang="ru-RU" sz="3300" dirty="0"/>
          </a:p>
          <a:p>
            <a:r>
              <a:rPr lang="ru-RU" sz="3300" dirty="0"/>
              <a:t>3.	Использование коммуникативного класса </a:t>
            </a:r>
            <a:r>
              <a:rPr lang="ru-RU" sz="3300" dirty="0" smtClean="0"/>
              <a:t>как площадки для будущих первоклассников.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Перспективы развития </a:t>
            </a:r>
            <a:r>
              <a:rPr lang="ru-RU" dirty="0" smtClean="0"/>
              <a:t>коммуникативного класса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65451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3977407"/>
              </p:ext>
            </p:extLst>
          </p:nvPr>
        </p:nvGraphicFramePr>
        <p:xfrm>
          <a:off x="755576" y="1772816"/>
          <a:ext cx="7704856" cy="3760855"/>
        </p:xfrm>
        <a:graphic>
          <a:graphicData uri="http://schemas.openxmlformats.org/drawingml/2006/table">
            <a:tbl>
              <a:tblPr firstRow="1" firstCol="1" bandRow="1"/>
              <a:tblGrid>
                <a:gridCol w="4311633"/>
                <a:gridCol w="3286245"/>
                <a:gridCol w="106978"/>
              </a:tblGrid>
              <a:tr h="11451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000" b="1" dirty="0">
                          <a:effectLst/>
                          <a:latin typeface="Lucida Sans Unicode" panose="020B0602030504020204" pitchFamily="34" charset="0"/>
                          <a:ea typeface="Calibri"/>
                          <a:cs typeface="Lucida Sans Unicode" panose="020B0602030504020204" pitchFamily="34" charset="0"/>
                        </a:rPr>
                        <a:t> </a:t>
                      </a:r>
                      <a:r>
                        <a:rPr lang="ru-RU" sz="3000" b="1" dirty="0" smtClean="0">
                          <a:effectLst/>
                          <a:latin typeface="Lucida Sans Unicode" panose="020B0602030504020204" pitchFamily="34" charset="0"/>
                          <a:ea typeface="Calibri"/>
                          <a:cs typeface="Lucida Sans Unicode" panose="020B0602030504020204" pitchFamily="34" charset="0"/>
                        </a:rPr>
                        <a:t>Формы </a:t>
                      </a:r>
                      <a:r>
                        <a:rPr lang="ru-RU" sz="3000" b="1" dirty="0">
                          <a:effectLst/>
                          <a:latin typeface="Lucida Sans Unicode" panose="020B0602030504020204" pitchFamily="34" charset="0"/>
                          <a:ea typeface="Calibri"/>
                          <a:cs typeface="Lucida Sans Unicode" panose="020B0602030504020204" pitchFamily="34" charset="0"/>
                        </a:rPr>
                        <a:t>обучения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000" b="1" dirty="0">
                          <a:effectLst/>
                          <a:latin typeface="Lucida Sans Unicode" panose="020B0602030504020204" pitchFamily="34" charset="0"/>
                          <a:ea typeface="Calibri"/>
                          <a:cs typeface="Lucida Sans Unicode" panose="020B0602030504020204" pitchFamily="34" charset="0"/>
                        </a:rPr>
                        <a:t>Процентное соотношение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988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000" dirty="0">
                          <a:effectLst/>
                          <a:latin typeface="Lucida Sans Unicode" panose="020B0602030504020204" pitchFamily="34" charset="0"/>
                          <a:ea typeface="Calibri"/>
                          <a:cs typeface="Lucida Sans Unicode" panose="020B0602030504020204" pitchFamily="34" charset="0"/>
                        </a:rPr>
                        <a:t>Классно-урочная форма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000" b="1" dirty="0">
                          <a:effectLst/>
                          <a:latin typeface="Lucida Sans Unicode" panose="020B0602030504020204" pitchFamily="34" charset="0"/>
                          <a:ea typeface="Calibri"/>
                          <a:cs typeface="Lucida Sans Unicode" panose="020B0602030504020204" pitchFamily="34" charset="0"/>
                        </a:rPr>
                        <a:t>80%</a:t>
                      </a:r>
                      <a:endParaRPr lang="ru-RU" sz="3000" dirty="0">
                        <a:effectLst/>
                        <a:latin typeface="Lucida Sans Unicode" panose="020B0602030504020204" pitchFamily="34" charset="0"/>
                        <a:ea typeface="Calibri"/>
                        <a:cs typeface="Lucida Sans Unicode" panose="020B0602030504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5977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000" dirty="0">
                          <a:effectLst/>
                          <a:latin typeface="Lucida Sans Unicode" panose="020B0602030504020204" pitchFamily="34" charset="0"/>
                          <a:ea typeface="Calibri"/>
                          <a:cs typeface="Lucida Sans Unicode" panose="020B0602030504020204" pitchFamily="34" charset="0"/>
                        </a:rPr>
                        <a:t>Индивидуальное обучение на дому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000" b="1" dirty="0">
                          <a:effectLst/>
                          <a:latin typeface="Lucida Sans Unicode" panose="020B0602030504020204" pitchFamily="34" charset="0"/>
                          <a:ea typeface="Calibri"/>
                          <a:cs typeface="Lucida Sans Unicode" panose="020B0602030504020204" pitchFamily="34" charset="0"/>
                        </a:rPr>
                        <a:t>19%</a:t>
                      </a:r>
                      <a:endParaRPr lang="ru-RU" sz="3000" dirty="0">
                        <a:effectLst/>
                        <a:latin typeface="Lucida Sans Unicode" panose="020B0602030504020204" pitchFamily="34" charset="0"/>
                        <a:ea typeface="Calibri"/>
                        <a:cs typeface="Lucida Sans Unicode" panose="020B0602030504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5887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000" dirty="0">
                          <a:effectLst/>
                          <a:latin typeface="Lucida Sans Unicode" panose="020B0602030504020204" pitchFamily="34" charset="0"/>
                          <a:ea typeface="Calibri"/>
                          <a:cs typeface="Lucida Sans Unicode" panose="020B0602030504020204" pitchFamily="34" charset="0"/>
                        </a:rPr>
                        <a:t>Семейное обучение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000" b="1" dirty="0">
                          <a:effectLst/>
                          <a:latin typeface="Lucida Sans Unicode" panose="020B0602030504020204" pitchFamily="34" charset="0"/>
                          <a:ea typeface="Calibri"/>
                          <a:cs typeface="Lucida Sans Unicode" panose="020B0602030504020204" pitchFamily="34" charset="0"/>
                        </a:rPr>
                        <a:t>1%</a:t>
                      </a:r>
                      <a:endParaRPr lang="ru-RU" sz="3000" dirty="0">
                        <a:effectLst/>
                        <a:latin typeface="Lucida Sans Unicode" panose="020B0602030504020204" pitchFamily="34" charset="0"/>
                        <a:ea typeface="Calibri"/>
                        <a:cs typeface="Lucida Sans Unicode" panose="020B0602030504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Формы обучения на 2021-2022 учебный год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59209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0609424"/>
              </p:ext>
            </p:extLst>
          </p:nvPr>
        </p:nvGraphicFramePr>
        <p:xfrm>
          <a:off x="1187624" y="1916832"/>
          <a:ext cx="6696744" cy="4109405"/>
        </p:xfrm>
        <a:graphic>
          <a:graphicData uri="http://schemas.openxmlformats.org/drawingml/2006/table">
            <a:tbl>
              <a:tblPr firstRow="1" firstCol="1" bandRow="1"/>
              <a:tblGrid>
                <a:gridCol w="3348894"/>
                <a:gridCol w="3347850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effectLst/>
                          <a:latin typeface="Lucida Sans Unicode" panose="020B0602030504020204" pitchFamily="34" charset="0"/>
                          <a:ea typeface="Calibri" panose="020F0502020204030204" pitchFamily="34" charset="0"/>
                          <a:cs typeface="Lucida Sans Unicode" panose="020B0602030504020204" pitchFamily="34" charset="0"/>
                        </a:rPr>
                        <a:t>Нозология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effectLst/>
                          <a:latin typeface="Lucida Sans Unicode" panose="020B0602030504020204" pitchFamily="34" charset="0"/>
                          <a:ea typeface="Calibri" panose="020F0502020204030204" pitchFamily="34" charset="0"/>
                          <a:cs typeface="Lucida Sans Unicode" panose="020B0602030504020204" pitchFamily="34" charset="0"/>
                        </a:rPr>
                        <a:t>Процентное соотношение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7810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  <a:latin typeface="Lucida Sans Unicode" panose="020B0602030504020204" pitchFamily="34" charset="0"/>
                          <a:ea typeface="Calibri" panose="020F0502020204030204" pitchFamily="34" charset="0"/>
                          <a:cs typeface="Lucida Sans Unicode" panose="020B0602030504020204" pitchFamily="34" charset="0"/>
                        </a:rPr>
                        <a:t>ЗПР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  <a:latin typeface="Lucida Sans Unicode" panose="020B0602030504020204" pitchFamily="34" charset="0"/>
                          <a:ea typeface="Calibri" panose="020F0502020204030204" pitchFamily="34" charset="0"/>
                          <a:cs typeface="Lucida Sans Unicode" panose="020B0602030504020204" pitchFamily="34" charset="0"/>
                        </a:rPr>
                        <a:t>25 %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7810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  <a:latin typeface="Lucida Sans Unicode" panose="020B0602030504020204" pitchFamily="34" charset="0"/>
                          <a:ea typeface="Calibri" panose="020F0502020204030204" pitchFamily="34" charset="0"/>
                          <a:cs typeface="Lucida Sans Unicode" panose="020B0602030504020204" pitchFamily="34" charset="0"/>
                        </a:rPr>
                        <a:t>РАС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  <a:latin typeface="Lucida Sans Unicode" panose="020B0602030504020204" pitchFamily="34" charset="0"/>
                          <a:ea typeface="Calibri" panose="020F0502020204030204" pitchFamily="34" charset="0"/>
                          <a:cs typeface="Lucida Sans Unicode" panose="020B0602030504020204" pitchFamily="34" charset="0"/>
                        </a:rPr>
                        <a:t>17 %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7810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  <a:latin typeface="Lucida Sans Unicode" panose="020B0602030504020204" pitchFamily="34" charset="0"/>
                          <a:ea typeface="Calibri" panose="020F0502020204030204" pitchFamily="34" charset="0"/>
                          <a:cs typeface="Lucida Sans Unicode" panose="020B0602030504020204" pitchFamily="34" charset="0"/>
                        </a:rPr>
                        <a:t>УО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  <a:latin typeface="Lucida Sans Unicode" panose="020B0602030504020204" pitchFamily="34" charset="0"/>
                          <a:ea typeface="Calibri" panose="020F0502020204030204" pitchFamily="34" charset="0"/>
                          <a:cs typeface="Lucida Sans Unicode" panose="020B0602030504020204" pitchFamily="34" charset="0"/>
                        </a:rPr>
                        <a:t>33 %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7810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  <a:latin typeface="Lucida Sans Unicode" panose="020B0602030504020204" pitchFamily="34" charset="0"/>
                          <a:ea typeface="Calibri" panose="020F0502020204030204" pitchFamily="34" charset="0"/>
                          <a:cs typeface="Lucida Sans Unicode" panose="020B0602030504020204" pitchFamily="34" charset="0"/>
                        </a:rPr>
                        <a:t>НОДА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  <a:latin typeface="Lucida Sans Unicode" panose="020B0602030504020204" pitchFamily="34" charset="0"/>
                          <a:ea typeface="Calibri" panose="020F0502020204030204" pitchFamily="34" charset="0"/>
                          <a:cs typeface="Lucida Sans Unicode" panose="020B0602030504020204" pitchFamily="34" charset="0"/>
                        </a:rPr>
                        <a:t>17 %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7810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  <a:latin typeface="Lucida Sans Unicode" panose="020B0602030504020204" pitchFamily="34" charset="0"/>
                          <a:ea typeface="Calibri" panose="020F0502020204030204" pitchFamily="34" charset="0"/>
                          <a:cs typeface="Lucida Sans Unicode" panose="020B0602030504020204" pitchFamily="34" charset="0"/>
                        </a:rPr>
                        <a:t>ГУО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  <a:latin typeface="Lucida Sans Unicode" panose="020B0602030504020204" pitchFamily="34" charset="0"/>
                          <a:ea typeface="Calibri" panose="020F0502020204030204" pitchFamily="34" charset="0"/>
                          <a:cs typeface="Lucida Sans Unicode" panose="020B0602030504020204" pitchFamily="34" charset="0"/>
                        </a:rPr>
                        <a:t>9%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274638"/>
            <a:ext cx="8964488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 </a:t>
            </a:r>
            <a:r>
              <a:rPr lang="ru-RU" dirty="0" smtClean="0"/>
              <a:t>Контингент обучающихся коммуникативного класса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75852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91581" y="1276598"/>
            <a:ext cx="7452828" cy="5509394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000" dirty="0" smtClean="0"/>
              <a:t>Психолого-педагогическое сопровождение </a:t>
            </a:r>
            <a:r>
              <a:rPr lang="ru-RU" sz="3000" dirty="0"/>
              <a:t>учащихся, обучающихся индивидуально на дому</a:t>
            </a:r>
            <a:endParaRPr lang="ru-RU" sz="3000" dirty="0"/>
          </a:p>
        </p:txBody>
      </p:sp>
    </p:spTree>
    <p:extLst>
      <p:ext uri="{BB962C8B-B14F-4D97-AF65-F5344CB8AC3E}">
        <p14:creationId xmlns:p14="http://schemas.microsoft.com/office/powerpoint/2010/main" val="15817011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2332037"/>
            <a:ext cx="8229600" cy="4525963"/>
          </a:xfrm>
        </p:spPr>
        <p:txBody>
          <a:bodyPr>
            <a:noAutofit/>
          </a:bodyPr>
          <a:lstStyle/>
          <a:p>
            <a:r>
              <a:rPr lang="ru-RU" sz="3000" dirty="0" smtClean="0"/>
              <a:t>Особенности коммуникативных компетенций (эгоцентризм, трудности в аргументации, сложности совместной деятельности, в поддержании беседы).</a:t>
            </a:r>
          </a:p>
          <a:p>
            <a:endParaRPr lang="ru-RU" sz="3000" dirty="0"/>
          </a:p>
          <a:p>
            <a:pPr algn="just"/>
            <a:r>
              <a:rPr lang="ru-RU" sz="3000" dirty="0"/>
              <a:t>Психофизиологические </a:t>
            </a:r>
            <a:r>
              <a:rPr lang="ru-RU" sz="3000" dirty="0" smtClean="0"/>
              <a:t>особенности. </a:t>
            </a:r>
          </a:p>
          <a:p>
            <a:pPr marL="109728" indent="0" algn="just">
              <a:buNone/>
            </a:pPr>
            <a:r>
              <a:rPr lang="ru-RU" sz="3000" dirty="0" smtClean="0"/>
              <a:t> </a:t>
            </a:r>
          </a:p>
          <a:p>
            <a:pPr algn="just"/>
            <a:r>
              <a:rPr lang="ru-RU" sz="3000" dirty="0"/>
              <a:t>О</a:t>
            </a:r>
            <a:r>
              <a:rPr lang="ru-RU" sz="3000" dirty="0" smtClean="0"/>
              <a:t>собенности воспитания в семье.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Особенности </a:t>
            </a:r>
            <a:r>
              <a:rPr lang="ru-RU" dirty="0" smtClean="0"/>
              <a:t>детей, обучающихся индивидуально на </a:t>
            </a:r>
            <a:r>
              <a:rPr lang="ru-RU" dirty="0"/>
              <a:t>дому</a:t>
            </a:r>
          </a:p>
        </p:txBody>
      </p:sp>
    </p:spTree>
    <p:extLst>
      <p:ext uri="{BB962C8B-B14F-4D97-AF65-F5344CB8AC3E}">
        <p14:creationId xmlns:p14="http://schemas.microsoft.com/office/powerpoint/2010/main" val="28602591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5044016"/>
          </a:xfrm>
        </p:spPr>
        <p:txBody>
          <a:bodyPr>
            <a:normAutofit fontScale="85000" lnSpcReduction="20000"/>
          </a:bodyPr>
          <a:lstStyle/>
          <a:p>
            <a:pPr marL="109728" indent="0">
              <a:buNone/>
            </a:pPr>
            <a:r>
              <a:rPr lang="ru-RU" sz="3400" b="1" dirty="0"/>
              <a:t>Цель</a:t>
            </a:r>
            <a:r>
              <a:rPr lang="ru-RU" sz="3400" dirty="0"/>
              <a:t> - </a:t>
            </a:r>
            <a:r>
              <a:rPr lang="ru-RU" sz="3400" dirty="0" smtClean="0"/>
              <a:t>формирование </a:t>
            </a:r>
            <a:r>
              <a:rPr lang="ru-RU" sz="3400" dirty="0"/>
              <a:t>коммуникативных </a:t>
            </a:r>
            <a:r>
              <a:rPr lang="ru-RU" sz="3400" dirty="0" smtClean="0"/>
              <a:t>навыков учащихся </a:t>
            </a:r>
            <a:r>
              <a:rPr lang="ru-RU" sz="3400" dirty="0" smtClean="0"/>
              <a:t>с ОВЗ, обучающихся индивидуально на дому,  в специально организованной среде.</a:t>
            </a:r>
          </a:p>
          <a:p>
            <a:endParaRPr lang="ru-RU" sz="3400" b="1" dirty="0" smtClean="0"/>
          </a:p>
          <a:p>
            <a:pPr marL="109728" indent="0">
              <a:buNone/>
            </a:pPr>
            <a:r>
              <a:rPr lang="ru-RU" sz="3400" b="1" dirty="0" smtClean="0"/>
              <a:t>Задачи</a:t>
            </a:r>
            <a:r>
              <a:rPr lang="ru-RU" sz="3400" b="1" dirty="0"/>
              <a:t>:</a:t>
            </a:r>
          </a:p>
          <a:p>
            <a:r>
              <a:rPr lang="ru-RU" sz="3400" dirty="0" smtClean="0"/>
              <a:t>Выявление </a:t>
            </a:r>
            <a:r>
              <a:rPr lang="ru-RU" sz="3400" dirty="0"/>
              <a:t>проблем </a:t>
            </a:r>
            <a:r>
              <a:rPr lang="ru-RU" sz="3400" dirty="0" smtClean="0"/>
              <a:t>в коммуникативной сфере у </a:t>
            </a:r>
            <a:r>
              <a:rPr lang="ru-RU" sz="3400" dirty="0" smtClean="0"/>
              <a:t>обучающихся с ОВЗ.</a:t>
            </a:r>
            <a:endParaRPr lang="ru-RU" sz="3400" dirty="0" smtClean="0"/>
          </a:p>
          <a:p>
            <a:r>
              <a:rPr lang="ru-RU" sz="3400" dirty="0" smtClean="0"/>
              <a:t>Создание </a:t>
            </a:r>
            <a:r>
              <a:rPr lang="ru-RU" sz="3400" dirty="0"/>
              <a:t>специальных </a:t>
            </a:r>
            <a:r>
              <a:rPr lang="ru-RU" sz="3400" dirty="0" smtClean="0"/>
              <a:t>условий.</a:t>
            </a:r>
            <a:endParaRPr lang="ru-RU" sz="3400" dirty="0" smtClean="0"/>
          </a:p>
          <a:p>
            <a:r>
              <a:rPr lang="ru-RU" sz="3400" dirty="0" smtClean="0"/>
              <a:t>Подготовка </a:t>
            </a:r>
            <a:r>
              <a:rPr lang="ru-RU" sz="3400" dirty="0"/>
              <a:t>обучающихся </a:t>
            </a:r>
            <a:r>
              <a:rPr lang="ru-RU" sz="3400" dirty="0" smtClean="0"/>
              <a:t>к групповому </a:t>
            </a:r>
            <a:r>
              <a:rPr lang="ru-RU" sz="3400" dirty="0" smtClean="0"/>
              <a:t>обучению/групповым мероприятиям.</a:t>
            </a:r>
          </a:p>
          <a:p>
            <a:r>
              <a:rPr lang="ru-RU" sz="3400" dirty="0" smtClean="0"/>
              <a:t>Формирование </a:t>
            </a:r>
            <a:r>
              <a:rPr lang="ru-RU" sz="3400" dirty="0" smtClean="0"/>
              <a:t>коммуникативных навыков.</a:t>
            </a:r>
            <a:endParaRPr lang="ru-RU" sz="3400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Коммуникативный класс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54975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Коммуникативный класс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9552" y="1556792"/>
            <a:ext cx="8229600" cy="4847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6897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1560" y="548680"/>
            <a:ext cx="8229600" cy="1143000"/>
          </a:xfrm>
        </p:spPr>
        <p:txBody>
          <a:bodyPr/>
          <a:lstStyle/>
          <a:p>
            <a:pPr algn="ctr"/>
            <a:r>
              <a:rPr lang="ru-RU" dirty="0"/>
              <a:t>Коммуникативный </a:t>
            </a:r>
            <a:r>
              <a:rPr lang="ru-RU" dirty="0" smtClean="0"/>
              <a:t>класс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1560" y="1916832"/>
            <a:ext cx="7920880" cy="43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805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9552" y="1628800"/>
            <a:ext cx="7931224" cy="4752528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Коммуникативный класс</a:t>
            </a:r>
          </a:p>
        </p:txBody>
      </p:sp>
    </p:spTree>
    <p:extLst>
      <p:ext uri="{BB962C8B-B14F-4D97-AF65-F5344CB8AC3E}">
        <p14:creationId xmlns:p14="http://schemas.microsoft.com/office/powerpoint/2010/main" val="50666376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182</TotalTime>
  <Words>274</Words>
  <Application>Microsoft Office PowerPoint</Application>
  <PresentationFormat>Экран (4:3)</PresentationFormat>
  <Paragraphs>74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Calibri</vt:lpstr>
      <vt:lpstr>Lucida Sans Unicode</vt:lpstr>
      <vt:lpstr>Times New Roman</vt:lpstr>
      <vt:lpstr>Verdana</vt:lpstr>
      <vt:lpstr>Wingdings 2</vt:lpstr>
      <vt:lpstr>Wingdings 3</vt:lpstr>
      <vt:lpstr>Открытая</vt:lpstr>
      <vt:lpstr>Коммуникативный класс как форма организации психолого-педагогического сопровождения учащихся, обучающихся  индивидуально на дому</vt:lpstr>
      <vt:lpstr>Формы обучения на 2021-2022 учебный год</vt:lpstr>
      <vt:lpstr> Контингент обучающихся коммуникативного класса</vt:lpstr>
      <vt:lpstr>Психолого-педагогическое сопровождение учащихся, обучающихся индивидуально на дому</vt:lpstr>
      <vt:lpstr>Особенности детей, обучающихся индивидуально на дому</vt:lpstr>
      <vt:lpstr>Коммуникативный класс</vt:lpstr>
      <vt:lpstr>Коммуникативный класс</vt:lpstr>
      <vt:lpstr>Коммуникативный класс</vt:lpstr>
      <vt:lpstr>Коммуникативный класс</vt:lpstr>
      <vt:lpstr>Особенности функционирования коммуникативного класса</vt:lpstr>
      <vt:lpstr>Взаимодействие специалистов коммуникативного класса</vt:lpstr>
      <vt:lpstr>Формирование  коммуникативных навыков </vt:lpstr>
      <vt:lpstr>Результаты коррекционной деятельности  в коммуникативном классе</vt:lpstr>
      <vt:lpstr>Перспективы развития коммуникативного класса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Коммуникативный класс как форма организации психолого-педагогического сопровождения учащихся, обучающихся индивидуально на дому</dc:title>
  <dc:creator>1</dc:creator>
  <cp:lastModifiedBy>Пользователь</cp:lastModifiedBy>
  <cp:revision>15</cp:revision>
  <dcterms:created xsi:type="dcterms:W3CDTF">2022-04-12T06:38:04Z</dcterms:created>
  <dcterms:modified xsi:type="dcterms:W3CDTF">2022-04-13T18:45:35Z</dcterms:modified>
</cp:coreProperties>
</file>