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D25AE1-D171-409D-97A2-A36371964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8F7282-4241-411B-A90F-A42698B78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FEA91F-C038-42BA-BEB8-5B2925B2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9D2DF4-AF95-44CF-9849-1237B59F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6C0E6B-61A6-4C3B-A410-F6E4F8AB7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4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7CBC54-4C50-466C-8DC7-2B603A171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228869-5C46-402D-827A-CD150180C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96F0FA-990F-4A0C-B46B-1851A307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81E1F8-24CF-4838-9EDC-B5D3A0ED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A67218-872E-48FF-8598-18524935B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23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46BEAC9-85ED-478E-A132-393921D399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467F61-E9BA-431E-9ED0-32BFD6C30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10409C-35D8-4075-BCCF-75546D2C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671B4B-E32D-4303-A48F-4389ABAC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CA0A36-4A8D-4BAE-B432-EA61C6E7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59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73FCD-18EC-4B41-A9A4-32D21C92E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FECC76-9676-4593-A4D2-EE378A845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743AE7-47CA-4AA0-9862-B30FD6AC3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5E6B1E-991A-402E-872C-69C1A9BCB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34B629-17DE-4698-802E-60B687DAE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31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EF7B33-E943-4194-865E-80BEB05F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AE5786-211B-43A4-86C5-C0A94FBDF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32240D-BA55-457E-9579-1BBED51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8A8B3D-6774-40F3-BE40-CD99D9EAC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7B25B2-2278-4855-8EE0-5D9C14AF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53F87-E20B-46B0-B259-F84D27D24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42609E-D21C-4FD2-9202-6EC835901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E243AD-607C-48E4-8CD3-545F0EA1D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C47C3A-4C7F-48B4-A1C2-8D1314232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F559B4-A561-4F5E-A569-24BB257E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34F1DF-6CE0-4B12-843F-5B277537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370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1B0AE-4BBA-4930-8301-E16A28F6E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83363B-01E1-4D0F-B9B2-F126392C8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EFD15A-6691-4328-8AAD-616AE9686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1B1756C-949F-4DDF-ABC7-A794D6E7F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30702D0-05AB-4D3B-AFD8-99AD0904E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55E515D-4428-4545-BE51-9A50D894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2BCF91-23D1-4422-8FC1-5F794FE6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6A5CF9-EF46-4A4A-925D-AC8E50482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91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56802-AFFB-43E5-AADA-8C619E9D5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12E12D-E017-4414-8E55-752396D5A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F47B032-3FA5-4FB5-8175-A600F6B1A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279FF4-AB71-4DD1-9437-7683FDDE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12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B7024B6-64E5-4A07-B8B0-A0DBBA2E6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A0388F-7B9A-49E6-91FC-C4C0096D6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BEC167C-0EA4-4878-BBF6-F949D9147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71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4E9C2F-183A-42A2-A268-9BD09FDBB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C5B94C-E7F8-4386-9A84-FD1C3E6F0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64F9D3-961D-4624-8EA1-D2365CA42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4668EA-5DA7-493A-8886-4C6D05816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A1FF68-94AA-4BEF-B933-1CF12AC0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A40A47-E5E2-4576-AA9B-62F9EF5C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60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DF10DD-0EF4-4CDE-8094-FE440AEC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A70D60-F867-4ECF-A84F-3ED4D445FB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905D16-8F51-4258-B1A3-14617598C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76976B-17D1-483D-8F78-E9F179F5C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7113A0-FB8A-4D7B-9706-D7F311D2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845BA4-6E3F-4EBE-9D35-DEB4208B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78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BC1C2-FEEE-42F5-993C-4306078F8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1A15B8-19B4-45E7-A380-EC9ABB2AA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A89998-BE76-475C-AF7E-272680488C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0C9DB-4C59-4660-A882-F4D6FEDD1A37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573F7B-0B3F-4D82-BA9F-C772D44FF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C37ACD-8D42-49E2-B064-E12BD834DA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14ACE-84DE-4126-92FA-9868C9198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85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DC4838-B2E6-43F5-852A-7810D2AAA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565" y="1122362"/>
            <a:ext cx="11148290" cy="3440402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Использование сетевого взаимодействия как ресурсной технологии сопровождения молодых педагогов в инклюзивном образовании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DA950CB-9B31-4446-87EC-205494392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3309" y="5033818"/>
            <a:ext cx="9144000" cy="840509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Наумов Александр Анатольевич, доцент кафедры специальной педагогики и психологии ПГГПУ, кандидат педагогических наук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308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E245DC-24D8-41DE-85B8-C9D6F98CD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Подготовительный этап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60CF7A-DF65-4A2C-91C8-395F9978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455"/>
            <a:ext cx="11058236" cy="5107420"/>
          </a:xfrm>
        </p:spPr>
        <p:txBody>
          <a:bodyPr>
            <a:normAutofit/>
          </a:bodyPr>
          <a:lstStyle/>
          <a:p>
            <a:pPr marL="0" indent="0">
              <a:lnSpc>
                <a:spcPts val="1200"/>
              </a:lnSpc>
              <a:spcAft>
                <a:spcPts val="155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2400" spc="3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</a:t>
            </a:r>
            <a:r>
              <a:rPr lang="ru-RU" sz="2400" spc="3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апе</a:t>
            </a:r>
            <a:r>
              <a:rPr lang="ru-RU" sz="2400" spc="3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водилась</a:t>
            </a:r>
            <a:r>
              <a:rPr lang="ru-RU" sz="2400" spc="6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3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ормат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-правовой,</a:t>
            </a:r>
            <a:r>
              <a:rPr lang="ru-RU" sz="2400" spc="3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ионн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тод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кой</a:t>
            </a:r>
            <a:r>
              <a:rPr lang="ru-RU" sz="2400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нфо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ац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нн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sz="2400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ента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роекта</a:t>
            </a:r>
            <a:r>
              <a:rPr lang="ru-RU" sz="2400" spc="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ебных</a:t>
            </a:r>
            <a:r>
              <a:rPr lang="ru-RU" sz="2400" spc="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рограм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тод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ций,</a:t>
            </a:r>
            <a:r>
              <a:rPr lang="ru-RU" sz="24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ьн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</a:t>
            </a:r>
            <a:r>
              <a:rPr lang="ru-RU" sz="24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</a:t>
            </a:r>
            <a:r>
              <a:rPr lang="ru-RU" sz="24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тод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</a:t>
            </a:r>
            <a:r>
              <a:rPr lang="ru-RU" sz="24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центра</a:t>
            </a:r>
            <a:r>
              <a:rPr lang="ru-RU" sz="24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4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 педагогов</a:t>
            </a:r>
            <a:r>
              <a:rPr lang="ru-RU" sz="2400" spc="8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8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иал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стов,</a:t>
            </a:r>
            <a:r>
              <a:rPr lang="ru-RU" sz="2400" spc="8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работающих</a:t>
            </a:r>
            <a:r>
              <a:rPr lang="ru-RU" sz="2400" spc="8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8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</a:t>
            </a:r>
            <a:r>
              <a:rPr lang="ru-RU" sz="2400" spc="8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8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spc="8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8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ловиях</a:t>
            </a:r>
            <a:r>
              <a:rPr lang="ru-RU" sz="2400" spc="8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овых общеобразователь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ых</a:t>
            </a:r>
            <a:r>
              <a:rPr lang="ru-RU" sz="2400" spc="4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</a:t>
            </a:r>
            <a:r>
              <a:rPr lang="ru-RU" sz="24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города</a:t>
            </a:r>
            <a:r>
              <a:rPr lang="ru-RU" sz="2400" spc="4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рми</a:t>
            </a:r>
            <a:r>
              <a:rPr lang="ru-RU" sz="2400" spc="4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ряда</a:t>
            </a:r>
            <a:r>
              <a:rPr lang="ru-RU" sz="2400" spc="4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терр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sz="24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кого</a:t>
            </a:r>
            <a:r>
              <a:rPr lang="ru-RU" sz="2400" spc="4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рая,</a:t>
            </a:r>
            <a:r>
              <a:rPr lang="ru-RU" sz="2400" spc="4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4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</a:t>
            </a:r>
            <a:r>
              <a:rPr lang="ru-RU" sz="24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 форм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ров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</a:t>
            </a:r>
            <a:r>
              <a:rPr lang="ru-RU" sz="24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оман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2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стов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ии</a:t>
            </a:r>
            <a:r>
              <a:rPr lang="ru-RU" sz="24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роекта,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ото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</a:t>
            </a:r>
            <a:r>
              <a:rPr lang="ru-RU" sz="2400" spc="2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вошли</a:t>
            </a:r>
            <a:r>
              <a:rPr lang="ru-RU" sz="24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ые педагоги</a:t>
            </a:r>
            <a:r>
              <a:rPr lang="ru-RU" sz="2400" spc="1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олы</a:t>
            </a:r>
            <a:r>
              <a:rPr lang="ru-RU" sz="2400" spc="1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алисты</a:t>
            </a:r>
            <a:r>
              <a:rPr lang="ru-RU" sz="2400" spc="1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жб</a:t>
            </a:r>
            <a:r>
              <a:rPr lang="ru-RU" sz="2400" spc="1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сопр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вождения.</a:t>
            </a:r>
            <a:r>
              <a:rPr lang="ru-RU" sz="2400" spc="1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2400" spc="1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ном</a:t>
            </a:r>
            <a:r>
              <a:rPr lang="ru-RU" sz="2400" spc="1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тапе</a:t>
            </a:r>
            <a:r>
              <a:rPr lang="ru-RU" sz="2400" spc="1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были</a:t>
            </a:r>
            <a:r>
              <a:rPr lang="ru-RU" sz="2400" spc="1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 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формац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ые</a:t>
            </a:r>
            <a:r>
              <a:rPr lang="ru-RU" sz="2400" spc="1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1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2400" spc="1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общеобразоват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ьн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</a:t>
            </a:r>
            <a:r>
              <a:rPr lang="ru-RU" sz="2400" spc="1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z="2400" spc="1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рмь</a:t>
            </a:r>
            <a:r>
              <a:rPr lang="ru-RU" sz="2400" spc="1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ряда</a:t>
            </a:r>
            <a:r>
              <a:rPr lang="ru-RU" sz="2400" spc="1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территорий П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кого</a:t>
            </a:r>
            <a:r>
              <a:rPr lang="ru-RU" sz="24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рая,</a:t>
            </a:r>
            <a:r>
              <a:rPr lang="ru-RU" sz="24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были</a:t>
            </a:r>
            <a:r>
              <a:rPr lang="ru-RU" sz="2400" spc="4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редел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темы</a:t>
            </a:r>
            <a:r>
              <a:rPr lang="ru-RU" sz="2400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4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рогра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</a:t>
            </a:r>
            <a:r>
              <a:rPr lang="ru-RU" sz="24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овыш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квалиф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ик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ции.</a:t>
            </a:r>
            <a:r>
              <a:rPr lang="ru-RU" sz="2400" spc="7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68061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8531C-F218-4E4D-80FC-3B5ACFFA3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Основной этап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8BB4CD-2AD7-4E17-AAE0-0DE151B72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8927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ts val="1200"/>
              </a:lnSpc>
              <a:spcAft>
                <a:spcPts val="155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2400" spc="3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</a:t>
            </a:r>
            <a:r>
              <a:rPr lang="ru-RU" sz="24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апе</a:t>
            </a:r>
            <a:r>
              <a:rPr lang="ru-RU" sz="24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были</a:t>
            </a:r>
            <a:r>
              <a:rPr lang="ru-RU" sz="2400" spc="3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ровед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</a:t>
            </a:r>
            <a:r>
              <a:rPr lang="ru-RU" sz="2400" spc="3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аров</a:t>
            </a:r>
            <a:r>
              <a:rPr lang="ru-RU" sz="2400" spc="3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3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онс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льтаций</a:t>
            </a:r>
            <a:r>
              <a:rPr lang="ru-RU" sz="2400" spc="3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реподав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телей кафедры</a:t>
            </a:r>
            <a:r>
              <a:rPr lang="ru-RU" sz="2400" spc="5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аль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sz="2400" spc="5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едагоги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ПГГПУ</a:t>
            </a:r>
            <a:r>
              <a:rPr lang="ru-RU" sz="2400" spc="5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2400" spc="5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spc="5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одав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вкл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ё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роект.</a:t>
            </a:r>
            <a:r>
              <a:rPr lang="ru-RU" sz="2400" spc="3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Тематика</a:t>
            </a:r>
            <a:r>
              <a:rPr lang="ru-RU" sz="24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ых</a:t>
            </a:r>
            <a:r>
              <a:rPr lang="ru-RU" sz="2400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аров</a:t>
            </a:r>
            <a:r>
              <a:rPr lang="ru-RU" sz="24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была</a:t>
            </a:r>
            <a:r>
              <a:rPr lang="ru-RU" sz="24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освящ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2400" spc="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оло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иям</a:t>
            </a:r>
            <a:r>
              <a:rPr lang="ru-RU" sz="24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тодам</a:t>
            </a:r>
            <a:r>
              <a:rPr lang="ru-RU" sz="24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пр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работы</a:t>
            </a:r>
            <a:r>
              <a:rPr lang="ru-RU" sz="2400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ля</a:t>
            </a:r>
            <a:r>
              <a:rPr lang="ru-RU" sz="2400" spc="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</a:t>
            </a:r>
            <a:r>
              <a:rPr lang="ru-RU" sz="24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разл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чн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оло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spc="2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Отдель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ые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</a:t>
            </a:r>
            <a:r>
              <a:rPr lang="ru-RU" sz="2400" spc="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 проведен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роблем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spc="2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2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</a:t>
            </a:r>
            <a:r>
              <a:rPr lang="ru-RU" sz="24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аиб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2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огочислен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</a:t>
            </a:r>
            <a:r>
              <a:rPr lang="ru-RU" sz="24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золог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треч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ющейся в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ловиях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инкл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зования.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продолжении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темы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были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затро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ты аспекты</a:t>
            </a:r>
            <a:r>
              <a:rPr lang="ru-RU" sz="2400" spc="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омощи</a:t>
            </a:r>
            <a:r>
              <a:rPr lang="ru-RU" sz="24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детям</a:t>
            </a:r>
            <a:r>
              <a:rPr lang="ru-RU" sz="2400" spc="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еподтвержден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</a:t>
            </a:r>
            <a:r>
              <a:rPr lang="ru-RU" sz="24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адержкой</a:t>
            </a:r>
            <a:r>
              <a:rPr lang="ru-RU" sz="24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я,</a:t>
            </a:r>
            <a:r>
              <a:rPr lang="ru-RU" sz="2400" spc="2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десь</a:t>
            </a:r>
            <a:r>
              <a:rPr lang="ru-RU" sz="2400" spc="2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была</a:t>
            </a:r>
            <a:r>
              <a:rPr lang="ru-RU" sz="2400" spc="2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редложе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ко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льта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ru-RU" sz="2400" spc="5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олы</a:t>
            </a:r>
            <a:r>
              <a:rPr lang="ru-RU" sz="2400" spc="5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</a:t>
            </a:r>
            <a:r>
              <a:rPr lang="ru-RU" sz="2400" spc="5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слаб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евающим</a:t>
            </a:r>
            <a:r>
              <a:rPr lang="ru-RU" sz="2400" spc="5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spc="5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</a:t>
            </a:r>
            <a:r>
              <a:rPr lang="ru-RU" sz="2400" spc="5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ыли</a:t>
            </a:r>
            <a:r>
              <a:rPr lang="ru-RU" sz="2400" spc="5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роведены</a:t>
            </a:r>
            <a:r>
              <a:rPr lang="ru-RU" sz="2400" spc="5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рии о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ающ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стер-клас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</a:t>
            </a:r>
            <a:r>
              <a:rPr lang="ru-RU" sz="24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пец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алистами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ед,</a:t>
            </a:r>
            <a:r>
              <a:rPr lang="ru-RU" sz="24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олог,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дефектолог,</a:t>
            </a:r>
            <a:r>
              <a:rPr lang="ru-RU" sz="24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ктор</a:t>
            </a:r>
            <a:r>
              <a:rPr lang="ru-RU" sz="24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ЛФК) ре</a:t>
            </a:r>
            <a:r>
              <a:rPr lang="ru-RU" sz="24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ного</a:t>
            </a:r>
            <a:r>
              <a:rPr lang="ru-RU" sz="2400" spc="2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ентра</a:t>
            </a:r>
            <a:r>
              <a:rPr lang="ru-RU" sz="2400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2400" spc="2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едагогов</a:t>
            </a:r>
            <a:r>
              <a:rPr lang="ru-RU" sz="24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общеобра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ых</a:t>
            </a:r>
            <a:r>
              <a:rPr lang="ru-RU" sz="2400" spc="2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ол,</a:t>
            </a:r>
            <a:r>
              <a:rPr lang="ru-RU" sz="2400" spc="2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юч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нн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ых</a:t>
            </a:r>
            <a:r>
              <a:rPr lang="ru-RU" sz="2400" spc="2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рое</a:t>
            </a:r>
            <a:r>
              <a:rPr lang="ru-RU" sz="24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400" spc="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82050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8605A-9AF2-4249-95E4-39C4D224C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2D96F9-195E-4069-95F5-60B3DF3BD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848F80-E145-4E3E-BC29-BFA12F420388}"/>
              </a:ext>
            </a:extLst>
          </p:cNvPr>
          <p:cNvSpPr txBox="1"/>
          <p:nvPr/>
        </p:nvSpPr>
        <p:spPr>
          <a:xfrm>
            <a:off x="914400" y="452582"/>
            <a:ext cx="10439399" cy="54548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700" indent="359410">
              <a:lnSpc>
                <a:spcPct val="99000"/>
              </a:lnSpc>
              <a:tabLst>
                <a:tab pos="1062990" algn="l"/>
                <a:tab pos="2324735" algn="l"/>
                <a:tab pos="2601595" algn="l"/>
                <a:tab pos="3630930" algn="l"/>
                <a:tab pos="4357370" algn="l"/>
                <a:tab pos="5160010" algn="l"/>
                <a:tab pos="5780405" algn="l"/>
              </a:tabLs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ии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было</a:t>
            </a:r>
            <a:r>
              <a:rPr lang="ru-RU" sz="32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колько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стажировоч</a:t>
            </a:r>
            <a:r>
              <a:rPr lang="ru-RU" sz="3200" spc="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32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в</a:t>
            </a:r>
            <a:r>
              <a:rPr lang="ru-RU" sz="32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3200" spc="4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r>
              <a:rPr lang="ru-RU" sz="32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рован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spc="4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32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программ,</a:t>
            </a:r>
            <a:r>
              <a:rPr lang="ru-RU" sz="32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sz="3200" spc="1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еб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3200" spc="1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32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2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ющи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3200" spc="1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З,</a:t>
            </a:r>
            <a:r>
              <a:rPr lang="ru-RU" sz="32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роблем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образователь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3200" spc="1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хн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логий</a:t>
            </a:r>
            <a:r>
              <a:rPr lang="ru-RU" sz="3200" spc="1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spc="1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ях</a:t>
            </a:r>
            <a:r>
              <a:rPr lang="ru-RU" sz="3200" spc="1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юз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sz="3200" spc="1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класса.</a:t>
            </a:r>
            <a:r>
              <a:rPr lang="ru-RU" sz="3200" spc="6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пеци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ально</a:t>
            </a:r>
            <a:r>
              <a:rPr lang="ru-RU" sz="3200" spc="1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ыл</a:t>
            </a:r>
            <a:r>
              <a:rPr lang="ru-RU" sz="3200" spc="1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роведен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ракт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ческ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32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олог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нцирован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2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2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32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огран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чен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ыми возможностями</a:t>
            </a:r>
            <a:r>
              <a:rPr lang="ru-RU" sz="32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доров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3200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роках</a:t>
            </a:r>
            <a:r>
              <a:rPr lang="ru-RU" sz="32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лас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3200" spc="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ителей</a:t>
            </a:r>
            <a:r>
              <a:rPr lang="ru-RU" sz="3200" spc="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spc="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алист</a:t>
            </a:r>
            <a:r>
              <a:rPr lang="ru-RU" sz="32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ОУ</a:t>
            </a:r>
            <a:r>
              <a:rPr lang="ru-RU" sz="32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32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ерми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244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CDB3F-7E43-4946-9688-E82115C0D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Заключительный этап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550B9B-B40E-4BAE-BB1F-46B6BF6CB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Отчетность и разработка методических рекомендаций</a:t>
            </a:r>
          </a:p>
        </p:txBody>
      </p:sp>
    </p:spTree>
    <p:extLst>
      <p:ext uri="{BB962C8B-B14F-4D97-AF65-F5344CB8AC3E}">
        <p14:creationId xmlns:p14="http://schemas.microsoft.com/office/powerpoint/2010/main" val="1382127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8C5455-B3CD-4EE0-B7E1-3E1561F85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1800" spc="-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1800" spc="-1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</a:t>
            </a:r>
            <a:r>
              <a:rPr lang="ru-RU" sz="1800" spc="-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1800" spc="-1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ТЫ РЕАЛ</a:t>
            </a:r>
            <a:r>
              <a:rPr lang="ru-RU" sz="1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АЦИИ П</a:t>
            </a:r>
            <a:r>
              <a:rPr lang="ru-RU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18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4E320-9F38-497C-AAAD-C0C999B4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Педагоги образовательных организаций , реализующих инклюзивное образование:</a:t>
            </a:r>
          </a:p>
          <a:p>
            <a:r>
              <a:rPr lang="ru-RU" dirty="0"/>
              <a:t>1. </a:t>
            </a:r>
            <a:r>
              <a:rPr lang="ru-RU" dirty="0" err="1"/>
              <a:t>Стажировочная</a:t>
            </a:r>
            <a:r>
              <a:rPr lang="ru-RU" dirty="0"/>
              <a:t> площадка для педагогов сельских школ ряда территорий Пермского края, работающих с обучающимися с ограниченными возможностями здоровья.</a:t>
            </a:r>
          </a:p>
          <a:p>
            <a:r>
              <a:rPr lang="ru-RU" dirty="0"/>
              <a:t>2.	 Повышение компетентности педагогов при организации образовательного процесса в инклюзивных классах сельских школ ряда территорий Пермского края.</a:t>
            </a:r>
          </a:p>
          <a:p>
            <a:r>
              <a:rPr lang="ru-RU" dirty="0"/>
              <a:t>Дети с ограниченными возможностями здоровья, обучающиеся в инклюзивных классах: 1. Оптимальные специальные условия в сельских школах для обучения детей с ограниченными     возможностями     здоровья     в     соответствии с ФГОС      </a:t>
            </a:r>
          </a:p>
          <a:p>
            <a:r>
              <a:rPr lang="ru-RU" dirty="0"/>
              <a:t>Родители детей с ограниченными возможностями здоровья:</a:t>
            </a:r>
          </a:p>
          <a:p>
            <a:r>
              <a:rPr lang="ru-RU" dirty="0"/>
              <a:t>1.	</a:t>
            </a:r>
            <a:r>
              <a:rPr lang="ru-RU" dirty="0" err="1"/>
              <a:t>on-line</a:t>
            </a:r>
            <a:r>
              <a:rPr lang="ru-RU" dirty="0"/>
              <a:t> консультирование различными специалистами ресурсного центра.</a:t>
            </a:r>
          </a:p>
          <a:p>
            <a:r>
              <a:rPr lang="ru-RU" dirty="0"/>
              <a:t>2. Обучающие курсы о психолого-педагогических особенностях детей с ОВЗ, способах взаимодействия и ухода за ними, методах обучения и оказания коррекционной помощи.</a:t>
            </a:r>
          </a:p>
          <a:p>
            <a:r>
              <a:rPr lang="ru-RU" dirty="0"/>
              <a:t>Администрация школ ряда территорий Пермского края:</a:t>
            </a:r>
          </a:p>
          <a:p>
            <a:r>
              <a:rPr lang="ru-RU" dirty="0"/>
              <a:t>1. Консультации и стажировки по организации доступной образовательной среды, инклюзивного образовательного процесса, по разработке локальной нормативной документации.</a:t>
            </a:r>
          </a:p>
          <a:p>
            <a:r>
              <a:rPr lang="ru-RU" dirty="0"/>
              <a:t>Органы управления образование региона</a:t>
            </a:r>
          </a:p>
          <a:p>
            <a:r>
              <a:rPr lang="ru-RU" dirty="0"/>
              <a:t>1. Разработанная модель дистанционного методического сопровождения сельских школ ряда территорий Пермского края в контексте работы с детьми с ограниченными возможностями здоровья в условиях инклюзивных классов с методическими рекомендациями по ее реализации.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39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68F2E-EB8A-4768-8BF9-0ADF11B5B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Сетевое взаимодействие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183C9F-6B92-4F7E-87E8-6AEC32F7B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 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сетевым взаимодействием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 понимаем способ деятельности по совместному использованию информационных, инновационных, методических и кадровых ресурсов.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Сетевое взаимодействие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это такая система предоставления образовательных услуг, в рамках которой обучающиеся могут выбирать свои индивидуальные траектории освоения образовательных программ из того набора образовательных ресурсов, которые доступны им как в рамках одного общеобразовательного учреждения, так и в рамках комплекса учреждений и организаций, оказывающих образовательные услуги.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503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7D17FD-CC94-42F0-BBDC-E4BAEB3D1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Сетевое взаимодействие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FAF27D-0D31-466E-9E25-0E60C8B3B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1909" cy="4351338"/>
          </a:xfrm>
        </p:spPr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Сетевое взаимодействие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это такая система предоставления образовательных услуг, в рамках которой обучающиеся могут выбирать свои индивидуальные траектории освоения образовательных программ из того набора образовательных ресурсов, которые доступны им как в рамках одного общеобразовательного учреждения, так и в рамках комплекса учреждений и организаций, оказывающих образовательные услуги.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Основной задачей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сетевого взаимодействия является сотрудничество, интеграция сил, ресурсов, помощь и поддержка друг друга, согласование интересов — организация процесса, в котором каждая из сторон выигрывает.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92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2D8B5-C0B8-41A4-8AD3-A01B4DE38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Принципы сетевого взаимодействия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B0BEEB-0EF1-4820-B869-496285C34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6292"/>
            <a:ext cx="10928928" cy="5153890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добровольности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предполагает объединение образовательных учреждений в сеть на добровольной основе в целях достижения высокого качества образования, максимального удовлетворения образовательных запросов и потребностей обучающихся, формирования у них навыков самообразования;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системности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заключается в том, что сетевое взаимодействие реализуется с учетом решения задач, стоящих перед образовательным учреждением и муниципальной системой образования;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адекватности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что означает необходимость учитывать реальные возможности и потребности учащихся, их возрастные особенности, а также видеть перспективы дальнейшего обучения и развития с учетом жизненных планов школьников;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 вариативности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подразумевает обеспечение необходимого уровня базовой подготовки обучающихся и вариативности в соответствии с личным выбором; в рамках учебного занятия вариативность осуществляется через использование разнообразных форм и методов коллективной и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самостоятельной работы учащихся, в т.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ч.в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разновозрастных объединениях на базе одной или нескольких школ.</a:t>
            </a: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интеграции и дифференциации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который предполагает согласованность целей, содержания, форм, методов обучения на уровне класса, ступени образования в целом, установление связей между образовательными областями и учебными форм и методов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base"/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мотивации и стимулирования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означающий, с одной стороны, необходимость учитывать мотивы, ценностные ориентации, направленность деятельности детей, с другой, – создание условий, использования педагогических средств, обеспечивающих развитие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потребностно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-мотивационной сферы личности в соответствии с ее возможностями и реальными условиями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9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BB10F5-F73F-46CF-A53A-D1368151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574511"/>
          </a:xfrm>
        </p:spPr>
        <p:txBody>
          <a:bodyPr>
            <a:normAutofit/>
          </a:bodyPr>
          <a:lstStyle/>
          <a:p>
            <a:r>
              <a:rPr lang="ru-RU" sz="5400" dirty="0"/>
              <a:t>Условия сетевого взаимодействия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95F0BD-57D5-46A3-BD82-14AA0839C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9017"/>
            <a:ext cx="10515600" cy="3987945"/>
          </a:xfrm>
        </p:spPr>
        <p:txBody>
          <a:bodyPr>
            <a:normAutofit lnSpcReduction="10000"/>
          </a:bodyPr>
          <a:lstStyle/>
          <a:p>
            <a:pPr indent="0" algn="just" fontAlgn="base">
              <a:buNone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Сетевое взаимодействие возможно между элементами сети, которые автономны и добровольно включились в сеть, при определенных условиях: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Совместная деятельность участников сети;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Общее информационное пространство;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Механизмы, создающие условия для сетевого взаимодействия. 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932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08EA51-EB9E-484D-A6C8-CE0225841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Эффект сетевого взаимодействия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C94AA3-CB02-4889-A9BC-9B949E05E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A1DFD2-6581-4EBE-B76F-A01FCD6AE57C}"/>
              </a:ext>
            </a:extLst>
          </p:cNvPr>
          <p:cNvSpPr txBox="1"/>
          <p:nvPr/>
        </p:nvSpPr>
        <p:spPr>
          <a:xfrm>
            <a:off x="932873" y="1825624"/>
            <a:ext cx="1042092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 fontAlgn="base"/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Эффект взаимодействия образовательных учреждений в сети позволяет на практике: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добиться вместе того, чего нельзя добиться поодиночке;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усилить взаимопомощь;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оказывать влияние на другие организации и учреждения — как внутри сети, так и за её пределами;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избегать ненужного дублирования и бессмысленной траты имеющихся средств   и ресурсов;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обеспечить обмен идеями, мнениями, опытом и технологиями;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объединить административные, финансовые, кадровые и другие ресурсы.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26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492075-CE5E-4BA6-9301-4ACF1BC9D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Шаги для организации сетевого взаимодействия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70B254-5FB7-47E0-9EE8-AB0397D12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 1. Формирование участников сетевого взаимодействия</a:t>
            </a: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2. Подготовка набора соглашений, договоров, положений о проведении</a:t>
            </a:r>
            <a:b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сетевых работ участниками сетевого взаимодействия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3. Подготовка пакета сетевых образовательных услуг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4. Формирование группы обучающихся (в т. 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ч.с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утверждёнными индивидуальными учебными планами)</a:t>
            </a: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5. Подготовка бюджета, сетевого графика и расписания пакета сетевых образовательных услуг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15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DF064-CBD7-4795-AE69-24C364E71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Организация сетевого взаимодействия на примере проекта «Школа для всех»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10FADA-D88A-4DD7-A145-ECA2D6399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84345" cy="4351338"/>
          </a:xfrm>
        </p:spPr>
        <p:txBody>
          <a:bodyPr>
            <a:noAutofit/>
          </a:bodyPr>
          <a:lstStyle/>
          <a:p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еятел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ьн</a:t>
            </a:r>
            <a:r>
              <a:rPr lang="ru-RU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сть</a:t>
            </a:r>
            <a:r>
              <a:rPr lang="ru-RU" spc="2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ра,</a:t>
            </a:r>
            <a:r>
              <a:rPr lang="ru-RU" spc="3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</a:t>
            </a:r>
            <a:r>
              <a:rPr lang="ru-RU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ru-RU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pc="2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мь</a:t>
            </a:r>
            <a:r>
              <a:rPr lang="ru-RU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pc="2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</a:t>
            </a:r>
            <a:r>
              <a:rPr lang="ru-RU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территорий П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мс</a:t>
            </a:r>
            <a:r>
              <a:rPr lang="ru-RU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рая</a:t>
            </a:r>
            <a:r>
              <a:rPr lang="ru-RU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через</a:t>
            </a:r>
            <a:r>
              <a:rPr lang="ru-RU" spc="5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</a:t>
            </a:r>
            <a:r>
              <a:rPr lang="ru-RU" spc="5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онно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ич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сопров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жд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ния обра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тель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а,</a:t>
            </a:r>
            <a:r>
              <a:rPr lang="ru-RU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1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pc="2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ацию</a:t>
            </a:r>
            <a:r>
              <a:rPr lang="ru-RU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</a:t>
            </a:r>
            <a:r>
              <a:rPr lang="ru-RU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-классов,</a:t>
            </a:r>
            <a:r>
              <a:rPr lang="ru-RU" spc="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ов,</a:t>
            </a:r>
            <a:r>
              <a:rPr lang="ru-RU" spc="1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ых с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лов,</a:t>
            </a:r>
            <a:r>
              <a:rPr lang="ru-RU" spc="4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ых</a:t>
            </a:r>
            <a:r>
              <a:rPr lang="ru-RU" spc="4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ажиро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ок,</a:t>
            </a:r>
            <a:r>
              <a:rPr lang="ru-RU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рых</a:t>
            </a:r>
            <a:r>
              <a:rPr lang="ru-RU" spc="4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базов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ru-RU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ru-RU" spc="4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рок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вн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ные</a:t>
            </a:r>
            <a:r>
              <a:rPr lang="ru-RU" spc="6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ия,</a:t>
            </a:r>
            <a:r>
              <a:rPr lang="ru-RU" spc="6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ами</a:t>
            </a:r>
            <a:r>
              <a:rPr lang="ru-RU" spc="6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</a:t>
            </a:r>
            <a:r>
              <a:rPr lang="ru-RU" spc="6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pc="6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6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разл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чными</a:t>
            </a:r>
            <a:r>
              <a:rPr lang="ru-RU" spc="6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ориями</a:t>
            </a:r>
            <a:r>
              <a:rPr lang="ru-RU" spc="6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spc="6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огран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ченными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ями</a:t>
            </a:r>
            <a:r>
              <a:rPr lang="ru-RU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доровья</a:t>
            </a:r>
            <a:r>
              <a:rPr lang="ru-RU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дс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авни</a:t>
            </a:r>
            <a:r>
              <a:rPr lang="ru-RU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</a:t>
            </a:r>
            <a:r>
              <a:rPr lang="ru-RU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р</a:t>
            </a:r>
            <a:r>
              <a:rPr lang="ru-RU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дителя</a:t>
            </a:r>
            <a:r>
              <a:rPr lang="ru-RU" spc="2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pc="2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ра.</a:t>
            </a:r>
            <a:r>
              <a:rPr lang="ru-RU" spc="2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pc="2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террито</a:t>
            </a:r>
            <a:r>
              <a:rPr lang="ru-RU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иях</a:t>
            </a:r>
            <a:r>
              <a:rPr lang="ru-RU" spc="2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pc="-1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ыли</a:t>
            </a:r>
            <a:r>
              <a:rPr lang="ru-RU" spc="2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выбраны</a:t>
            </a:r>
            <a:r>
              <a:rPr lang="ru-RU" spc="2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лы</a:t>
            </a:r>
            <a:r>
              <a:rPr lang="ru-RU" spc="2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р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ный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 с</a:t>
            </a:r>
            <a:r>
              <a:rPr lang="ru-RU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 в т</a:t>
            </a:r>
            <a:r>
              <a:rPr lang="ru-RU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ряда л</a:t>
            </a:r>
            <a:r>
              <a:rPr lang="ru-RU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99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2180D2-11DC-421A-8B8A-F236D33B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и и задачи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D95F47-0F7E-4CE2-ADC2-A12DABE3D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7054"/>
            <a:ext cx="10984345" cy="5116945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7000"/>
              </a:lnSpc>
            </a:pP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b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оек</a:t>
            </a:r>
            <a:r>
              <a:rPr lang="ru-RU" sz="4000" b="1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а: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1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1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1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000" spc="1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4000" b="1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b="1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</a:t>
            </a:r>
            <a:r>
              <a:rPr lang="ru-RU" sz="4000" spc="1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4000" spc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b="1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b="1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b="1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4000" spc="6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1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це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инкл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ающи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ыми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жн</a:t>
            </a:r>
            <a:r>
              <a:rPr lang="ru-RU" sz="40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доровья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общеобра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тель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ежден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ях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П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Пе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края.</a:t>
            </a:r>
          </a:p>
          <a:p>
            <a:pPr marL="0" indent="0">
              <a:lnSpc>
                <a:spcPct val="97000"/>
              </a:lnSpc>
              <a:buNone/>
            </a:pP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7000"/>
              </a:lnSpc>
            </a:pP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ru-RU" sz="4000" b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b="1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b="1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и: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66370" algn="just">
              <a:lnSpc>
                <a:spcPct val="107000"/>
              </a:lnSpc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000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азраб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spc="4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-пра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ю,</a:t>
            </a:r>
            <a:r>
              <a:rPr lang="ru-RU" sz="40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ионн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-м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ацио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 до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2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</a:t>
            </a:r>
            <a:r>
              <a:rPr lang="ru-RU" sz="4000" spc="2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2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2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2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2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2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образо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4000" spc="3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лы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ru-RU" sz="4000" spc="3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(ло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</a:t>
            </a:r>
            <a:r>
              <a:rPr lang="ru-RU" sz="4000" spc="3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000" spc="3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я,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4000" spc="3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ра,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3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3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 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тей в э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 г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1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еющ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4000" spc="-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40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д.);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43510">
              <a:lnSpc>
                <a:spcPct val="107000"/>
              </a:lnSpc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иро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spc="3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3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3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ё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 пр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r>
              <a:rPr lang="ru-RU" sz="4000" spc="4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4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стов,</a:t>
            </a:r>
            <a:r>
              <a:rPr lang="ru-RU" sz="40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40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4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ных</a:t>
            </a:r>
            <a:r>
              <a:rPr lang="ru-RU" sz="4000" spc="4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дителей</a:t>
            </a:r>
            <a:r>
              <a:rPr lang="ru-RU" sz="4000" spc="4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лы,</a:t>
            </a:r>
            <a:r>
              <a:rPr lang="ru-RU" sz="40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лонтеров</a:t>
            </a:r>
            <a:r>
              <a:rPr lang="ru-RU" sz="4000" spc="6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а,</a:t>
            </a:r>
            <a:r>
              <a:rPr lang="ru-RU" sz="4000" spc="6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тельных</a:t>
            </a:r>
            <a:r>
              <a:rPr lang="ru-RU" sz="4000" spc="6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чреждений</a:t>
            </a:r>
            <a:r>
              <a:rPr lang="ru-RU" sz="4000" spc="6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4000" spc="6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ru-RU" sz="4000" spc="6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6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6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рая, за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 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дител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 о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взаим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йств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я; </a:t>
            </a:r>
          </a:p>
          <a:p>
            <a:pPr marR="143510">
              <a:lnSpc>
                <a:spcPct val="107000"/>
              </a:lnSpc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3.Орг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spc="5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</a:t>
            </a:r>
            <a:r>
              <a:rPr lang="ru-RU" sz="4000" spc="4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ец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</a:t>
            </a:r>
            <a:r>
              <a:rPr lang="ru-RU" sz="4000" spc="-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5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ловиях</a:t>
            </a:r>
            <a:r>
              <a:rPr lang="ru-RU" sz="4000" spc="5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000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5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общеобра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тель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4000" spc="2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22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</a:t>
            </a:r>
            <a:r>
              <a:rPr lang="ru-RU" sz="40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40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дител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й,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23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взаим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йств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дич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40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-кла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сов,</a:t>
            </a:r>
            <a:r>
              <a:rPr lang="ru-RU" sz="40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аров,</a:t>
            </a:r>
            <a:r>
              <a:rPr lang="ru-RU" sz="40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ИКТ и д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анционн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логий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000" spc="-8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.д.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65735" algn="just">
              <a:lnSpc>
                <a:spcPct val="107000"/>
              </a:lnSpc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4..</a:t>
            </a:r>
            <a:r>
              <a:rPr lang="ru-RU" sz="40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Обобщ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елен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рансл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ыт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sz="40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-ме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дич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р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4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режиме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нкцио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рования</a:t>
            </a:r>
            <a:r>
              <a:rPr lang="ru-RU" sz="4000" spc="3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3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нтегр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3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2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ющ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2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spc="2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2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вые</a:t>
            </a:r>
            <a:r>
              <a:rPr lang="ru-RU" sz="40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4000" spc="2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лы П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и.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67005" algn="just">
              <a:lnSpc>
                <a:spcPct val="107000"/>
              </a:lnSpc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4000" spc="4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авить</a:t>
            </a:r>
            <a:r>
              <a:rPr lang="ru-RU" sz="4000" spc="4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spc="4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персонифициро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4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4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аю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4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46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spc="4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5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ах ф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нкцио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4000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4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4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тель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4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ршр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4000" spc="4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проф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ссио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ых</a:t>
            </a:r>
            <a:r>
              <a:rPr lang="ru-RU" sz="40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40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spc="4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spc="4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ей</a:t>
            </a:r>
            <a:r>
              <a:rPr lang="ru-RU" sz="4000" spc="4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spc="4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4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4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чреждениях до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ител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обра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я.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66370" algn="just">
              <a:lnSpc>
                <a:spcPct val="99000"/>
              </a:lnSpc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4000" spc="8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ршенст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spc="8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4000" spc="8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8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аим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йств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8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чрежден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4000" spc="8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ния, 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хранения,</a:t>
            </a:r>
            <a:r>
              <a:rPr lang="ru-RU" sz="4000" spc="2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ры,</a:t>
            </a:r>
            <a:r>
              <a:rPr lang="ru-RU" sz="4000" spc="3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r>
              <a:rPr lang="ru-RU" sz="4000" spc="3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иты</a:t>
            </a:r>
            <a:r>
              <a:rPr lang="ru-RU" sz="4000" spc="3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4000" spc="3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30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4000" spc="3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4000" spc="3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lang="ru-RU" sz="4000" spc="-6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-соц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иа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ьн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й,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ru-RU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огич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spc="-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 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4000" spc="-8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рной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ru-RU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держки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40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О</a:t>
            </a:r>
            <a:r>
              <a:rPr lang="ru-RU" sz="40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и 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дителе</a:t>
            </a:r>
            <a:r>
              <a:rPr lang="ru-RU" sz="40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519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1445</Words>
  <Application>Microsoft Office PowerPoint</Application>
  <PresentationFormat>Широкоэкранный</PresentationFormat>
  <Paragraphs>71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Тема Office</vt:lpstr>
      <vt:lpstr>Использование сетевого взаимодействия как ресурсной технологии сопровождения молодых педагогов в инклюзивном образовании</vt:lpstr>
      <vt:lpstr>Сетевое взаимодействие</vt:lpstr>
      <vt:lpstr>Сетевое взаимодействие</vt:lpstr>
      <vt:lpstr> Принципы сетевого взаимодействия</vt:lpstr>
      <vt:lpstr>Условия сетевого взаимодействия</vt:lpstr>
      <vt:lpstr>Эффект сетевого взаимодействия</vt:lpstr>
      <vt:lpstr>Шаги для организации сетевого взаимодействия</vt:lpstr>
      <vt:lpstr>Организация сетевого взаимодействия на примере проекта «Школа для всех»</vt:lpstr>
      <vt:lpstr>Цель и и задачи проекта</vt:lpstr>
      <vt:lpstr>Подготовительный этап</vt:lpstr>
      <vt:lpstr>Основной этап</vt:lpstr>
      <vt:lpstr>Презентация PowerPoint</vt:lpstr>
      <vt:lpstr>Заключительный этап</vt:lpstr>
      <vt:lpstr>РЕЗУЛЬТАТЫ РЕАЛИЗАЦИИ ПРОЕКТА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Сетевое взаимодействие как современная технология наставничества педагогов в инклюзивном образовании детей с ОВЗ</dc:title>
  <dc:creator>Александр Наумов</dc:creator>
  <cp:lastModifiedBy>Александр Наумов</cp:lastModifiedBy>
  <cp:revision>7</cp:revision>
  <dcterms:created xsi:type="dcterms:W3CDTF">2020-11-03T06:13:26Z</dcterms:created>
  <dcterms:modified xsi:type="dcterms:W3CDTF">2020-11-06T04:00:56Z</dcterms:modified>
</cp:coreProperties>
</file>