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873" r:id="rId3"/>
    <p:sldId id="264" r:id="rId4"/>
    <p:sldId id="844" r:id="rId5"/>
    <p:sldId id="843" r:id="rId6"/>
    <p:sldId id="878" r:id="rId7"/>
    <p:sldId id="874" r:id="rId8"/>
    <p:sldId id="392" r:id="rId9"/>
    <p:sldId id="875" r:id="rId10"/>
    <p:sldId id="877" r:id="rId11"/>
    <p:sldId id="879" r:id="rId12"/>
    <p:sldId id="871" r:id="rId13"/>
    <p:sldId id="872" r:id="rId14"/>
    <p:sldId id="870" r:id="rId15"/>
    <p:sldId id="860" r:id="rId16"/>
    <p:sldId id="880" r:id="rId17"/>
    <p:sldId id="859" r:id="rId18"/>
    <p:sldId id="322" r:id="rId19"/>
    <p:sldId id="839" r:id="rId20"/>
    <p:sldId id="846" r:id="rId21"/>
    <p:sldId id="868" r:id="rId22"/>
    <p:sldId id="855" r:id="rId23"/>
    <p:sldId id="852" r:id="rId24"/>
    <p:sldId id="854" r:id="rId25"/>
    <p:sldId id="862" r:id="rId26"/>
    <p:sldId id="840" r:id="rId27"/>
  </p:sldIdLst>
  <p:sldSz cx="12192000" cy="6858000"/>
  <p:notesSz cx="6858000" cy="9144000"/>
  <p:embeddedFontLst>
    <p:embeddedFont>
      <p:font typeface="Golos Text" panose="020B0604020202020204" charset="0"/>
      <p:regular r:id="rId29"/>
      <p:bold r:id="rId30"/>
    </p:embeddedFont>
    <p:embeddedFont>
      <p:font typeface="Golos Text DemiBold" panose="020B0604020202020204" charset="0"/>
      <p:bold r:id="rId31"/>
    </p:embeddedFont>
    <p:embeddedFont>
      <p:font typeface="Golos Text Medium" panose="020B0604020202020204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459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  <p15:guide id="8" orient="horz" pos="867" userDrawn="1">
          <p15:clr>
            <a:srgbClr val="A4A3A4"/>
          </p15:clr>
        </p15:guide>
        <p15:guide id="9" pos="42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0"/>
    <a:srgbClr val="7154C6"/>
    <a:srgbClr val="E6E6E6"/>
    <a:srgbClr val="463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3974"/>
        <p:guide pos="347"/>
        <p:guide orient="horz" pos="459"/>
        <p:guide pos="7333"/>
        <p:guide pos="3840"/>
        <p:guide pos="824"/>
        <p:guide orient="horz" pos="2160"/>
        <p:guide orient="horz" pos="867"/>
        <p:guide pos="4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8983-7A29-41A3-95D0-47FC23D6AE72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9C8F0-A855-425F-9B68-94EAD3EF2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55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AA325-B2EF-42AE-B818-D08CC9D844DE}" type="slidenum">
              <a:rPr lang="ru-RU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3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AA325-B2EF-42AE-B818-D08CC9D844DE}" type="slidenum">
              <a:rPr lang="ru-RU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0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4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2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6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5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1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65A8-702F-4595-BC66-FD7CE2FC536B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D04A-7E89-402A-874E-77D553104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ppkdo.ru/course/view.php?id=32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e/gHEbhYxLR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openworld@pspu.ru" TargetMode="External"/><Relationship Id="rId2" Type="http://schemas.openxmlformats.org/officeDocument/2006/relationships/hyperlink" Target="https://forms.office.com/e/DBvtYjSYZ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spu.ru/enrollee/prijemnaja-komissi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pu.ru/university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spu.ru/enrollee/prijemnaja-komissij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spu.ru/university" TargetMode="Externa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voroshnina@psp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fppkdo.ru/" TargetMode="External"/><Relationship Id="rId2" Type="http://schemas.openxmlformats.org/officeDocument/2006/relationships/hyperlink" Target="http://educomm.iro.perm.ru/groups/obuchenie-vospitanie-detey-s-ovz/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club225392567" TargetMode="External"/><Relationship Id="rId5" Type="http://schemas.openxmlformats.org/officeDocument/2006/relationships/hyperlink" Target="http://fppkdo.ru/course/view.php?id=321" TargetMode="External"/><Relationship Id="rId4" Type="http://schemas.openxmlformats.org/officeDocument/2006/relationships/hyperlink" Target="https://fppkdo.ru/course/view.php?id=1666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ppkdo.ru/course/view.php?id=3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274352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Обеспечение психолого-педагогического сопровождения и коррекционной работы с детьми, нуждающимися в длительном лечении</a:t>
            </a:r>
            <a:endParaRPr lang="ru-RU" sz="44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91927" y="5192914"/>
            <a:ext cx="4649211" cy="122635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Проектный семинар</a:t>
            </a:r>
          </a:p>
          <a:p>
            <a:pPr algn="l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17 октября 2024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EF18BB-5754-6703-1606-A98F219D364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45" y="722922"/>
            <a:ext cx="941451" cy="9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59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FE302-A295-8C76-3683-70290EBAD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D5028D-5C1C-2D3C-F2C0-0E731A3B1491}"/>
              </a:ext>
            </a:extLst>
          </p:cNvPr>
          <p:cNvSpPr/>
          <p:nvPr/>
        </p:nvSpPr>
        <p:spPr>
          <a:xfrm>
            <a:off x="408876" y="2365633"/>
            <a:ext cx="4385185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4C1ECBF-0B48-32F4-0B5D-8183FC14D2D6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340235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Golos Text DemiBold" panose="020B0703020202020204" pitchFamily="34" charset="-52"/>
              </a:rPr>
              <a:t>Мероприятия Рабочей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5AF85-36DF-7F02-ADFD-7EAD4A54AC33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Октябрь – ноябрь 2024 г.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715A64-42DB-11C8-FDBB-ED0B61AC3095}"/>
              </a:ext>
            </a:extLst>
          </p:cNvPr>
          <p:cNvSpPr/>
          <p:nvPr/>
        </p:nvSpPr>
        <p:spPr>
          <a:xfrm>
            <a:off x="6715435" y="2365634"/>
            <a:ext cx="4385184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146BAFA-E76F-2022-F919-1625FF09E123}"/>
              </a:ext>
            </a:extLst>
          </p:cNvPr>
          <p:cNvCxnSpPr/>
          <p:nvPr/>
        </p:nvCxnSpPr>
        <p:spPr>
          <a:xfrm>
            <a:off x="7392642" y="2859371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A386BC-6F25-8169-B742-FFF90DFBF0FB}"/>
              </a:ext>
            </a:extLst>
          </p:cNvPr>
          <p:cNvSpPr txBox="1"/>
          <p:nvPr/>
        </p:nvSpPr>
        <p:spPr>
          <a:xfrm>
            <a:off x="6715434" y="2365633"/>
            <a:ext cx="4385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a typeface="Times New Roman" panose="02020603050405020304" pitchFamily="18" charset="0"/>
              </a:rPr>
              <a:t>Т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еоретико-прикладной семинар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«Разработка и реализации программ профессионального обучения обучающихся с ОВЗ (с разными формами умственной отсталости) в отдельных образовательных организациях общего образования для обучающихся с ОВЗ»</a:t>
            </a:r>
          </a:p>
          <a:p>
            <a:r>
              <a:rPr lang="ru-RU" sz="2000" b="1" dirty="0">
                <a:cs typeface="Arial" panose="020B0604020202020204" pitchFamily="34" charset="0"/>
              </a:rPr>
              <a:t>27.11.2024.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F418C-B570-6C8E-2BD9-33F9943EB219}"/>
              </a:ext>
            </a:extLst>
          </p:cNvPr>
          <p:cNvSpPr txBox="1"/>
          <p:nvPr/>
        </p:nvSpPr>
        <p:spPr>
          <a:xfrm>
            <a:off x="408875" y="2554297"/>
            <a:ext cx="438518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роектный семинар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«Разработка алгоритма создания организационных (специальных) условий для реализации программ профессионального обучения обучающихся с ОВЗ (с разными формами умственной отсталости)в образовательных организациях общего образования для обучающихся с ОВЗ» </a:t>
            </a:r>
            <a:r>
              <a:rPr lang="ru-RU" sz="2000" b="1" dirty="0">
                <a:effectLst/>
                <a:ea typeface="Times New Roman" panose="02020603050405020304" pitchFamily="18" charset="0"/>
              </a:rPr>
              <a:t>23</a:t>
            </a:r>
            <a:r>
              <a:rPr lang="ru-RU" sz="2000" b="1" dirty="0">
                <a:solidFill>
                  <a:srgbClr val="000000"/>
                </a:solidFill>
                <a:ea typeface="Golos Text Medium" panose="020B0603020202020204" pitchFamily="34" charset="0"/>
              </a:rPr>
              <a:t>.10.2024.</a:t>
            </a:r>
            <a:endParaRPr lang="ru-RU" sz="2000" dirty="0">
              <a:ea typeface="Golos Text Medium" panose="020B0603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0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1C78A-E6AB-0A80-CBAF-A19E8F72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Рабочей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0DA294-CA9E-2C10-E8A1-F50A0AE2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ea typeface="Times New Roman" panose="02020603050405020304" pitchFamily="18" charset="0"/>
              </a:rPr>
              <a:t>лгоритм создания организационных (специальных) условий для реализации программ профессионального обучения обучающихся с ОВЗ (с разными формами умственной отсталости)в образовательных организациях общего образования для обучающихся с ОВЗ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Алгоритм будет размещен на сайте дистанционного обучения ПГГПУ в курсе </a:t>
            </a:r>
            <a:r>
              <a:rPr lang="ru-RU" b="1" dirty="0"/>
              <a:t>«Сопровождение введения ФГОС ОВЗ, ФГОС УО в Пермском крае»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https://fppkdo.ru/course/view.php?id=321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89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69419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VII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Олимпиада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для педагогов, специалистов образовательных учреждений Пермского края, в том числе специалистов психолого-медико-педагогических комиссий, центров психолого-педагогической, медицинской и социальной помощи, работающих с детьми с ОВЗ и детьми-инвалидами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Олимпиада: октябрь – ноябрь 2024 г. 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550862" y="2365634"/>
            <a:ext cx="34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 испытание «Дистанционное тестирование» в он-лайн режиме (заочная форма участия)</a:t>
            </a:r>
            <a:r>
              <a:rPr lang="ru-RU" sz="1800" b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– </a:t>
            </a:r>
            <a:r>
              <a:rPr lang="ru-RU" sz="1800" b="1">
                <a:effectLst/>
                <a:ea typeface="Times New Roman" panose="02020603050405020304" pitchFamily="18" charset="0"/>
              </a:rPr>
              <a:t>24 о</a:t>
            </a:r>
            <a:r>
              <a:rPr lang="ru-RU" sz="1800" b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ктября 2024 года</a:t>
            </a:r>
            <a:r>
              <a:rPr lang="ru-RU" sz="1800">
                <a:effectLst/>
                <a:ea typeface="Times New Roman" panose="02020603050405020304" pitchFamily="18" charset="0"/>
              </a:rPr>
              <a:t>. Доступ к дистанционному тестированию будет открыт для участников </a:t>
            </a:r>
            <a:r>
              <a:rPr lang="ru-RU" sz="1800" b="1">
                <a:effectLst/>
                <a:ea typeface="Times New Roman" panose="02020603050405020304" pitchFamily="18" charset="0"/>
              </a:rPr>
              <a:t>с 10 до 11 или с 17 до 18 часов</a:t>
            </a:r>
            <a:r>
              <a:rPr lang="ru-RU" sz="1800">
                <a:effectLst/>
                <a:ea typeface="Times New Roman" panose="02020603050405020304" pitchFamily="18" charset="0"/>
              </a:rPr>
              <a:t>.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1F41E-224C-D89B-CCC6-8084BEA695C0}"/>
              </a:ext>
            </a:extLst>
          </p:cNvPr>
          <p:cNvSpPr txBox="1"/>
          <p:nvPr/>
        </p:nvSpPr>
        <p:spPr>
          <a:xfrm>
            <a:off x="4422518" y="2365634"/>
            <a:ext cx="32368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II испытание «Мотивационный ролик» на тему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Роль педагога в образовании и </a:t>
            </a:r>
            <a:r>
              <a:rPr lang="ru-RU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сопровождении ребенка с ограниченными возможностями здоровья и его семьи»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(заочное участие), загрузка материалов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с 24 октября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до 05 ноября 2024 года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BEF8B3-706F-149C-1D56-C3975051BF2A}"/>
              </a:ext>
            </a:extLst>
          </p:cNvPr>
          <p:cNvSpPr txBox="1"/>
          <p:nvPr/>
        </p:nvSpPr>
        <p:spPr>
          <a:xfrm flipH="1">
            <a:off x="8221134" y="2365634"/>
            <a:ext cx="3419998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II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I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 испытание «Конкурс мастер-классов» проходит по трем номинациям: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«Учитель, работающий с детьми с ОВЗ, в том числе находящимися на длительном лечении»,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«Воспитатель, работающий с детьми с ОВЗ, в том числе находящимися на длительном лечении»,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sz="1400" dirty="0">
                <a:effectLst/>
                <a:ea typeface="Times New Roman" panose="02020603050405020304" pitchFamily="18" charset="0"/>
              </a:rPr>
              <a:t>«Специалист сопровождения (учитель-дефектолог, учитель-логопед, педагог-психолог, специальный психолог, тьютор)». (заочное участия), загрузка материалов </a:t>
            </a:r>
            <a:r>
              <a:rPr lang="ru-RU" sz="1400" b="1" dirty="0">
                <a:effectLst/>
                <a:ea typeface="Times New Roman" panose="02020603050405020304" pitchFamily="18" charset="0"/>
              </a:rPr>
              <a:t>с 24 октября до 05 ноября 2024 года</a:t>
            </a:r>
            <a:r>
              <a:rPr lang="ru-RU" sz="1400" dirty="0">
                <a:effectLst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9223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6FC302C4-434C-1B5E-A209-89415F0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765176"/>
            <a:ext cx="8207375" cy="1069975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4"/>
                </a:solidFill>
              </a:rPr>
              <a:t>Олимпиада</a:t>
            </a:r>
          </a:p>
        </p:txBody>
      </p:sp>
      <p:sp>
        <p:nvSpPr>
          <p:cNvPr id="16387" name="Объект 2">
            <a:extLst>
              <a:ext uri="{FF2B5EF4-FFF2-40B4-BE49-F238E27FC236}">
                <a16:creationId xmlns:a16="http://schemas.microsoft.com/office/drawing/2014/main" id="{3097D083-6085-A314-78DB-F06B1923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</a:pPr>
            <a:r>
              <a:rPr lang="ru-RU" altLang="ru-RU" sz="2400" dirty="0">
                <a:ea typeface="Times New Roman" panose="02020603050405020304" pitchFamily="18" charset="0"/>
              </a:rPr>
              <a:t>Для участия в Олимпиаде необходимо пройти регистрацию в электронном виде по ссылке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 17:00 часов 23 октября 2024 года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двух ресурсах: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 сайте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fppkdo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ru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согласно инструкции (Приложение № 1, в нем указано КОДОВОЕ СЛОВО, которое потребуется при записи на курс) на странице Олимпиады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 в электронной форме, пройдя по ссылке: </a:t>
            </a:r>
            <a:r>
              <a:rPr lang="ru-RU" sz="2400" b="1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  <a:hlinkClick r:id="rId2"/>
              </a:rPr>
              <a:t>https://forms.office.com/e/gHEbhYxLRY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Подведение итогов и церемония награждения победителей Олимпиады состоится на традиционном ежегодном мероприятии 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«День дефектолога»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ea typeface="Times New Roman" panose="02020603050405020304" pitchFamily="18" charset="0"/>
              </a:rPr>
              <a:t>19 ноября 2024 года. Формат: очно-дистанционный. </a:t>
            </a:r>
            <a:r>
              <a:rPr lang="ru-RU" sz="2400" dirty="0">
                <a:effectLst/>
                <a:ea typeface="Times New Roman" panose="02020603050405020304" pitchFamily="18" charset="0"/>
              </a:rPr>
              <a:t>Информация о месте проведения будет представлена позже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7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69419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Всероссийская научно-практическая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effectLst/>
                <a:ea typeface="Calibri" panose="020F0502020204030204" pitchFamily="34" charset="0"/>
              </a:rPr>
              <a:t>конференция «Открытый мир: объединяем усилия»</a:t>
            </a:r>
            <a:endParaRPr lang="ru-RU" sz="2000" dirty="0">
              <a:effectLst/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14</a:t>
            </a:fld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Сроки проведения: 6-7 ноября 2024 года.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550862" y="2365634"/>
            <a:ext cx="3420000" cy="3359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Цель: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создание пространства открытых научных дискуссий для обсуждения актуальных проблем инклюзивного образования и помощи лицам с ограниченными возможностями здоровья и инвалидностью. </a:t>
            </a:r>
            <a:r>
              <a:rPr lang="ru-RU" sz="20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221135" y="2365634"/>
            <a:ext cx="3419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Формы участия: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публикации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секции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мастер-классы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круглые столы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презентационные площадки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открытые просмотры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i="1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предложения рассматриваются…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dirty="0"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E5773-2AFA-582E-B6BE-8CCA49C06E5A}"/>
              </a:ext>
            </a:extLst>
          </p:cNvPr>
          <p:cNvSpPr txBox="1"/>
          <p:nvPr/>
        </p:nvSpPr>
        <p:spPr>
          <a:xfrm>
            <a:off x="4422518" y="2365634"/>
            <a:ext cx="3346963" cy="424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1100" b="1" dirty="0">
                <a:effectLst/>
                <a:ea typeface="Times New Roman" panose="02020603050405020304" pitchFamily="18" charset="0"/>
              </a:rPr>
              <a:t>Тематические направления: </a:t>
            </a:r>
          </a:p>
          <a:p>
            <a:pPr lvl="0" algn="just">
              <a:lnSpc>
                <a:spcPct val="107000"/>
              </a:lnSpc>
            </a:pPr>
            <a:r>
              <a:rPr lang="ru-RU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модели инклюзивных образовательных организаций</a:t>
            </a:r>
          </a:p>
          <a:p>
            <a:pPr lvl="0" algn="just">
              <a:lnSpc>
                <a:spcPct val="107000"/>
              </a:lnSpc>
            </a:pP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2.Экология инклюзии. Проектирование инклюзивной образовательной среды в образовательных организациях общего (дошкольного, начального, основного, среднего), дополнительного и профессионального образования</a:t>
            </a:r>
          </a:p>
          <a:p>
            <a:pPr lvl="0" algn="just">
              <a:lnSpc>
                <a:spcPct val="107000"/>
              </a:lnSpc>
            </a:pP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3.Современные подходы к оценке качества инклюзивного образования</a:t>
            </a:r>
          </a:p>
          <a:p>
            <a:pPr lvl="0" algn="just">
              <a:lnSpc>
                <a:spcPct val="107000"/>
              </a:lnSpc>
            </a:pP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4.Проблемы семей, воспитывающих детей с ограниченными возможностями здоровья и инвалидностью, сквозь призму инклюзии</a:t>
            </a:r>
          </a:p>
          <a:p>
            <a:pPr lvl="0" algn="just">
              <a:lnSpc>
                <a:spcPct val="107000"/>
              </a:lnSpc>
            </a:pP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5.Актуальные проблемы подготовки педагогических кадров для инклюзивного образования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6.Деятельность Ресурсных центров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детьми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ограниченными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возможностями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здоровья и инвалидностью,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том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числе</a:t>
            </a:r>
            <a:r>
              <a:rPr lang="ru-RU" sz="1100" kern="100" spc="5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находящимися на длительном лечении, в контексте поддержки инклюзивного образования</a:t>
            </a:r>
            <a:endParaRPr lang="ru-RU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6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5FF7368A-9808-9487-9E48-47C5D1C2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304801"/>
            <a:ext cx="8207375" cy="113071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Ключевые </a:t>
            </a:r>
            <a:r>
              <a:rPr lang="ru-RU" altLang="ru-RU" sz="2400" b="1" dirty="0" err="1">
                <a:solidFill>
                  <a:schemeClr val="accent4"/>
                </a:solidFill>
                <a:cs typeface="Times New Roman" panose="02020603050405020304" pitchFamily="18" charset="0"/>
              </a:rPr>
              <a:t>Ключевые</a:t>
            </a:r>
            <a:r>
              <a:rPr lang="ru-RU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 события </a:t>
            </a:r>
            <a:r>
              <a:rPr lang="ru-RU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и события </a:t>
            </a:r>
            <a:br>
              <a:rPr lang="ru-RU" altLang="ru-RU" sz="2400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US" altLang="ru-RU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</a:t>
            </a:r>
            <a:r>
              <a:rPr lang="en-US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VIII </a:t>
            </a:r>
            <a:r>
              <a:rPr lang="ru-RU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Всероссийская научно-практическая конференция</a:t>
            </a:r>
            <a:br>
              <a:rPr lang="ru-RU" altLang="ru-RU" sz="2400" dirty="0">
                <a:solidFill>
                  <a:schemeClr val="accent4"/>
                </a:solidFill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4"/>
                </a:solidFill>
                <a:cs typeface="Times New Roman" panose="02020603050405020304" pitchFamily="18" charset="0"/>
              </a:rPr>
              <a:t>«Открытый мир: объединяем усилия»</a:t>
            </a:r>
            <a:endParaRPr lang="ru-RU" alt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4C044CB-EAEA-F793-3517-3A3E8D3C3A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2117" y="1435512"/>
          <a:ext cx="11307096" cy="5117686"/>
        </p:xfrm>
        <a:graphic>
          <a:graphicData uri="http://schemas.openxmlformats.org/drawingml/2006/table">
            <a:tbl>
              <a:tblPr/>
              <a:tblGrid>
                <a:gridCol w="813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36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Наименование события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Дата</a:t>
                      </a:r>
                      <a:endParaRPr kumimoji="0" lang="ru-RU" alt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98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Регистрация на участие в конференции </a:t>
                      </a:r>
                      <a:r>
                        <a:rPr lang="ru-RU" sz="1600" dirty="0">
                          <a:latin typeface="+mn-lt"/>
                          <a:hlinkClick r:id="rId2"/>
                        </a:rPr>
                        <a:t>https://forms.office.com/e/DBvtYjSYZS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до 18.00 часов 5 ноября 2024 года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98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Срок подачи материалов для публикации на адрес конференции </a:t>
                      </a:r>
                      <a:r>
                        <a:rPr lang="ru-RU" sz="1600" dirty="0">
                          <a:latin typeface="+mn-lt"/>
                          <a:hlinkClick r:id="rId3"/>
                        </a:rPr>
                        <a:t>openworld@pspu.ru</a:t>
                      </a:r>
                      <a:r>
                        <a:rPr lang="ru-RU" sz="1600" dirty="0">
                          <a:latin typeface="+mn-lt"/>
                        </a:rPr>
                        <a:t>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до 5 ноября 2024 года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4091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Опубликование Программы конференции https://vk.com/public222300041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5 ноября 2024 года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36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Сроки проведения пленарного заседания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06 ноября 2024 года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4091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Сроки проведения проблемных студий, презентационных площадок, тематических мастер-классов, открытых лекций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06-07 ноября 2024 года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36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Издание сборника материалов конференции, размещение https://vk.com/public222300041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4D485B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dirty="0">
                          <a:latin typeface="+mn-lt"/>
                        </a:rPr>
                        <a:t>декабрь 2024 года 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7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03E0-C19F-537E-6E6A-9F810B4A7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C84D7C-E514-E5FD-ADB4-D6DCFC629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5E2AB-18CF-AC97-AD07-1327A125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274352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«Учиться – всегда пригодится!»</a:t>
            </a: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или кафедра специальной педагогики и психологии приглашает …</a:t>
            </a: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endParaRPr lang="ru-RU" sz="32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6E7721-93CF-0899-3F4D-D0E307963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927" y="5192914"/>
            <a:ext cx="4649211" cy="122635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Ворошнина Ольга Руховна</a:t>
            </a:r>
            <a:r>
              <a:rPr lang="ru-RU" sz="1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зав. кафедрой специальной педагогики и психологии, кандидат психологических наук</a:t>
            </a:r>
            <a:endParaRPr lang="ru-RU" sz="1600" dirty="0">
              <a:solidFill>
                <a:schemeClr val="bg1"/>
              </a:solidFill>
              <a:cs typeface="Golos Text" panose="020B0503020202020204" pitchFamily="34" charset="-52"/>
            </a:endParaRPr>
          </a:p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17 октября 2024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9C8CC8-26E9-20E3-9067-DB17F0E1E7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45" y="722922"/>
            <a:ext cx="941451" cy="9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38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48697" y="908050"/>
            <a:ext cx="1000923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Кафедра специальной педагогики и психологии приглашает … 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6699251" y="4951414"/>
            <a:ext cx="4373562" cy="177958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Приемная комиссия: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614990, г. Пермь, ул. Пушкина, 44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(342) 215-18-54 (доб. 340)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Понедельник - пятница: с 10.00 до 17.00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  <a:hlinkClick r:id="rId3"/>
              </a:rPr>
              <a:t>https://pspu.ru/enrollee/prijemnaja-komissija</a:t>
            </a: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5867" y="1979000"/>
            <a:ext cx="2374805" cy="2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390652" y="2022475"/>
            <a:ext cx="5741987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Пермский Государственный Гуманитарно-Педагогический Университет </a:t>
            </a:r>
          </a:p>
          <a:p>
            <a:pPr algn="ctr">
              <a:defRPr/>
            </a:pPr>
            <a:r>
              <a:rPr lang="ru-RU" dirty="0">
                <a:cs typeface="Times New Roman" pitchFamily="18" charset="0"/>
              </a:rPr>
              <a:t>Сибирская, 24</a:t>
            </a:r>
          </a:p>
          <a:p>
            <a:pPr algn="ctr">
              <a:defRPr/>
            </a:pPr>
            <a:r>
              <a:rPr lang="en-US" b="1" dirty="0">
                <a:solidFill>
                  <a:srgbClr val="009900"/>
                </a:solidFill>
                <a:cs typeface="Times New Roman" pitchFamily="18" charset="0"/>
                <a:hlinkClick r:id="rId5"/>
              </a:rPr>
              <a:t>http://pspu.ru/university</a:t>
            </a:r>
            <a:endParaRPr lang="ru-RU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0051" y="3429001"/>
            <a:ext cx="5040312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Факультет: </a:t>
            </a:r>
          </a:p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Педагогики и психологии детства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5 учебный корпус, Пермская, 65</a:t>
            </a:r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1660527" y="4525963"/>
            <a:ext cx="5038725" cy="205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БАКАЛАВРИАТ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Направление подготовки –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44.03.03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cs typeface="Times New Roman" pitchFamily="18" charset="0"/>
              </a:rPr>
              <a:t>Специальное (дефектологическое) образование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Профиль</a:t>
            </a:r>
            <a:endParaRPr lang="ru-RU" sz="1600" b="1" dirty="0"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44546A"/>
                </a:solidFill>
                <a:cs typeface="Times New Roman" pitchFamily="18" charset="0"/>
              </a:rPr>
              <a:t>«Специальная педагогика и психология»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(очная и заочная форма)</a:t>
            </a:r>
          </a:p>
        </p:txBody>
      </p:sp>
    </p:spTree>
    <p:extLst>
      <p:ext uri="{BB962C8B-B14F-4D97-AF65-F5344CB8AC3E}">
        <p14:creationId xmlns:p14="http://schemas.microsoft.com/office/powerpoint/2010/main" val="158532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7523" y="759057"/>
            <a:ext cx="929716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4"/>
                </a:solidFill>
                <a:latin typeface="Arial" charset="0"/>
                <a:cs typeface="Arial" charset="0"/>
              </a:rPr>
              <a:t>Кафедра специальной педагогики и психологии приглашает … </a:t>
            </a:r>
            <a:endParaRPr lang="ru-RU" sz="3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4294967295"/>
          </p:nvPr>
        </p:nvSpPr>
        <p:spPr>
          <a:xfrm>
            <a:off x="6699251" y="4951414"/>
            <a:ext cx="4373562" cy="177958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Приемная комиссия: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614990, г. Пермь, ул. Пушкина, 44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(342) 215-18-54 (доб. 340)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Понедельник - пятница: с 10.00 до 17.00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  <a:hlinkClick r:id="rId3"/>
              </a:rPr>
              <a:t>https://pspu.ru/enrollee/prijemnaja-komissija</a:t>
            </a:r>
            <a:r>
              <a:rPr lang="ru-RU" sz="1600" dirty="0">
                <a:solidFill>
                  <a:srgbClr val="FFFFFF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379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5867" y="1979000"/>
            <a:ext cx="2374805" cy="2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390652" y="2022475"/>
            <a:ext cx="5741987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Пермский Государственный Гуманитарно-Педагогический Университет </a:t>
            </a:r>
          </a:p>
          <a:p>
            <a:pPr algn="ctr">
              <a:defRPr/>
            </a:pPr>
            <a:r>
              <a:rPr lang="ru-RU" dirty="0">
                <a:cs typeface="Times New Roman" pitchFamily="18" charset="0"/>
              </a:rPr>
              <a:t>Сибирская, 24</a:t>
            </a:r>
          </a:p>
          <a:p>
            <a:pPr algn="ctr">
              <a:defRPr/>
            </a:pPr>
            <a:r>
              <a:rPr lang="en-US" b="1" dirty="0">
                <a:solidFill>
                  <a:srgbClr val="009900"/>
                </a:solidFill>
                <a:cs typeface="Times New Roman" pitchFamily="18" charset="0"/>
                <a:hlinkClick r:id="rId5"/>
              </a:rPr>
              <a:t>http://pspu.ru/university</a:t>
            </a:r>
            <a:endParaRPr lang="ru-RU" b="1" dirty="0">
              <a:solidFill>
                <a:srgbClr val="00990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0051" y="3429001"/>
            <a:ext cx="5040312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Факультет: </a:t>
            </a:r>
          </a:p>
          <a:p>
            <a:pPr algn="ctr">
              <a:defRPr/>
            </a:pPr>
            <a:r>
              <a:rPr lang="ru-RU" b="1" dirty="0">
                <a:cs typeface="Times New Roman" pitchFamily="18" charset="0"/>
              </a:rPr>
              <a:t>Педагогики и психологии детства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5 учебный корпус, Пермская, 65</a:t>
            </a:r>
          </a:p>
        </p:txBody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1660527" y="4525963"/>
            <a:ext cx="5038725" cy="214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МАГИСТРАТУРА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Направление подготовки –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44.04.03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44546A"/>
                </a:solidFill>
                <a:cs typeface="Times New Roman" pitchFamily="18" charset="0"/>
              </a:rPr>
              <a:t>Специальное (дефектологическое) образование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Профиль </a:t>
            </a:r>
            <a:r>
              <a:rPr lang="ru-RU" sz="1600" b="1" dirty="0">
                <a:solidFill>
                  <a:srgbClr val="44546A"/>
                </a:solidFill>
                <a:cs typeface="Times New Roman" pitchFamily="18" charset="0"/>
              </a:rPr>
              <a:t>«ОБРАЗОВАНИЕ И СОПРОВОЖДЕНИЕ ЛИЦ С ОГРАНИЧЕННЫМИ ВОЗМОЖНОСТЯМИ ЗДОРОВЬЯ»</a:t>
            </a:r>
            <a:r>
              <a:rPr lang="ru-RU" sz="1600" b="1" dirty="0">
                <a:solidFill>
                  <a:srgbClr val="009900"/>
                </a:solidFill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cs typeface="Times New Roman" pitchFamily="18" charset="0"/>
              </a:rPr>
              <a:t>(заочная форма)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BAF2D-ADFB-2351-EF8B-B4E72880C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Кафедра специальной педагогики и психологии приглашает…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E9174-0EE1-8848-BC83-35E0ADEA6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Задать вопросы и получить консультацию по вопросам поступления и обучения по направлению «Специальное (дефектологическое) образование»: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программы бакалавриата и магистратуры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Ворошниной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Ольги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Руховны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заведующего кафедрой специальной педагогики и психологии ПГГПУ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voroshnina@pspu.ru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7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8030E-255E-9F28-7961-BAF8908DF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597677-A147-6757-1132-4634B3BD6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53F4F-A9FC-A419-3AE5-D79157185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274352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Информация о деятельности </a:t>
            </a:r>
            <a:b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Рабочей группы </a:t>
            </a:r>
            <a:b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по научно-методическому и </a:t>
            </a:r>
            <a:br>
              <a:rPr lang="ru-RU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педагогическому сопровождению </a:t>
            </a:r>
            <a:b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Регионального ресурсного центра для работы с детьми, нуждающимися в длительном лечении</a:t>
            </a:r>
            <a:br>
              <a:rPr lang="ru-RU" sz="3200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 рамках регионального проекта «</a:t>
            </a:r>
            <a:r>
              <a:rPr lang="ru-RU" sz="32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УчимЗнаем</a:t>
            </a:r>
            <a:r>
              <a:rPr lang="ru-RU" sz="32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» </a:t>
            </a: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в 2024 г.: задачи, события</a:t>
            </a:r>
            <a:endParaRPr lang="ru-RU" sz="32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FADB4C-81F2-EE29-6E98-74B3057AD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927" y="5192914"/>
            <a:ext cx="4649211" cy="122635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Ворошнина Ольга Руховна</a:t>
            </a:r>
            <a:r>
              <a:rPr lang="ru-RU" sz="1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зав. кафедрой специальной педагогики и психологии, кандидат психологических наук</a:t>
            </a:r>
            <a:endParaRPr lang="ru-RU" sz="1600" dirty="0">
              <a:solidFill>
                <a:schemeClr val="bg1"/>
              </a:solidFill>
              <a:cs typeface="Golos Text" panose="020B0503020202020204" pitchFamily="34" charset="-52"/>
            </a:endParaRPr>
          </a:p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17 октября 2024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329723-B2A3-4965-7450-E38560250D5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45" y="722922"/>
            <a:ext cx="941451" cy="9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788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8C48D-C59C-8A3F-E1C0-573F7617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Кафедра специальной педагогики и психологии приглашает…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308489-9F15-3FF4-8B0F-20BA90C5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Какие дополнительные возможности поступления </a:t>
            </a:r>
            <a:r>
              <a:rPr lang="ru-RU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были</a:t>
            </a:r>
            <a:r>
              <a:rPr lang="ru-RU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 абитуриента – 2024 для поступления на профили бакалавриата и магистратуры по направлению подготовки «Специальное (дефектологическое) образование»?</a:t>
            </a:r>
          </a:p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Целевое обучение – 30% от контрольных цифр приема!!! Перейти на целевое обучение можно в процессе обучения (для тех, кто уже обучается)</a:t>
            </a:r>
            <a:endParaRPr lang="ru-RU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 поступления в 2025-2026 учебном году обсуждаются…</a:t>
            </a:r>
          </a:p>
        </p:txBody>
      </p:sp>
    </p:spTree>
    <p:extLst>
      <p:ext uri="{BB962C8B-B14F-4D97-AF65-F5344CB8AC3E}">
        <p14:creationId xmlns:p14="http://schemas.microsoft.com/office/powerpoint/2010/main" val="1375851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69419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Какие возможности для педагогов  может предложить кафедра специальной педагогики и психологии совместно с Региональным ресурсным центром по поддержке инклюзивного образования? </a:t>
            </a: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21</a:t>
            </a:fld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Конкурсы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550862" y="2365634"/>
            <a:ext cx="3420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ea typeface="Times New Roman" panose="02020603050405020304" pitchFamily="18" charset="0"/>
                <a:cs typeface="Arial" panose="020B0604020202020204" pitchFamily="34" charset="0"/>
              </a:rPr>
              <a:t>Межрегиональные конкурсы к Дню дефектолога – 2024: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kern="0" dirty="0">
                <a:ea typeface="Times New Roman" panose="02020603050405020304" pitchFamily="18" charset="0"/>
              </a:rPr>
              <a:t>К</a:t>
            </a:r>
            <a:r>
              <a:rPr lang="ru-RU" sz="1700" kern="0" dirty="0">
                <a:effectLst/>
                <a:ea typeface="Times New Roman" panose="02020603050405020304" pitchFamily="18" charset="0"/>
              </a:rPr>
              <a:t>онкурс социальных видеороликов «Мы разные - мы равные»</a:t>
            </a:r>
            <a:endParaRPr lang="ru-RU" sz="17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Конкурс презентаций «Инновации в работе дефектолога: взгляд в будущее».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Конкурс видеороликов «Преодоление»</a:t>
            </a:r>
          </a:p>
          <a:p>
            <a:r>
              <a:rPr lang="ru-RU" sz="17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Участвуют студенты и педагоги, имеющие или получающие дефектологическое образование</a:t>
            </a:r>
            <a:endParaRPr lang="ru-RU" sz="1700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b="1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221135" y="2365634"/>
            <a:ext cx="3419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Межрегиональный конкурс </a:t>
            </a:r>
            <a:br>
              <a:rPr lang="ru-RU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«Будущему педагогу о детях с ОВЗ» - 2025 г.</a:t>
            </a:r>
          </a:p>
          <a:p>
            <a:endParaRPr 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Конкурс для абитуриентов и не только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57C94-33D7-4928-A014-586F845AF2BB}"/>
              </a:ext>
            </a:extLst>
          </p:cNvPr>
          <p:cNvSpPr txBox="1"/>
          <p:nvPr/>
        </p:nvSpPr>
        <p:spPr>
          <a:xfrm>
            <a:off x="4349478" y="2365635"/>
            <a:ext cx="33000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  <a:cs typeface="Arial" panose="020B0604020202020204" pitchFamily="34" charset="0"/>
              </a:rPr>
              <a:t>Межрегиональные конкурсы к Дню дефектолога – 2024: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К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онкурс видеороликов 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«Дефектология в повседневной жизни»</a:t>
            </a:r>
          </a:p>
          <a:p>
            <a:pPr algn="just"/>
            <a:endParaRPr lang="ru-RU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kern="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i="1" kern="0" dirty="0">
                <a:ea typeface="Times New Roman" panose="02020603050405020304" pitchFamily="18" charset="0"/>
                <a:cs typeface="Arial" panose="020B0604020202020204" pitchFamily="34" charset="0"/>
              </a:rPr>
              <a:t>Участвуют студенты и педагоги, не имеющие дефектологического образования</a:t>
            </a:r>
            <a:endParaRPr lang="ru-RU" i="1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3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69419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Какие возможности может предложить кафедра специальной педагогики и психологии совместно с Региональным ресурсным центром по поддержке инклюзивного образования? </a:t>
            </a: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22</a:t>
            </a:fld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Конкурсы. </a:t>
            </a:r>
          </a:p>
          <a:p>
            <a:pPr algn="ctr"/>
            <a:r>
              <a:rPr lang="ru-RU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Межрегиональный конкурс</a:t>
            </a:r>
            <a:r>
              <a:rPr lang="ru-RU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4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«Будущему педагогу о детях с ОВЗ»</a:t>
            </a:r>
          </a:p>
          <a:p>
            <a:pPr algn="ctr"/>
            <a:endParaRPr lang="ru-RU" b="1" dirty="0">
              <a:solidFill>
                <a:schemeClr val="accent4"/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550861" y="2647035"/>
            <a:ext cx="3420001" cy="339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Конкурс видеороликов</a:t>
            </a:r>
            <a:r>
              <a:rPr lang="ru-RU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«Люди с ОВЗ! Кто они?» – заочный конкурс, размещение материалов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Эссе </a:t>
            </a:r>
            <a:r>
              <a:rPr lang="ru-RU" sz="1800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8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Человек с ОВЗ в современном мире» – заочный конкурс, размещение материалов</a:t>
            </a:r>
            <a:endParaRPr lang="ru-RU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221135" y="2365634"/>
            <a:ext cx="341999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Участие в Конкурсе позволит абитуриентам, поступающим на программы бакалавриата и магистратуры по направлению подготовки «Специальное (дефектологическое) образование», получить </a:t>
            </a:r>
            <a:r>
              <a:rPr lang="ru-RU" sz="1400" b="1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10 дополнительных баллов при поступлении в ПГГПУ </a:t>
            </a:r>
            <a:r>
              <a:rPr lang="ru-RU" sz="1400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4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соответствии с подпунктом 15 пункта 8.3 Правил приема на обучение по образовательным программам бакалавриата и </a:t>
            </a:r>
            <a:r>
              <a:rPr lang="ru-RU" sz="1400" dirty="0"/>
              <a:t>магистратуры </a:t>
            </a:r>
            <a:r>
              <a:rPr lang="ru-RU" sz="14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на 2024/2025 уч. г., </a:t>
            </a:r>
            <a:r>
              <a:rPr lang="ru-RU" sz="1400" dirty="0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утвержденных Ученым советом ПГГПУ, протокол №3 от 5 декабря 2023 г., утвержденных распоряжением ректора ПГГПУ № 157 от 12.12.2023 г.</a:t>
            </a:r>
            <a:r>
              <a:rPr lang="ru-RU" sz="1400" dirty="0"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dirty="0"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Положение обсуждается</a:t>
            </a:r>
            <a:endParaRPr lang="ru-RU" sz="1400" dirty="0">
              <a:effectLst/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E5773-2AFA-582E-B6BE-8CCA49C06E5A}"/>
              </a:ext>
            </a:extLst>
          </p:cNvPr>
          <p:cNvSpPr txBox="1"/>
          <p:nvPr/>
        </p:nvSpPr>
        <p:spPr>
          <a:xfrm>
            <a:off x="4422518" y="2365634"/>
            <a:ext cx="33469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Прохождение испытаний конкурса определяется Положением.</a:t>
            </a:r>
          </a:p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Победителям и призерам выдаются сертификаты победителей и призеров. </a:t>
            </a:r>
          </a:p>
          <a:p>
            <a:r>
              <a:rPr lang="ru-RU" sz="1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Победа или призовое место засчитываются при поступлении на программы бакалавриата и магистратуры по направлению подготовки «Специальное (дефектологическое) образование»</a:t>
            </a:r>
          </a:p>
          <a:p>
            <a:r>
              <a:rPr lang="ru-RU" sz="1400" dirty="0">
                <a:ea typeface="Calibri" panose="020F0502020204030204" pitchFamily="34" charset="0"/>
                <a:cs typeface="Arial" panose="020B0604020202020204" pitchFamily="34" charset="0"/>
              </a:rPr>
              <a:t>Срок проведения Конкурса (конкурсных испытаний) - уточняется</a:t>
            </a:r>
            <a:endParaRPr lang="ru-RU" sz="14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Подведение итогов Конкурса (конкурсных испытаний) – уточняется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8158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36540-2F03-881E-6D11-C071FDD5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Кафедра специальной педагогики и психологии приглашает…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34D6D-766D-AF47-8333-75782C69A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 участия в Конкурсе </a:t>
            </a: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«Будущему педагогу о детях с ОВЗ» 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можете обратиться к:</a:t>
            </a:r>
          </a:p>
          <a:p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преподавателю кафедры специальной педагогики и психологии факультета педагогики и психологии детства ПГГПУ Старковой Татьяне Андреевне,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/контактный телефон: 8-992-211-2002</a:t>
            </a:r>
          </a:p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заведующему кафедрой специальной педагогики и психологии ПГГПУ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Ворошниной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Ольге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Руховне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Telegram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/контактный телефон: 8-912-885-55-37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47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A68BC-E006-C030-14C2-D688F934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и Положения о мероприятиях будут размещены на открытых информационных источниках: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6FEBF8-FF60-5C9A-7B00-2B2279D7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Сетевое сообщество педагогов Пермского края ИРО ПК, вкладка: «Дети с ОВЗ»: </a:t>
            </a:r>
            <a:r>
              <a:rPr lang="en-US" sz="2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http://educomm.iro.perm.ru/groups/obuchenie-vospitanie-detey-s-ovz/events</a:t>
            </a:r>
            <a:r>
              <a:rPr lang="en-US" sz="29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«Система дистанционного обучения ФППК ПГГПУ» по адресу </a:t>
            </a:r>
            <a:r>
              <a:rPr lang="ru-RU" sz="29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http://fppkdo.ru/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ресурсный центр по поддержке инклюзивного образования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https://fppkdo.ru/course/view.php?id=1666</a:t>
            </a:r>
            <a:r>
              <a:rPr lang="en-US" sz="2900" b="0" i="0" dirty="0">
                <a:solidFill>
                  <a:srgbClr val="1A1A1A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900" b="0" i="0" dirty="0">
              <a:solidFill>
                <a:srgbClr val="1A1A1A"/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раздел-курс </a:t>
            </a:r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«Сопровождение введения ФГОС ОВЗ и ФГОС УО в Пермском крае»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по ссылке </a:t>
            </a:r>
            <a:r>
              <a:rPr lang="ru-RU" sz="29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http://fppkdo.ru/course/view.php?id=321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 ресурсный центр по поддержке инклюзивного образования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9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https://vk.com/club225392567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19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C2EF9-1F2C-BE47-5FC8-71356351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</a:rPr>
              <a:t>Сопровождение и поддержка педагогов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BD714C-8D5A-A9C7-9516-219B357C6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Региональный ресурсный центр по поддержке инклюзивного образования – руководитель </a:t>
            </a:r>
            <a:r>
              <a:rPr lang="ru-RU" dirty="0" err="1"/>
              <a:t>Лестова</a:t>
            </a:r>
            <a:r>
              <a:rPr lang="ru-RU" dirty="0"/>
              <a:t> Наталья Львовна, </a:t>
            </a:r>
            <a:r>
              <a:rPr lang="ru-RU" dirty="0" err="1"/>
              <a:t>к.п.н</a:t>
            </a:r>
            <a:r>
              <a:rPr lang="ru-RU" dirty="0"/>
              <a:t>.</a:t>
            </a:r>
          </a:p>
          <a:p>
            <a:r>
              <a:rPr lang="ru-RU" dirty="0"/>
              <a:t>Кафедра специальной педагогики и психологии – заведующий Ворошнина Ольга Руховна, </a:t>
            </a:r>
            <a:r>
              <a:rPr lang="ru-RU" dirty="0" err="1"/>
              <a:t>к.пс.н</a:t>
            </a:r>
            <a:r>
              <a:rPr lang="ru-RU" dirty="0"/>
              <a:t>.</a:t>
            </a:r>
          </a:p>
          <a:p>
            <a:r>
              <a:rPr lang="ru-RU" dirty="0"/>
              <a:t>Лаборатория психофизического развития – руководитель Наумов Александр Анатольевич</a:t>
            </a:r>
          </a:p>
          <a:p>
            <a:endParaRPr lang="ru-RU" dirty="0"/>
          </a:p>
          <a:p>
            <a:r>
              <a:rPr lang="ru-RU" dirty="0"/>
              <a:t>Приглашаем к сотрудничеству!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A242A9-AAA8-A245-6AA9-0F3D47619E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18" y="574277"/>
            <a:ext cx="941451" cy="9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052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EEF0C-FDBD-36F7-40E1-1E6B1303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Дорогу осилит идущий!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5E5041-D179-E251-0510-0150F6B78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D70E60EC-D0EF-4B0D-9376-6BC08B2AD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32" y="1825624"/>
            <a:ext cx="3495675" cy="31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5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216310"/>
            <a:ext cx="9340235" cy="501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Golos Text DemiBold" panose="020B0703020202020204" pitchFamily="34" charset="-52"/>
              </a:rPr>
              <a:t>Деятельность Рабочей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1" y="805599"/>
            <a:ext cx="113164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ea typeface="Golos Text" panose="020B0503020202020204" pitchFamily="34" charset="0"/>
              </a:rPr>
              <a:t>Приказ </a:t>
            </a:r>
            <a:r>
              <a:rPr lang="ru-RU" sz="2400" b="1" dirty="0" err="1">
                <a:solidFill>
                  <a:srgbClr val="7030A0"/>
                </a:solidFill>
                <a:ea typeface="Golos Text" panose="020B0503020202020204" pitchFamily="34" charset="0"/>
              </a:rPr>
              <a:t>МОиН</a:t>
            </a:r>
            <a:r>
              <a:rPr lang="ru-RU" sz="2400" b="1" dirty="0">
                <a:solidFill>
                  <a:srgbClr val="7030A0"/>
                </a:solidFill>
                <a:ea typeface="Golos Text" panose="020B0503020202020204" pitchFamily="34" charset="0"/>
              </a:rPr>
              <a:t> Пермского края: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СЭД 26-01-06-691 от 22.06.2021г. «О деятельности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и/или на дому»</a:t>
            </a:r>
            <a:endParaRPr lang="ru-RU" sz="2400" b="1" dirty="0">
              <a:solidFill>
                <a:srgbClr val="7030A0"/>
              </a:solidFill>
              <a:ea typeface="Golos Text" panose="020B0503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5122605" y="2365634"/>
            <a:ext cx="6518531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7392642" y="2859371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5289754" y="2647035"/>
            <a:ext cx="635138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/>
              <a:t> </a:t>
            </a:r>
            <a:r>
              <a:rPr lang="ru-RU" sz="1600" b="1" dirty="0"/>
              <a:t>Направления деятельности:</a:t>
            </a:r>
          </a:p>
          <a:p>
            <a:pPr marL="0" indent="0" algn="just">
              <a:buFont typeface="Arial" panose="020B0604020202020204" pitchFamily="34" charset="0"/>
              <a:buNone/>
              <a:tabLst>
                <a:tab pos="269875" algn="l"/>
              </a:tabLst>
            </a:pPr>
            <a:r>
              <a:rPr lang="ru-RU" altLang="ru-RU" sz="1600" dirty="0">
                <a:ea typeface="Times New Roman" panose="02020603050405020304" pitchFamily="18" charset="0"/>
              </a:rPr>
              <a:t>1.Отработка  механизмов  междисциплинарного  взаимодействия  специалистов различных профилей (медицинского, социального, педагогического) при выборе  моделей  организации  обучения детей, находящихся  на длительном лечении  в медицинских  организациях  и /или  на  дому с учетом преемственности и взаимодействия  образовательных  организаций,  участвующих в организации  обучения  такого ребенка.</a:t>
            </a:r>
          </a:p>
          <a:p>
            <a:pPr marL="0" indent="0" algn="just">
              <a:buFont typeface="Arial" panose="020B0604020202020204" pitchFamily="34" charset="0"/>
              <a:buNone/>
              <a:tabLst>
                <a:tab pos="269875" algn="l"/>
              </a:tabLst>
            </a:pPr>
            <a:r>
              <a:rPr lang="ru-RU" altLang="ru-RU" sz="1600" dirty="0">
                <a:ea typeface="Times New Roman" panose="02020603050405020304" pitchFamily="18" charset="0"/>
              </a:rPr>
              <a:t>2.Осуществление  методической,  информационной,  просветительской, диагностической, психолого-педагогической  поддержки педагогам  и родителям,  а также детям,  находящимся  на  длительном лечении.</a:t>
            </a:r>
          </a:p>
          <a:p>
            <a:r>
              <a:rPr lang="ru-RU" sz="1000" dirty="0"/>
              <a:t> </a:t>
            </a:r>
            <a:endParaRPr lang="ru-RU" sz="10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F5089-DA8E-6B60-B570-5E984AA6EA3F}"/>
              </a:ext>
            </a:extLst>
          </p:cNvPr>
          <p:cNvSpPr txBox="1"/>
          <p:nvPr/>
        </p:nvSpPr>
        <p:spPr>
          <a:xfrm>
            <a:off x="550861" y="2554295"/>
            <a:ext cx="334271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ea typeface="Calibri" panose="020F0502020204030204" pitchFamily="34" charset="0"/>
              </a:rPr>
              <a:t>Цель</a:t>
            </a:r>
            <a:r>
              <a:rPr lang="ru-RU" sz="1600" dirty="0">
                <a:effectLst/>
                <a:ea typeface="Calibri" panose="020F0502020204030204" pitchFamily="34" charset="0"/>
              </a:rPr>
              <a:t> – сопровождение регионального Ресурсного центра по психолого-педагогическому сопровождению и обучению детей, нуждающихся в длительном лечении, обучение которых организуется в медицинских организациях и / или на дому, функционирующего в рамках реализации регионального проекта «</a:t>
            </a:r>
            <a:r>
              <a:rPr lang="ru-RU" sz="1600" dirty="0" err="1">
                <a:effectLst/>
                <a:ea typeface="Calibri" panose="020F0502020204030204" pitchFamily="34" charset="0"/>
              </a:rPr>
              <a:t>УчимЗнаем</a:t>
            </a:r>
            <a:r>
              <a:rPr lang="ru-RU" sz="1600" dirty="0">
                <a:effectLst/>
                <a:ea typeface="Calibri" panose="020F0502020204030204" pitchFamily="34" charset="0"/>
              </a:rPr>
              <a:t> – Пермский край»</a:t>
            </a:r>
            <a:endParaRPr lang="ru-RU" alt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1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876" y="2365633"/>
            <a:ext cx="5805111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340235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Golos Text DemiBold" panose="020B0703020202020204" pitchFamily="34" charset="-52"/>
              </a:rPr>
              <a:t>Участники Рабочей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Кафедра специальной педагогики и психологии ПГГПУ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6961239" y="2365634"/>
            <a:ext cx="3962399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7392642" y="2859371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6961238" y="2647035"/>
            <a:ext cx="39623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/>
              <a:t> </a:t>
            </a:r>
            <a:r>
              <a:rPr lang="ru-RU" sz="1900" dirty="0"/>
              <a:t>1. ГКБОУ «Общеобразовательная школа-интернат Пермского края»</a:t>
            </a:r>
          </a:p>
          <a:p>
            <a:r>
              <a:rPr lang="ru-RU" sz="1900" dirty="0">
                <a:cs typeface="Arial" panose="020B0604020202020204" pitchFamily="34" charset="0"/>
              </a:rPr>
              <a:t>2. ГБУПК «Центр психолого-педагогической, медицинской и социальной помощи»</a:t>
            </a:r>
          </a:p>
          <a:p>
            <a:r>
              <a:rPr lang="ru-RU" sz="1900" dirty="0">
                <a:cs typeface="Arial" panose="020B0604020202020204" pitchFamily="34" charset="0"/>
              </a:rPr>
              <a:t>3. </a:t>
            </a:r>
            <a:r>
              <a:rPr lang="ru-RU" alt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МАОУ «Средняя общеобразовательная школа «Петролеум +» г. Перми</a:t>
            </a:r>
          </a:p>
          <a:p>
            <a:endParaRPr lang="ru-RU" sz="20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F5089-DA8E-6B60-B570-5E984AA6EA3F}"/>
              </a:ext>
            </a:extLst>
          </p:cNvPr>
          <p:cNvSpPr txBox="1"/>
          <p:nvPr/>
        </p:nvSpPr>
        <p:spPr>
          <a:xfrm>
            <a:off x="408875" y="2554295"/>
            <a:ext cx="580511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b="1" dirty="0"/>
              <a:t>Региональный Ресурсный центр </a:t>
            </a:r>
            <a:r>
              <a:rPr lang="ru-RU" altLang="ru-RU" sz="2000" dirty="0"/>
              <a:t>по психолого-педагогическому сопровождению и обучению детей, нуждающихся в длительном лечении, обучение которых организуется в медицинских учреждениях и/или на дому</a:t>
            </a:r>
            <a:r>
              <a:rPr lang="ru-RU" altLang="ru-RU" sz="2000" dirty="0">
                <a:cs typeface="Arial" panose="020B0604020202020204" pitchFamily="34" charset="0"/>
              </a:rPr>
              <a:t> – </a:t>
            </a:r>
            <a:r>
              <a:rPr lang="ru-RU" sz="2000" dirty="0">
                <a:effectLst/>
                <a:ea typeface="Calibri" panose="020F0502020204030204" pitchFamily="34" charset="0"/>
              </a:rPr>
              <a:t>МАОУ «СОШ№132»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г.Перми</a:t>
            </a:r>
            <a:r>
              <a:rPr lang="ru-RU" sz="2000" dirty="0">
                <a:effectLst/>
                <a:ea typeface="Calibri" panose="020F0502020204030204" pitchFamily="34" charset="0"/>
              </a:rPr>
              <a:t>, региональная площадка </a:t>
            </a:r>
            <a:r>
              <a:rPr lang="ru-RU" sz="2000" dirty="0">
                <a:ea typeface="Calibri" panose="020F0502020204030204" pitchFamily="34" charset="0"/>
              </a:rPr>
              <a:t>Ф</a:t>
            </a:r>
            <a:r>
              <a:rPr lang="ru-RU" sz="2000" dirty="0">
                <a:effectLst/>
                <a:ea typeface="Calibri" panose="020F0502020204030204" pitchFamily="34" charset="0"/>
              </a:rPr>
              <a:t>едерального проекта " 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УчимЗнаем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ea typeface="Calibri" panose="020F0502020204030204" pitchFamily="34" charset="0"/>
              </a:rPr>
              <a:t>"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УчимЗнаем</a:t>
            </a:r>
            <a:r>
              <a:rPr lang="ru-RU" sz="2000" dirty="0">
                <a:effectLst/>
                <a:ea typeface="Calibri" panose="020F0502020204030204" pitchFamily="34" charset="0"/>
              </a:rPr>
              <a:t>-Пермский край""</a:t>
            </a:r>
            <a:r>
              <a:rPr lang="ru-RU" altLang="ru-RU" sz="2000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63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69419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Мероприятия Рабочей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550862" y="1376363"/>
            <a:ext cx="1109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4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Октябрь – ноябрь 2024 г.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28100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830089" y="2647035"/>
            <a:ext cx="28668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роектный семинар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по теме </a:t>
            </a: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Обеспечение психолого-педагогического сопровождения и коррекционной работы с детьми, нуждающимися в длительном лечении»</a:t>
            </a:r>
          </a:p>
          <a:p>
            <a:r>
              <a:rPr lang="ru-RU" b="1" dirty="0">
                <a:solidFill>
                  <a:srgbClr val="000000"/>
                </a:solidFill>
                <a:ea typeface="Golos Text Medium" panose="020B0603020202020204" pitchFamily="34" charset="0"/>
              </a:rPr>
              <a:t>17.10.2024.</a:t>
            </a:r>
            <a:endParaRPr lang="ru-RU" dirty="0">
              <a:ea typeface="Golos Text Medium" panose="020B06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4304531" y="2647035"/>
            <a:ext cx="34649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роектный семинар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по теме «Междисциплинарное взаимодействие специалистов различных профилей (медицинского, педагогического, социального) в процессе образования и сопровождения   детей, нуждающихся в длительном лечении в медицинских организациях и/или на дому»</a:t>
            </a:r>
            <a:r>
              <a:rPr lang="ru-RU" sz="1800" dirty="0">
                <a:effectLst/>
                <a:ea typeface="Golos Text Medium" panose="020B0603020202020204" pitchFamily="34" charset="0"/>
              </a:rPr>
              <a:t> </a:t>
            </a:r>
            <a:r>
              <a:rPr lang="ru-RU" sz="1800" b="1" dirty="0">
                <a:effectLst/>
                <a:ea typeface="Golos Text Medium" panose="020B0603020202020204" pitchFamily="34" charset="0"/>
              </a:rPr>
              <a:t>21.11.2024.</a:t>
            </a:r>
            <a:endParaRPr lang="ru-RU" sz="18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221137" y="2647035"/>
            <a:ext cx="34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ea typeface="Golos Text Medium" panose="020B0603020202020204" pitchFamily="34" charset="0"/>
              </a:rPr>
              <a:t>Консультации педагогов и административных команд образовательных организаций Пермского края по вопросам организации образования и сопровождения, междисциплинарного взаимодействия в процессе обучения детей, нуждающихся в длительном лечении. </a:t>
            </a:r>
            <a:r>
              <a:rPr lang="ru-RU" b="1" dirty="0">
                <a:ea typeface="Golos Text Medium" panose="020B0603020202020204" pitchFamily="34" charset="0"/>
              </a:rPr>
              <a:t>Ноябрь 2024 г. </a:t>
            </a:r>
          </a:p>
        </p:txBody>
      </p:sp>
    </p:spTree>
    <p:extLst>
      <p:ext uri="{BB962C8B-B14F-4D97-AF65-F5344CB8AC3E}">
        <p14:creationId xmlns:p14="http://schemas.microsoft.com/office/powerpoint/2010/main" val="178709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75319-53C3-B186-4B5F-114A10A9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Рабочей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3480E3-695A-6E55-D78D-46EE23A7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Методические рекомендации для административно-педагогических команд образовательных организаций Пермского края в части организации обучения по основным образовательным программам, адаптированным образовательным программам для детей, нуждающихся в длительном лечении  в медицинских организациях и / или на дому. Сборник материалов из опыта работы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Сборник будет размещен на сайте дистанционного обучения ПГГПУ в курсе </a:t>
            </a:r>
            <a:r>
              <a:rPr lang="ru-RU" b="1" dirty="0"/>
              <a:t>«Сопровождение введения ФГОС ОВЗ, ФГОС УО в Пермском крае»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https://fppkdo.ru/course/view.php?id=321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5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19D45-8444-125C-FFD6-F665DF28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D693D3-F1A5-2572-C0C9-92B506ACB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1E2C8-E197-74AC-7FC2-CAE027A1D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405" y="2123440"/>
            <a:ext cx="9997440" cy="2743528"/>
          </a:xfrm>
        </p:spPr>
        <p:txBody>
          <a:bodyPr>
            <a:normAutofit fontScale="90000"/>
          </a:bodyPr>
          <a:lstStyle/>
          <a:p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br>
              <a:rPr lang="ru-RU" sz="36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Информация о деятельности </a:t>
            </a:r>
            <a:b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Рабочей группы </a:t>
            </a:r>
            <a:br>
              <a:rPr lang="ru-RU" sz="32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</a:br>
            <a:r>
              <a:rPr lang="ru-RU" altLang="ru-RU" sz="3200" dirty="0">
                <a:solidFill>
                  <a:schemeClr val="bg1"/>
                </a:solidFill>
              </a:rPr>
              <a:t>по научно-методическому сопровождению общеобразовательных организаций для обучающихся с ограниченными возможностями здоровья (ОВЗ), реализующих профессиональное обучение</a:t>
            </a:r>
            <a:br>
              <a:rPr lang="ru-RU" altLang="ru-RU" sz="3200" dirty="0">
                <a:solidFill>
                  <a:schemeClr val="bg1"/>
                </a:solidFill>
                <a:cs typeface="Calibri" panose="020F0502020204030204" pitchFamily="34" charset="0"/>
              </a:rPr>
            </a:br>
            <a:endParaRPr lang="ru-RU" sz="3200" dirty="0">
              <a:solidFill>
                <a:schemeClr val="bg1"/>
              </a:solidFill>
              <a:cs typeface="Golos Text DemiBold" panose="020B0703020202020204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2345AA-1D37-8D52-4057-E80B558B6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927" y="5192914"/>
            <a:ext cx="4649211" cy="1226359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b="1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Ворошнина Ольга Руховна</a:t>
            </a:r>
            <a:r>
              <a:rPr lang="ru-RU" sz="16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зав. кафедрой специальной педагогики и психологии, кандидат психологических наук</a:t>
            </a:r>
            <a:endParaRPr lang="ru-RU" sz="1600" dirty="0">
              <a:solidFill>
                <a:schemeClr val="bg1"/>
              </a:solidFill>
              <a:cs typeface="Golos Text" panose="020B0503020202020204" pitchFamily="34" charset="-52"/>
            </a:endParaRPr>
          </a:p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17 октября 2024 г.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7A1CCD-8D66-E381-0BB5-095E57CD0B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845" y="722922"/>
            <a:ext cx="941451" cy="907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58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D4580-F278-A06B-5457-4DAE3FF7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4" y="549275"/>
            <a:ext cx="8207375" cy="1143000"/>
          </a:xfrm>
        </p:spPr>
        <p:txBody>
          <a:bodyPr/>
          <a:lstStyle/>
          <a:p>
            <a:r>
              <a:rPr lang="ru-RU" altLang="ru-RU"/>
              <a:t>Цель мероприятий  -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0892811-E8E7-AE07-2433-2CE24336B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7851" y="2060576"/>
            <a:ext cx="8569325" cy="4608513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SzPts val="1200"/>
              <a:buNone/>
              <a:tabLst>
                <a:tab pos="498475" algn="l"/>
              </a:tabLst>
            </a:pPr>
            <a:r>
              <a:rPr lang="ru-RU" altLang="ru-RU" sz="2400" b="1" dirty="0"/>
              <a:t>Цель:</a:t>
            </a:r>
            <a:r>
              <a:rPr lang="ru-RU" altLang="ru-RU" sz="2400" dirty="0"/>
              <a:t> создание в образовательных организациях Пермского края условий, необходимых для получения профессионального образования по программам профессионального обучения лиц с умственной отсталостью (интеллектуальными нарушениями), их социализации и адаптации</a:t>
            </a:r>
            <a:endParaRPr lang="ru-RU" altLang="ru-RU" sz="2400" b="1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A2F43-573B-5AC0-1CF3-0E74739E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6439A1-A10A-5F39-F131-86BABD049F96}"/>
              </a:ext>
            </a:extLst>
          </p:cNvPr>
          <p:cNvSpPr/>
          <p:nvPr/>
        </p:nvSpPr>
        <p:spPr>
          <a:xfrm>
            <a:off x="408876" y="2365633"/>
            <a:ext cx="4385185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EA141A-0D7D-116C-32C4-CEC01C29341E}"/>
              </a:ext>
            </a:extLst>
          </p:cNvPr>
          <p:cNvSpPr txBox="1">
            <a:spLocks/>
          </p:cNvSpPr>
          <p:nvPr/>
        </p:nvSpPr>
        <p:spPr>
          <a:xfrm>
            <a:off x="1308099" y="733289"/>
            <a:ext cx="9340235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+mn-lt"/>
                <a:cs typeface="Golos Text DemiBold" panose="020B0703020202020204" pitchFamily="34" charset="-52"/>
              </a:rPr>
              <a:t>Участники Рабочей группы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F64FCE-2149-3C94-D4A9-E018909E5C0C}"/>
              </a:ext>
            </a:extLst>
          </p:cNvPr>
          <p:cNvSpPr txBox="1"/>
          <p:nvPr/>
        </p:nvSpPr>
        <p:spPr>
          <a:xfrm>
            <a:off x="550862" y="1376363"/>
            <a:ext cx="1109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Кафедра специальной педагогики и психологии ПГГПУ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B614404-3E6F-A516-F5C4-9623ACECBBA9}"/>
              </a:ext>
            </a:extLst>
          </p:cNvPr>
          <p:cNvSpPr/>
          <p:nvPr/>
        </p:nvSpPr>
        <p:spPr>
          <a:xfrm>
            <a:off x="6715435" y="2365634"/>
            <a:ext cx="4385184" cy="3943091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D515818-A76B-E626-EC4B-378174EE8D93}"/>
              </a:ext>
            </a:extLst>
          </p:cNvPr>
          <p:cNvCxnSpPr/>
          <p:nvPr/>
        </p:nvCxnSpPr>
        <p:spPr>
          <a:xfrm>
            <a:off x="7392642" y="2859371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FB9A4B-7CE3-0F4D-575E-DE970137909B}"/>
              </a:ext>
            </a:extLst>
          </p:cNvPr>
          <p:cNvSpPr txBox="1"/>
          <p:nvPr/>
        </p:nvSpPr>
        <p:spPr>
          <a:xfrm>
            <a:off x="6715434" y="2365633"/>
            <a:ext cx="43851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МОУ «Киселевская общеобразовательная школа-интернат для обучающихся с ограниченными возможностями здоровья»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МБОУ «Школа для детей с ограниченными возможностями здоровья»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г.Лысьва</a:t>
            </a: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B6F78-8741-8A1C-223C-67B8E1EB1C0E}"/>
              </a:ext>
            </a:extLst>
          </p:cNvPr>
          <p:cNvSpPr txBox="1"/>
          <p:nvPr/>
        </p:nvSpPr>
        <p:spPr>
          <a:xfrm>
            <a:off x="408876" y="2554295"/>
            <a:ext cx="428111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ГКБОУ «Общеобразовательная школа-интернат Пермского края»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СП МАОУ «Специальная (коррекционная) средняя общеобразовательная школа-интернат» </a:t>
            </a:r>
            <a:r>
              <a:rPr lang="ru-RU" sz="2400" dirty="0" err="1">
                <a:effectLst/>
                <a:ea typeface="Times New Roman" panose="02020603050405020304" pitchFamily="18" charset="0"/>
              </a:rPr>
              <a:t>г.Чусовой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457200" indent="-457200">
              <a:buAutoNum type="arabicPeriod"/>
            </a:pPr>
            <a:endParaRPr lang="ru-RU" sz="2000" dirty="0"/>
          </a:p>
          <a:p>
            <a:endParaRPr lang="ru-RU" alt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09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ГГПУ обновленный фирменный стил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7E00"/>
      </a:accent1>
      <a:accent2>
        <a:srgbClr val="FF9F40"/>
      </a:accent2>
      <a:accent3>
        <a:srgbClr val="3C218C"/>
      </a:accent3>
      <a:accent4>
        <a:srgbClr val="7154C6"/>
      </a:accent4>
      <a:accent5>
        <a:srgbClr val="4D485C"/>
      </a:accent5>
      <a:accent6>
        <a:srgbClr val="847B9E"/>
      </a:accent6>
      <a:hlink>
        <a:srgbClr val="0563C1"/>
      </a:hlink>
      <a:folHlink>
        <a:srgbClr val="954F72"/>
      </a:folHlink>
    </a:clrScheme>
    <a:fontScheme name="Шрифт Голос">
      <a:majorFont>
        <a:latin typeface="Golos Text Medium"/>
        <a:ea typeface=""/>
        <a:cs typeface=""/>
      </a:majorFont>
      <a:minorFont>
        <a:latin typeface="Golos Tex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2307</Words>
  <Application>Microsoft Office PowerPoint</Application>
  <PresentationFormat>Широкоэкранный</PresentationFormat>
  <Paragraphs>202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Golos Text Medium</vt:lpstr>
      <vt:lpstr>Times New Roman</vt:lpstr>
      <vt:lpstr>Arial</vt:lpstr>
      <vt:lpstr>Symbol</vt:lpstr>
      <vt:lpstr>Calibri</vt:lpstr>
      <vt:lpstr>Wingdings</vt:lpstr>
      <vt:lpstr>Golos Text DemiBold</vt:lpstr>
      <vt:lpstr>Golos Text</vt:lpstr>
      <vt:lpstr>Тема Office</vt:lpstr>
      <vt:lpstr>  Обеспечение психолого-педагогического сопровождения и коррекционной работы с детьми, нуждающимися в длительном лечении</vt:lpstr>
      <vt:lpstr>  Информация о деятельности  Рабочей группы  по научно-методическому и  педагогическому сопровождению  Регионального ресурсного центра для работы с детьми, нуждающимися в длительном лечении в рамках регионального проекта «УчимЗнаем» в 2024 г.: задачи, события</vt:lpstr>
      <vt:lpstr>Презентация PowerPoint</vt:lpstr>
      <vt:lpstr>Презентация PowerPoint</vt:lpstr>
      <vt:lpstr>Презентация PowerPoint</vt:lpstr>
      <vt:lpstr>Деятельность Рабочей группы</vt:lpstr>
      <vt:lpstr>  Информация о деятельности  Рабочей группы  по научно-методическому сопровождению общеобразовательных организаций для обучающихся с ограниченными возможностями здоровья (ОВЗ), реализующих профессиональное обучение </vt:lpstr>
      <vt:lpstr>Цель мероприятий  -</vt:lpstr>
      <vt:lpstr>Презентация PowerPoint</vt:lpstr>
      <vt:lpstr>Презентация PowerPoint</vt:lpstr>
      <vt:lpstr>Деятельность Рабочей группы</vt:lpstr>
      <vt:lpstr>Презентация PowerPoint</vt:lpstr>
      <vt:lpstr>Олимпиада</vt:lpstr>
      <vt:lpstr>Презентация PowerPoint</vt:lpstr>
      <vt:lpstr>Ключевые Ключевые события и события  VVIII Всероссийская научно-практическая конференция «Открытый мир: объединяем усилия»</vt:lpstr>
      <vt:lpstr>  «Учиться – всегда пригодится!» или кафедра специальной педагогики и психологии приглашает … </vt:lpstr>
      <vt:lpstr>Кафедра специальной педагогики и психологии приглашает … </vt:lpstr>
      <vt:lpstr>Кафедра специальной педагогики и психологии приглашает … </vt:lpstr>
      <vt:lpstr>Кафедра специальной педагогики и психологии приглашает…</vt:lpstr>
      <vt:lpstr>Кафедра специальной педагогики и психологии приглашает…</vt:lpstr>
      <vt:lpstr>Презентация PowerPoint</vt:lpstr>
      <vt:lpstr>Презентация PowerPoint</vt:lpstr>
      <vt:lpstr>Кафедра специальной педагогики и психологии приглашает…</vt:lpstr>
      <vt:lpstr>Информационное письмо и Положения о мероприятиях будут размещены на открытых информационных источниках:</vt:lpstr>
      <vt:lpstr>Сопровождение и поддержка педагогов</vt:lpstr>
      <vt:lpstr>Дорогу осилит идущий!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Данил Ахметов</dc:creator>
  <cp:lastModifiedBy>Ворошнина Ольга Руховна</cp:lastModifiedBy>
  <cp:revision>151</cp:revision>
  <dcterms:created xsi:type="dcterms:W3CDTF">2023-04-16T15:24:45Z</dcterms:created>
  <dcterms:modified xsi:type="dcterms:W3CDTF">2024-10-16T17:36:56Z</dcterms:modified>
</cp:coreProperties>
</file>