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8" r:id="rId3"/>
    <p:sldId id="275" r:id="rId4"/>
    <p:sldId id="276" r:id="rId5"/>
    <p:sldId id="277" r:id="rId6"/>
    <p:sldId id="274" r:id="rId7"/>
    <p:sldId id="258" r:id="rId8"/>
    <p:sldId id="260" r:id="rId9"/>
    <p:sldId id="262" r:id="rId10"/>
    <p:sldId id="264" r:id="rId11"/>
    <p:sldId id="273" r:id="rId12"/>
    <p:sldId id="280" r:id="rId13"/>
    <p:sldId id="27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F1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05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A74F-47BD-4AD3-BEB8-4AB68CB55C8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607AD-83AE-414F-BF11-360D95C4EC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A74F-47BD-4AD3-BEB8-4AB68CB55C8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07AD-83AE-414F-BF11-360D95C4E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A74F-47BD-4AD3-BEB8-4AB68CB55C8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07AD-83AE-414F-BF11-360D95C4E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5FA74F-47BD-4AD3-BEB8-4AB68CB55C8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D607AD-83AE-414F-BF11-360D95C4EC8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A74F-47BD-4AD3-BEB8-4AB68CB55C8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607AD-83AE-414F-BF11-360D95C4EC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A74F-47BD-4AD3-BEB8-4AB68CB55C8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607AD-83AE-414F-BF11-360D95C4EC8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A74F-47BD-4AD3-BEB8-4AB68CB55C8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607AD-83AE-414F-BF11-360D95C4EC8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F25FA74F-47BD-4AD3-BEB8-4AB68CB55C8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607AD-83AE-414F-BF11-360D95C4EC8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A74F-47BD-4AD3-BEB8-4AB68CB55C8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07AD-83AE-414F-BF11-360D95C4EC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A74F-47BD-4AD3-BEB8-4AB68CB55C8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607AD-83AE-414F-BF11-360D95C4EC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A74F-47BD-4AD3-BEB8-4AB68CB55C8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607AD-83AE-414F-BF11-360D95C4EC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FA74F-47BD-4AD3-BEB8-4AB68CB55C80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07AD-83AE-414F-BF11-360D95C4EC8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7504" y="44625"/>
            <a:ext cx="6552728" cy="324036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Детский сад 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«Театр на звезде»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представляет</a:t>
            </a: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Почему </a:t>
            </a:r>
            <a:r>
              <a:rPr lang="ru-RU" sz="3600" dirty="0">
                <a:solidFill>
                  <a:schemeClr val="bg1"/>
                </a:solidFill>
              </a:rPr>
              <a:t>«Четыре стихии»? О самом важном в сопровождении молодых </a:t>
            </a:r>
            <a:r>
              <a:rPr lang="ru-RU" sz="3600" dirty="0" smtClean="0">
                <a:solidFill>
                  <a:schemeClr val="bg1"/>
                </a:solidFill>
              </a:rPr>
              <a:t>педагогов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Анна\Desktop\ЛОГОТИП\TEATR ds238 2017 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10985" r="5893" b="9065"/>
          <a:stretch/>
        </p:blipFill>
        <p:spPr bwMode="auto">
          <a:xfrm>
            <a:off x="6876256" y="188640"/>
            <a:ext cx="2118873" cy="319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57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9375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Семинар – практикум «Предметно-пространственная среда в соответствии с ФГОС и примерной программой «От рождения до школы».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Информационный пресс-релиз </a:t>
            </a:r>
            <a:r>
              <a:rPr lang="ru-RU" b="1" dirty="0">
                <a:solidFill>
                  <a:srgbClr val="000000"/>
                </a:solidFill>
              </a:rPr>
              <a:t>«ФГОС и профессиональный стандарт педагога в реализации педагогических рекомендаций специалистов в работе с детьми...»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Элементы тренинга «Мне есть чем поделиться»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Педсовет </a:t>
            </a:r>
            <a:r>
              <a:rPr lang="ru-RU" b="1" dirty="0">
                <a:solidFill>
                  <a:srgbClr val="000000"/>
                </a:solidFill>
              </a:rPr>
              <a:t>«Совершенствование педагогического мастерства педагогов посредством сетевого взаимодействия».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Педагогическая открытка.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Планы </a:t>
            </a:r>
            <a:r>
              <a:rPr lang="ru-RU" b="1" dirty="0">
                <a:solidFill>
                  <a:srgbClr val="C00000"/>
                </a:solidFill>
              </a:rPr>
              <a:t>самообразования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система нематериального стимулирования – КПК по интересам, поездки, грамоты, благодарственные письма, доска почета – «Человек года» и «Человек месяца» и др.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Педагогический совет «Стартовые возможности с учетом приоритетных направлений ДОУ и ДО»;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Педагогический совет «Совершенствование профессионального мастерства педагогического персонала ДОУ»;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Консультация </a:t>
            </a:r>
            <a:r>
              <a:rPr lang="ru-RU" b="1" dirty="0">
                <a:solidFill>
                  <a:srgbClr val="000000"/>
                </a:solidFill>
              </a:rPr>
              <a:t>«Педагогическое портфолио. Аттестация»</a:t>
            </a:r>
          </a:p>
        </p:txBody>
      </p:sp>
      <p:pic>
        <p:nvPicPr>
          <p:cNvPr id="4098" name="Picture 2" descr="http://o-dachnik.ru/wp-content/uploads/2016/08/chto-takoe-chernozem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4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548681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ФОРМЫ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МОРАЛЬНОГО и МАТЕРИАЛЬНОГО стимулирования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218201"/>
              </p:ext>
            </p:extLst>
          </p:nvPr>
        </p:nvGraphicFramePr>
        <p:xfrm>
          <a:off x="539552" y="2060848"/>
          <a:ext cx="8088560" cy="463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280"/>
                <a:gridCol w="4044280"/>
              </a:tblGrid>
              <a:tr h="744083">
                <a:tc>
                  <a:txBody>
                    <a:bodyPr/>
                    <a:lstStyle/>
                    <a:p>
                      <a:r>
                        <a:rPr lang="ru-RU" dirty="0" smtClean="0"/>
                        <a:t>Моральное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Материальное </a:t>
                      </a:r>
                      <a:endParaRPr lang="ru-RU" dirty="0"/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ru-RU" dirty="0" smtClean="0"/>
                        <a:t>Награды, медали, почетные грамоты, благодарности, благодарственное письмо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Ежемесячная стимулирующая выплата</a:t>
                      </a:r>
                      <a:endParaRPr lang="ru-RU" dirty="0"/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ru-RU" dirty="0" smtClean="0"/>
                        <a:t>Книга почета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Премия</a:t>
                      </a:r>
                      <a:endParaRPr lang="ru-RU" dirty="0"/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ru-RU" dirty="0" smtClean="0"/>
                        <a:t>Стенд «Лучший работник «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Вознаграждение</a:t>
                      </a:r>
                      <a:endParaRPr lang="ru-RU" dirty="0"/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Статьи</a:t>
                      </a:r>
                      <a:r>
                        <a:rPr lang="ru-RU" baseline="0" dirty="0" smtClean="0"/>
                        <a:t> в газете, </a:t>
                      </a:r>
                      <a:r>
                        <a:rPr lang="en-US" baseline="0" dirty="0" smtClean="0"/>
                        <a:t>TV </a:t>
                      </a:r>
                      <a:r>
                        <a:rPr lang="ru-RU" baseline="0" dirty="0" smtClean="0"/>
                        <a:t>репортаж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Награждение ценным подарком</a:t>
                      </a:r>
                      <a:endParaRPr lang="ru-RU" dirty="0"/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Публичная похвала,</a:t>
                      </a:r>
                      <a:r>
                        <a:rPr lang="ru-RU" baseline="0" dirty="0" smtClean="0"/>
                        <a:t> личное признание руководителя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Конкурсные</a:t>
                      </a:r>
                      <a:r>
                        <a:rPr lang="ru-RU" baseline="0" dirty="0" smtClean="0"/>
                        <a:t> гранты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4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ancient-symbols.com/images/four-elements/four-element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16016" y="4549676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</a:rPr>
              <a:t>ОГОНЬ</a:t>
            </a:r>
            <a:endParaRPr lang="ru-RU" sz="4000" b="1" dirty="0">
              <a:solidFill>
                <a:srgbClr val="000000"/>
              </a:solidFill>
            </a:endParaRPr>
          </a:p>
          <a:p>
            <a:r>
              <a:rPr lang="ru-RU" sz="3200" b="1" dirty="0" err="1" smtClean="0">
                <a:solidFill>
                  <a:srgbClr val="000000"/>
                </a:solidFill>
              </a:rPr>
              <a:t>Дресс</a:t>
            </a:r>
            <a:r>
              <a:rPr lang="ru-RU" sz="3200" b="1" dirty="0" smtClean="0">
                <a:solidFill>
                  <a:srgbClr val="000000"/>
                </a:solidFill>
              </a:rPr>
              <a:t>-код</a:t>
            </a:r>
            <a:endParaRPr lang="ru-RU" sz="2800" b="1" dirty="0" smtClean="0">
              <a:solidFill>
                <a:srgbClr val="000000"/>
              </a:solidFill>
            </a:endParaRPr>
          </a:p>
          <a:p>
            <a:r>
              <a:rPr lang="ru-RU" sz="3200" b="1" dirty="0" smtClean="0">
                <a:solidFill>
                  <a:srgbClr val="000000"/>
                </a:solidFill>
              </a:rPr>
              <a:t>Общение</a:t>
            </a:r>
          </a:p>
          <a:p>
            <a:pPr marL="571500" indent="-571500">
              <a:buFontTx/>
              <a:buChar char="-"/>
            </a:pP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764704"/>
            <a:ext cx="43924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</a:rPr>
              <a:t>ЗЕМЛЯ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Профессионализм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Опыт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Мотивация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90872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</a:rPr>
              <a:t>ВОДА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Психологический комфорт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293096"/>
            <a:ext cx="43924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</a:rPr>
              <a:t>ВОЗДУХ</a:t>
            </a:r>
          </a:p>
          <a:p>
            <a:r>
              <a:rPr lang="ru-RU" sz="3200" b="1" dirty="0" smtClean="0">
                <a:solidFill>
                  <a:srgbClr val="000000"/>
                </a:solidFill>
              </a:rPr>
              <a:t>Креатив</a:t>
            </a:r>
            <a:endParaRPr lang="ru-RU" sz="3200" b="1" dirty="0">
              <a:solidFill>
                <a:srgbClr val="000000"/>
              </a:solidFill>
            </a:endParaRPr>
          </a:p>
          <a:p>
            <a:r>
              <a:rPr lang="ru-RU" sz="3200" b="1" dirty="0" smtClean="0">
                <a:solidFill>
                  <a:srgbClr val="000000"/>
                </a:solidFill>
              </a:rPr>
              <a:t>Импровизация</a:t>
            </a:r>
            <a:endParaRPr lang="ru-RU" sz="3200" b="1" dirty="0">
              <a:solidFill>
                <a:srgbClr val="000000"/>
              </a:solidFill>
            </a:endParaRPr>
          </a:p>
          <a:p>
            <a:r>
              <a:rPr lang="ru-RU" sz="3200" b="1" dirty="0" smtClean="0">
                <a:solidFill>
                  <a:srgbClr val="000000"/>
                </a:solidFill>
              </a:rPr>
              <a:t>Творчество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2642141"/>
            <a:ext cx="2088232" cy="165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ПЯТЫЙ ЭЛЕМЕНТ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8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" y="116632"/>
            <a:ext cx="9079607" cy="661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49375"/>
            <a:ext cx="91440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r">
              <a:lnSpc>
                <a:spcPct val="115000"/>
              </a:lnSpc>
              <a:spcAft>
                <a:spcPts val="0"/>
              </a:spcAft>
            </a:pPr>
            <a:r>
              <a:rPr lang="ru-RU" sz="36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6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Невозможно усовершенствовать человека без его участия.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450215" algn="r">
              <a:lnSpc>
                <a:spcPct val="115000"/>
              </a:lnSpc>
              <a:spcAft>
                <a:spcPts val="0"/>
              </a:spcAft>
            </a:pPr>
            <a:r>
              <a:rPr lang="ru-RU" sz="36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Дверь к усовершенствованию заперта изнутри» 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450215" algn="r">
              <a:lnSpc>
                <a:spcPct val="115000"/>
              </a:lnSpc>
              <a:spcAft>
                <a:spcPts val="0"/>
              </a:spcAft>
            </a:pPr>
            <a:r>
              <a:rPr lang="ru-RU" sz="36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(Крис </a:t>
            </a:r>
            <a:r>
              <a:rPr lang="ru-RU" sz="36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Аргирис</a:t>
            </a:r>
            <a:r>
              <a:rPr lang="ru-RU" sz="36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4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4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96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ancient-symbols.com/images/four-elements/four-element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16016" y="4471900"/>
            <a:ext cx="41044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</a:rPr>
              <a:t>ОГОНЬ</a:t>
            </a:r>
            <a:endParaRPr lang="ru-RU" sz="3200" b="1" dirty="0">
              <a:solidFill>
                <a:srgbClr val="000000"/>
              </a:solidFill>
            </a:endParaRPr>
          </a:p>
          <a:p>
            <a:r>
              <a:rPr lang="ru-RU" sz="3200" b="1" dirty="0" err="1" smtClean="0">
                <a:solidFill>
                  <a:srgbClr val="000000"/>
                </a:solidFill>
              </a:rPr>
              <a:t>Дресс</a:t>
            </a:r>
            <a:r>
              <a:rPr lang="ru-RU" sz="3200" b="1" dirty="0" smtClean="0">
                <a:solidFill>
                  <a:srgbClr val="000000"/>
                </a:solidFill>
              </a:rPr>
              <a:t>-код</a:t>
            </a:r>
            <a:endParaRPr lang="ru-RU" sz="2800" b="1" dirty="0" smtClean="0">
              <a:solidFill>
                <a:srgbClr val="000000"/>
              </a:solidFill>
            </a:endParaRPr>
          </a:p>
          <a:p>
            <a:r>
              <a:rPr lang="ru-RU" sz="3200" b="1" dirty="0" smtClean="0">
                <a:solidFill>
                  <a:srgbClr val="000000"/>
                </a:solidFill>
              </a:rPr>
              <a:t>Общение</a:t>
            </a:r>
          </a:p>
          <a:p>
            <a:pPr marL="571500" indent="-571500">
              <a:buFontTx/>
              <a:buChar char="-"/>
            </a:pP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764704"/>
            <a:ext cx="43924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</a:rPr>
              <a:t>ЗЕМЛЯ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Профессионализм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Опыт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Мотивация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90872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ВОДА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Психологический комфорт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293096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</a:rPr>
              <a:t>ВОЗДУХ</a:t>
            </a:r>
          </a:p>
          <a:p>
            <a:r>
              <a:rPr lang="ru-RU" sz="3200" b="1" dirty="0" smtClean="0">
                <a:solidFill>
                  <a:srgbClr val="000000"/>
                </a:solidFill>
              </a:rPr>
              <a:t>Креатив</a:t>
            </a:r>
            <a:endParaRPr lang="ru-RU" sz="3200" b="1" dirty="0">
              <a:solidFill>
                <a:srgbClr val="000000"/>
              </a:solidFill>
            </a:endParaRPr>
          </a:p>
          <a:p>
            <a:r>
              <a:rPr lang="ru-RU" sz="3200" b="1" dirty="0" smtClean="0">
                <a:solidFill>
                  <a:srgbClr val="000000"/>
                </a:solidFill>
              </a:rPr>
              <a:t>Импровизация</a:t>
            </a:r>
            <a:endParaRPr lang="ru-RU" sz="3200" b="1" dirty="0">
              <a:solidFill>
                <a:srgbClr val="000000"/>
              </a:solidFill>
            </a:endParaRPr>
          </a:p>
          <a:p>
            <a:r>
              <a:rPr lang="ru-RU" sz="3200" b="1" dirty="0" smtClean="0">
                <a:solidFill>
                  <a:srgbClr val="000000"/>
                </a:solidFill>
              </a:rPr>
              <a:t>Творчество</a:t>
            </a: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2642141"/>
            <a:ext cx="2088232" cy="165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ПЯТЫЙ ЭЛЕМЕНТ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1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2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Перспективы участия педагогов в конкурсном движении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(УРОВНИ)</a:t>
            </a:r>
            <a:endParaRPr lang="ru-RU" sz="2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39952" y="3573016"/>
            <a:ext cx="1512168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23928" y="2924944"/>
            <a:ext cx="2664296" cy="2808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63888" y="2492896"/>
            <a:ext cx="4392488" cy="3816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71800" y="1556792"/>
            <a:ext cx="6264696" cy="51845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>
            <a:spLocks noGrp="1"/>
          </p:cNvSpPr>
          <p:nvPr/>
        </p:nvSpPr>
        <p:spPr>
          <a:xfrm>
            <a:off x="359532" y="692696"/>
            <a:ext cx="8424936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436096" y="3428249"/>
            <a:ext cx="1152128" cy="8640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район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Подзаголовок 3"/>
          <p:cNvSpPr txBox="1">
            <a:spLocks/>
          </p:cNvSpPr>
          <p:nvPr/>
        </p:nvSpPr>
        <p:spPr>
          <a:xfrm>
            <a:off x="4580384" y="4085456"/>
            <a:ext cx="100811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mtClean="0">
                <a:solidFill>
                  <a:schemeClr val="bg1"/>
                </a:solidFill>
              </a:rPr>
              <a:t>ДОУ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3"/>
          <p:cNvSpPr txBox="1">
            <a:spLocks/>
          </p:cNvSpPr>
          <p:nvPr/>
        </p:nvSpPr>
        <p:spPr>
          <a:xfrm>
            <a:off x="6632812" y="3789039"/>
            <a:ext cx="1179548" cy="655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город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7452320" y="2780929"/>
            <a:ext cx="1152128" cy="79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край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Подзаголовок 3"/>
          <p:cNvSpPr txBox="1">
            <a:spLocks/>
          </p:cNvSpPr>
          <p:nvPr/>
        </p:nvSpPr>
        <p:spPr>
          <a:xfrm>
            <a:off x="2339752" y="1556793"/>
            <a:ext cx="1224136" cy="936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РФ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04665"/>
            <a:ext cx="7537648" cy="93610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Выбор партнерства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63888" y="3309841"/>
            <a:ext cx="180020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Я</a:t>
            </a:r>
            <a:endParaRPr lang="ru-RU" sz="6600" dirty="0"/>
          </a:p>
        </p:txBody>
      </p:sp>
      <p:sp>
        <p:nvSpPr>
          <p:cNvPr id="5" name="Овал 4"/>
          <p:cNvSpPr/>
          <p:nvPr/>
        </p:nvSpPr>
        <p:spPr>
          <a:xfrm>
            <a:off x="251520" y="1268761"/>
            <a:ext cx="3048140" cy="2041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Я+ РОДИТЕЛЬ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6228184" y="1268761"/>
            <a:ext cx="2160240" cy="17281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Я САМ</a:t>
            </a:r>
            <a:endParaRPr lang="ru-RU" sz="3200" dirty="0"/>
          </a:p>
        </p:txBody>
      </p:sp>
      <p:sp>
        <p:nvSpPr>
          <p:cNvPr id="7" name="Овал 6"/>
          <p:cNvSpPr/>
          <p:nvPr/>
        </p:nvSpPr>
        <p:spPr>
          <a:xfrm>
            <a:off x="107503" y="4581128"/>
            <a:ext cx="3096345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Я+</a:t>
            </a:r>
          </a:p>
          <a:p>
            <a:pPr algn="ctr"/>
            <a:r>
              <a:rPr lang="ru-RU" sz="3200" dirty="0" smtClean="0"/>
              <a:t>РЕБЕНОК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5664319" y="4477632"/>
            <a:ext cx="3300169" cy="2263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Я</a:t>
            </a:r>
            <a:r>
              <a:rPr lang="ru-RU" sz="2800" dirty="0" smtClean="0"/>
              <a:t> + КОМАНДА</a:t>
            </a:r>
            <a:endParaRPr lang="ru-RU" sz="2800" dirty="0"/>
          </a:p>
        </p:txBody>
      </p:sp>
      <p:cxnSp>
        <p:nvCxnSpPr>
          <p:cNvPr id="10" name="Прямая со стрелкой 9"/>
          <p:cNvCxnSpPr>
            <a:stCxn id="6" idx="2"/>
            <a:endCxn id="4" idx="7"/>
          </p:cNvCxnSpPr>
          <p:nvPr/>
        </p:nvCxnSpPr>
        <p:spPr>
          <a:xfrm flipH="1">
            <a:off x="5100455" y="2132857"/>
            <a:ext cx="1127729" cy="13773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6"/>
            <a:endCxn id="4" idx="1"/>
          </p:cNvCxnSpPr>
          <p:nvPr/>
        </p:nvCxnSpPr>
        <p:spPr>
          <a:xfrm>
            <a:off x="3299660" y="2289301"/>
            <a:ext cx="527861" cy="12209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4" idx="5"/>
          </p:cNvCxnSpPr>
          <p:nvPr/>
        </p:nvCxnSpPr>
        <p:spPr>
          <a:xfrm flipH="1" flipV="1">
            <a:off x="5100455" y="4477632"/>
            <a:ext cx="1127729" cy="3915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4" idx="3"/>
          </p:cNvCxnSpPr>
          <p:nvPr/>
        </p:nvCxnSpPr>
        <p:spPr>
          <a:xfrm flipV="1">
            <a:off x="2987823" y="4477632"/>
            <a:ext cx="839698" cy="7381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3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88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3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2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9375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000000"/>
                </a:solidFill>
              </a:rPr>
              <a:t>-«</a:t>
            </a:r>
            <a:r>
              <a:rPr lang="ru-RU" sz="2000" b="1" dirty="0">
                <a:solidFill>
                  <a:srgbClr val="000000"/>
                </a:solidFill>
              </a:rPr>
              <a:t>Мы команда» </a:t>
            </a:r>
            <a:r>
              <a:rPr lang="ru-RU" sz="2000" b="1" dirty="0">
                <a:solidFill>
                  <a:srgbClr val="FF0000"/>
                </a:solidFill>
              </a:rPr>
              <a:t>– создание доверительных отношений и сплочение (сознательное и подсознательное доверие, упражнения «Слепой и поводырь», «Матрешка», «Веселые ладошки»);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-семинар-практикум </a:t>
            </a:r>
            <a:r>
              <a:rPr lang="ru-RU" sz="2000" b="1" dirty="0">
                <a:solidFill>
                  <a:srgbClr val="000000"/>
                </a:solidFill>
              </a:rPr>
              <a:t>«Способы выхода из конфликтных ситуаций в </a:t>
            </a:r>
            <a:r>
              <a:rPr lang="ru-RU" sz="2000" b="1" dirty="0" err="1">
                <a:solidFill>
                  <a:srgbClr val="000000"/>
                </a:solidFill>
              </a:rPr>
              <a:t>работес</a:t>
            </a:r>
            <a:r>
              <a:rPr lang="ru-RU" sz="2000" b="1" dirty="0">
                <a:solidFill>
                  <a:srgbClr val="000000"/>
                </a:solidFill>
              </a:rPr>
              <a:t> коллегами, детьми и семьей» </a:t>
            </a:r>
            <a:r>
              <a:rPr lang="ru-RU" sz="2000" b="1" dirty="0">
                <a:solidFill>
                  <a:srgbClr val="FF0000"/>
                </a:solidFill>
              </a:rPr>
              <a:t>(конфликт, конфликтная ситуация, типология конфликтных личностей, упражнение «Яблоко и червяк», решение педагогический ситуаций, упражнение «Стирание»);</a:t>
            </a:r>
          </a:p>
          <a:p>
            <a:pPr lvl="0"/>
            <a:r>
              <a:rPr lang="ru-RU" sz="2000" b="1" dirty="0" smtClean="0">
                <a:solidFill>
                  <a:srgbClr val="000000"/>
                </a:solidFill>
              </a:rPr>
              <a:t>-Игра </a:t>
            </a:r>
            <a:r>
              <a:rPr lang="ru-RU" sz="2000" b="1" dirty="0">
                <a:solidFill>
                  <a:srgbClr val="000000"/>
                </a:solidFill>
              </a:rPr>
              <a:t>«</a:t>
            </a:r>
            <a:r>
              <a:rPr lang="ru-RU" sz="2000" b="1" dirty="0" err="1">
                <a:solidFill>
                  <a:srgbClr val="000000"/>
                </a:solidFill>
              </a:rPr>
              <a:t>Эмпайр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стейт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билдинг</a:t>
            </a:r>
            <a:r>
              <a:rPr lang="ru-RU" sz="2000" b="1" dirty="0">
                <a:solidFill>
                  <a:srgbClr val="000000"/>
                </a:solidFill>
              </a:rPr>
              <a:t>» </a:t>
            </a:r>
            <a:r>
              <a:rPr lang="ru-RU" sz="2000" b="1" dirty="0">
                <a:solidFill>
                  <a:srgbClr val="FF0000"/>
                </a:solidFill>
              </a:rPr>
              <a:t>умение работать в команде (большое кол-во работающих в небоскребе, где 103 этажа);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-Мероприятие </a:t>
            </a:r>
            <a:r>
              <a:rPr lang="ru-RU" sz="2000" b="1" dirty="0">
                <a:solidFill>
                  <a:srgbClr val="FF0000"/>
                </a:solidFill>
              </a:rPr>
              <a:t>с элементами тренинга </a:t>
            </a:r>
            <a:r>
              <a:rPr lang="ru-RU" sz="2000" b="1" dirty="0">
                <a:solidFill>
                  <a:srgbClr val="000000"/>
                </a:solidFill>
              </a:rPr>
              <a:t>«Как снять стресс и усталость» </a:t>
            </a:r>
            <a:r>
              <a:rPr lang="ru-RU" sz="2000" b="1" dirty="0">
                <a:solidFill>
                  <a:srgbClr val="FF0000"/>
                </a:solidFill>
              </a:rPr>
              <a:t>- снижение психоэмоционального напряжения и актуализация знаний о приемах </a:t>
            </a:r>
            <a:r>
              <a:rPr lang="ru-RU" sz="2000" b="1" dirty="0" err="1">
                <a:solidFill>
                  <a:srgbClr val="FF0000"/>
                </a:solidFill>
              </a:rPr>
              <a:t>саморегуляции</a:t>
            </a:r>
            <a:r>
              <a:rPr lang="ru-RU" sz="2000" b="1" dirty="0">
                <a:solidFill>
                  <a:srgbClr val="FF0000"/>
                </a:solidFill>
              </a:rPr>
              <a:t>;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-Тренинг </a:t>
            </a:r>
            <a:r>
              <a:rPr lang="ru-RU" sz="2000" b="1" dirty="0">
                <a:solidFill>
                  <a:srgbClr val="000000"/>
                </a:solidFill>
              </a:rPr>
              <a:t>«Коллектив. Благоприятный эмоциональный микроклимат»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-Практикум </a:t>
            </a:r>
            <a:r>
              <a:rPr lang="ru-RU" sz="2000" b="1" dirty="0">
                <a:solidFill>
                  <a:srgbClr val="FF0000"/>
                </a:solidFill>
              </a:rPr>
              <a:t>с элементами тренинга на сплочение коллектива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-Тренинг </a:t>
            </a:r>
            <a:r>
              <a:rPr lang="ru-RU" sz="2000" b="1" dirty="0">
                <a:solidFill>
                  <a:srgbClr val="FF0000"/>
                </a:solidFill>
              </a:rPr>
              <a:t>по профилактике выгорания;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4"/>
            <a:ext cx="9271834" cy="147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0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9375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-Коллектив </a:t>
            </a:r>
            <a:r>
              <a:rPr lang="ru-RU" sz="2400" b="1" dirty="0">
                <a:solidFill>
                  <a:srgbClr val="C00000"/>
                </a:solidFill>
              </a:rPr>
              <a:t>посещает тренинги личностного роста, направленные на  развитие социально-коммуникативных компетенций, в том числе навыка публичного выступления;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-Имидж </a:t>
            </a:r>
            <a:r>
              <a:rPr lang="ru-RU" sz="2400" b="1" dirty="0">
                <a:solidFill>
                  <a:srgbClr val="C00000"/>
                </a:solidFill>
              </a:rPr>
              <a:t>педагога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-Алгоритм </a:t>
            </a:r>
            <a:r>
              <a:rPr lang="ru-RU" sz="2400" b="1" dirty="0">
                <a:solidFill>
                  <a:srgbClr val="C00000"/>
                </a:solidFill>
              </a:rPr>
              <a:t>публичного выступления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-Практикум </a:t>
            </a:r>
            <a:r>
              <a:rPr lang="ru-RU" sz="2400" b="1" dirty="0">
                <a:solidFill>
                  <a:srgbClr val="000000"/>
                </a:solidFill>
              </a:rPr>
              <a:t>«</a:t>
            </a:r>
            <a:r>
              <a:rPr lang="ru-RU" sz="2400" b="1" dirty="0" err="1">
                <a:solidFill>
                  <a:srgbClr val="000000"/>
                </a:solidFill>
              </a:rPr>
              <a:t>Синквейн</a:t>
            </a:r>
            <a:r>
              <a:rPr lang="ru-RU" sz="2400" b="1" dirty="0">
                <a:solidFill>
                  <a:srgbClr val="000000"/>
                </a:solidFill>
              </a:rPr>
              <a:t>»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-Практическое </a:t>
            </a:r>
            <a:r>
              <a:rPr lang="ru-RU" sz="2400" b="1" dirty="0">
                <a:solidFill>
                  <a:srgbClr val="C00000"/>
                </a:solidFill>
              </a:rPr>
              <a:t>занятие </a:t>
            </a:r>
            <a:r>
              <a:rPr lang="ru-RU" sz="2400" b="1" dirty="0">
                <a:solidFill>
                  <a:srgbClr val="000000"/>
                </a:solidFill>
              </a:rPr>
              <a:t>«Мнемотехника в помощь»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-Тест </a:t>
            </a:r>
            <a:r>
              <a:rPr lang="ru-RU" sz="2400" b="1" dirty="0">
                <a:solidFill>
                  <a:srgbClr val="000000"/>
                </a:solidFill>
              </a:rPr>
              <a:t>«Ведущая позиция в общении» </a:t>
            </a:r>
            <a:r>
              <a:rPr lang="ru-RU" sz="2400" b="1" dirty="0" err="1">
                <a:solidFill>
                  <a:srgbClr val="C00000"/>
                </a:solidFill>
              </a:rPr>
              <a:t>Э.Берна</a:t>
            </a:r>
            <a:r>
              <a:rPr lang="ru-RU" sz="2400" b="1" dirty="0">
                <a:solidFill>
                  <a:srgbClr val="C00000"/>
                </a:solidFill>
              </a:rPr>
              <a:t>;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-Дефиле </a:t>
            </a:r>
            <a:r>
              <a:rPr lang="ru-RU" sz="2400" b="1" dirty="0">
                <a:solidFill>
                  <a:srgbClr val="000000"/>
                </a:solidFill>
              </a:rPr>
              <a:t>«Встречают по одежке. </a:t>
            </a:r>
            <a:r>
              <a:rPr lang="ru-RU" sz="2400" b="1" dirty="0" err="1">
                <a:solidFill>
                  <a:srgbClr val="000000"/>
                </a:solidFill>
              </a:rPr>
              <a:t>Дресс</a:t>
            </a:r>
            <a:r>
              <a:rPr lang="ru-RU" sz="2400" b="1" dirty="0">
                <a:solidFill>
                  <a:srgbClr val="000000"/>
                </a:solidFill>
              </a:rPr>
              <a:t>-код». 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-Мастер-класс </a:t>
            </a:r>
            <a:r>
              <a:rPr lang="ru-RU" sz="2400" b="1" dirty="0">
                <a:solidFill>
                  <a:srgbClr val="000000"/>
                </a:solidFill>
              </a:rPr>
              <a:t>«Речевой этикет»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-Аргументация </a:t>
            </a:r>
            <a:r>
              <a:rPr lang="ru-RU" sz="2400" b="1" dirty="0">
                <a:solidFill>
                  <a:srgbClr val="C00000"/>
                </a:solidFill>
              </a:rPr>
              <a:t>в дискуссии.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-Продумывание </a:t>
            </a:r>
            <a:r>
              <a:rPr lang="ru-RU" sz="2400" b="1" dirty="0" err="1">
                <a:solidFill>
                  <a:srgbClr val="C00000"/>
                </a:solidFill>
              </a:rPr>
              <a:t>дресс</a:t>
            </a:r>
            <a:r>
              <a:rPr lang="ru-RU" sz="2400" b="1" dirty="0">
                <a:solidFill>
                  <a:srgbClr val="C00000"/>
                </a:solidFill>
              </a:rPr>
              <a:t>-кода для публичных выступлений (блузки, юбки, туфли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756" y="6237312"/>
            <a:ext cx="7573667" cy="537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123hdwallpaperpic.com/download/20150518/stunning-fire-wallpaper-2950x2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2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49375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err="1">
                <a:solidFill>
                  <a:srgbClr val="C00000"/>
                </a:solidFill>
              </a:rPr>
              <a:t>Коуч</a:t>
            </a:r>
            <a:r>
              <a:rPr lang="ru-RU" b="1" dirty="0">
                <a:solidFill>
                  <a:srgbClr val="C00000"/>
                </a:solidFill>
              </a:rPr>
              <a:t>-тренинги привлеченных специалистов ИЦРСО и </a:t>
            </a:r>
            <a:r>
              <a:rPr lang="ru-RU" b="1" dirty="0" smtClean="0">
                <a:solidFill>
                  <a:srgbClr val="C00000"/>
                </a:solidFill>
              </a:rPr>
              <a:t>ПГГПУ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>
                <a:solidFill>
                  <a:srgbClr val="000000"/>
                </a:solidFill>
              </a:rPr>
              <a:t>«</a:t>
            </a:r>
            <a:r>
              <a:rPr lang="ru-RU" b="1" dirty="0" err="1">
                <a:solidFill>
                  <a:srgbClr val="000000"/>
                </a:solidFill>
              </a:rPr>
              <a:t>Мотиваторы</a:t>
            </a:r>
            <a:r>
              <a:rPr lang="ru-RU" b="1" dirty="0">
                <a:solidFill>
                  <a:srgbClr val="000000"/>
                </a:solidFill>
              </a:rPr>
              <a:t>» </a:t>
            </a:r>
            <a:r>
              <a:rPr lang="ru-RU" b="1" dirty="0">
                <a:solidFill>
                  <a:srgbClr val="C00000"/>
                </a:solidFill>
              </a:rPr>
              <a:t>в работе педагога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Смарт – цели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Просмотр видео-роликов, мультфильмов-роликов  (вдохновляющие педагогов).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Игра </a:t>
            </a:r>
            <a:r>
              <a:rPr lang="ru-RU" b="1" dirty="0">
                <a:solidFill>
                  <a:srgbClr val="000000"/>
                </a:solidFill>
              </a:rPr>
              <a:t>«Цепочка слов»</a:t>
            </a:r>
            <a:r>
              <a:rPr lang="ru-RU" b="1" dirty="0">
                <a:solidFill>
                  <a:srgbClr val="C00000"/>
                </a:solidFill>
              </a:rPr>
              <a:t> или </a:t>
            </a:r>
            <a:r>
              <a:rPr lang="ru-RU" b="1" dirty="0">
                <a:solidFill>
                  <a:srgbClr val="000000"/>
                </a:solidFill>
              </a:rPr>
              <a:t>«</a:t>
            </a:r>
            <a:r>
              <a:rPr lang="ru-RU" b="1" dirty="0" err="1">
                <a:solidFill>
                  <a:srgbClr val="000000"/>
                </a:solidFill>
              </a:rPr>
              <a:t>Метаграмма</a:t>
            </a:r>
            <a:r>
              <a:rPr lang="ru-RU" b="1" dirty="0">
                <a:solidFill>
                  <a:srgbClr val="000000"/>
                </a:solidFill>
              </a:rPr>
              <a:t>» 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Игра </a:t>
            </a:r>
            <a:r>
              <a:rPr lang="ru-RU" b="1" dirty="0">
                <a:solidFill>
                  <a:srgbClr val="000000"/>
                </a:solidFill>
              </a:rPr>
              <a:t>«Верите Вы или нет?» </a:t>
            </a:r>
          </a:p>
          <a:p>
            <a:pPr lvl="0"/>
            <a:r>
              <a:rPr lang="ru-RU" b="1" dirty="0">
                <a:solidFill>
                  <a:srgbClr val="000000"/>
                </a:solidFill>
              </a:rPr>
              <a:t> «Вечер поэзии» </a:t>
            </a:r>
            <a:r>
              <a:rPr lang="ru-RU" b="1" dirty="0">
                <a:solidFill>
                  <a:srgbClr val="C00000"/>
                </a:solidFill>
              </a:rPr>
              <a:t>(форма поэтической гостиной)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 Игра </a:t>
            </a:r>
            <a:r>
              <a:rPr lang="ru-RU" b="1" dirty="0">
                <a:solidFill>
                  <a:srgbClr val="000000"/>
                </a:solidFill>
              </a:rPr>
              <a:t>«Интересная вещь»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Тренинг </a:t>
            </a:r>
            <a:r>
              <a:rPr lang="ru-RU" b="1" dirty="0">
                <a:solidFill>
                  <a:srgbClr val="000000"/>
                </a:solidFill>
              </a:rPr>
              <a:t>«Создай образ» 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Мастер-класс по гриму (детский и взрослый), (возрастной), (животный мир), (сказочный), (праздничный). 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Мастер-класс по фокусам, сюрпризам, акцентам для разных случаев жизни.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Игра </a:t>
            </a:r>
            <a:r>
              <a:rPr lang="ru-RU" b="1" dirty="0">
                <a:solidFill>
                  <a:srgbClr val="000000"/>
                </a:solidFill>
              </a:rPr>
              <a:t>«Глухие телефоны»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Тренинг </a:t>
            </a:r>
            <a:r>
              <a:rPr lang="ru-RU" b="1" dirty="0">
                <a:solidFill>
                  <a:srgbClr val="C00000"/>
                </a:solidFill>
              </a:rPr>
              <a:t>« Супер!!!» (Проигрывание различных ситуаций в жизни ОУ)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Круглый стол «Что такое актуальность?..» (мозговой штурм)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КВН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ЧТО? ГДЕ? КОГДА?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Практикум </a:t>
            </a:r>
            <a:r>
              <a:rPr lang="ru-RU" b="1" dirty="0">
                <a:solidFill>
                  <a:srgbClr val="000000"/>
                </a:solidFill>
              </a:rPr>
              <a:t>«Создай»</a:t>
            </a:r>
          </a:p>
        </p:txBody>
      </p:sp>
      <p:pic>
        <p:nvPicPr>
          <p:cNvPr id="3074" name="Picture 2" descr="http://lfly.ru/wp-content/uploads/2017/02/air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8988425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749</TotalTime>
  <Words>596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Tradeshow</vt:lpstr>
      <vt:lpstr>Детский сад  «Театр на звезде»  представляет   Почему «Четыре стихии»? О самом важном в сопровождении молодых педагогов</vt:lpstr>
      <vt:lpstr>Презентация PowerPoint</vt:lpstr>
      <vt:lpstr>Презентация PowerPoint</vt:lpstr>
      <vt:lpstr>              Выбор партнерства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48</cp:revision>
  <dcterms:created xsi:type="dcterms:W3CDTF">2017-11-09T05:05:19Z</dcterms:created>
  <dcterms:modified xsi:type="dcterms:W3CDTF">2020-11-06T06:44:20Z</dcterms:modified>
</cp:coreProperties>
</file>