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263" r:id="rId4"/>
    <p:sldId id="264" r:id="rId5"/>
    <p:sldId id="265" r:id="rId6"/>
    <p:sldId id="258" r:id="rId7"/>
    <p:sldId id="259" r:id="rId8"/>
    <p:sldId id="260" r:id="rId9"/>
    <p:sldId id="261" r:id="rId10"/>
    <p:sldId id="267" r:id="rId11"/>
    <p:sldId id="262" r:id="rId1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>
        <p:scale>
          <a:sx n="80" d="100"/>
          <a:sy n="80" d="100"/>
        </p:scale>
        <p:origin x="-96" y="-58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272EAED-9948-429A-89F2-2D2E91F715E0}" type="datetimeFigureOut">
              <a:rPr lang="ru-RU" smtClean="0"/>
              <a:t>04.10.2021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1167396-E615-4458-974D-7BEE1A80C42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816869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167396-E615-4458-974D-7BEE1A80C427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387443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DEC9A-3426-47B6-B21E-49A2753D4B65}" type="datetimeFigureOut">
              <a:rPr lang="ru-RU" smtClean="0"/>
              <a:t>04.10.2021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E7B60A-D14D-47B3-84A7-FAA4E0F24FD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155330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DEC9A-3426-47B6-B21E-49A2753D4B65}" type="datetimeFigureOut">
              <a:rPr lang="ru-RU" smtClean="0"/>
              <a:t>04.10.2021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E7B60A-D14D-47B3-84A7-FAA4E0F24FD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419509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DEC9A-3426-47B6-B21E-49A2753D4B65}" type="datetimeFigureOut">
              <a:rPr lang="ru-RU" smtClean="0"/>
              <a:t>04.10.2021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E7B60A-D14D-47B3-84A7-FAA4E0F24FD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902343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DEC9A-3426-47B6-B21E-49A2753D4B65}" type="datetimeFigureOut">
              <a:rPr lang="ru-RU" smtClean="0"/>
              <a:t>04.10.2021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E7B60A-D14D-47B3-84A7-FAA4E0F24FD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740719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DEC9A-3426-47B6-B21E-49A2753D4B65}" type="datetimeFigureOut">
              <a:rPr lang="ru-RU" smtClean="0"/>
              <a:t>04.10.2021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E7B60A-D14D-47B3-84A7-FAA4E0F24FD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472854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DEC9A-3426-47B6-B21E-49A2753D4B65}" type="datetimeFigureOut">
              <a:rPr lang="ru-RU" smtClean="0"/>
              <a:t>04.10.2021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E7B60A-D14D-47B3-84A7-FAA4E0F24FD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479537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DEC9A-3426-47B6-B21E-49A2753D4B65}" type="datetimeFigureOut">
              <a:rPr lang="ru-RU" smtClean="0"/>
              <a:t>04.10.2021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E7B60A-D14D-47B3-84A7-FAA4E0F24FD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148877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DEC9A-3426-47B6-B21E-49A2753D4B65}" type="datetimeFigureOut">
              <a:rPr lang="ru-RU" smtClean="0"/>
              <a:t>04.10.2021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E7B60A-D14D-47B3-84A7-FAA4E0F24FD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632531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DEC9A-3426-47B6-B21E-49A2753D4B65}" type="datetimeFigureOut">
              <a:rPr lang="ru-RU" smtClean="0"/>
              <a:t>04.10.2021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E7B60A-D14D-47B3-84A7-FAA4E0F24FD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434387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DEC9A-3426-47B6-B21E-49A2753D4B65}" type="datetimeFigureOut">
              <a:rPr lang="ru-RU" smtClean="0"/>
              <a:t>04.10.2021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E7B60A-D14D-47B3-84A7-FAA4E0F24FD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166370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DEC9A-3426-47B6-B21E-49A2753D4B65}" type="datetimeFigureOut">
              <a:rPr lang="ru-RU" smtClean="0"/>
              <a:t>04.10.2021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E7B60A-D14D-47B3-84A7-FAA4E0F24FD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987043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4DEC9A-3426-47B6-B21E-49A2753D4B65}" type="datetimeFigureOut">
              <a:rPr lang="ru-RU" smtClean="0"/>
              <a:t>04.10.2021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E7B60A-D14D-47B3-84A7-FAA4E0F24FD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728221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851547" y="1023582"/>
            <a:ext cx="9144000" cy="2950405"/>
          </a:xfrm>
        </p:spPr>
        <p:txBody>
          <a:bodyPr>
            <a:noAutofit/>
          </a:bodyPr>
          <a:lstStyle/>
          <a:p>
            <a:r>
              <a:rPr lang="ru-RU" sz="3200" b="1" dirty="0">
                <a:solidFill>
                  <a:srgbClr val="0070C0"/>
                </a:solidFill>
              </a:rPr>
              <a:t>Смыслы и приоритетные задачи создания на территории Пермского </a:t>
            </a:r>
            <a:r>
              <a:rPr lang="ru-RU" sz="3200" b="1" dirty="0" smtClean="0">
                <a:solidFill>
                  <a:srgbClr val="0070C0"/>
                </a:solidFill>
              </a:rPr>
              <a:t>края </a:t>
            </a:r>
            <a:r>
              <a:rPr lang="ru-RU" sz="3200" b="1" dirty="0">
                <a:solidFill>
                  <a:srgbClr val="0070C0"/>
                </a:solidFill>
              </a:rPr>
              <a:t>научно-методического </a:t>
            </a:r>
            <a:r>
              <a:rPr lang="ru-RU" sz="3200" b="1" dirty="0" smtClean="0">
                <a:solidFill>
                  <a:srgbClr val="0070C0"/>
                </a:solidFill>
              </a:rPr>
              <a:t/>
            </a:r>
            <a:br>
              <a:rPr lang="ru-RU" sz="3200" b="1" dirty="0" smtClean="0">
                <a:solidFill>
                  <a:srgbClr val="0070C0"/>
                </a:solidFill>
              </a:rPr>
            </a:br>
            <a:r>
              <a:rPr lang="ru-RU" sz="3200" b="1" dirty="0" smtClean="0">
                <a:solidFill>
                  <a:srgbClr val="0070C0"/>
                </a:solidFill>
              </a:rPr>
              <a:t>и </a:t>
            </a:r>
            <a:r>
              <a:rPr lang="ru-RU" sz="3200" b="1" dirty="0">
                <a:solidFill>
                  <a:srgbClr val="0070C0"/>
                </a:solidFill>
              </a:rPr>
              <a:t>педагогического сопровождения ресурсных центров (школ) по работе с детьми, находящимися на длительном </a:t>
            </a:r>
            <a:r>
              <a:rPr lang="ru-RU" sz="3200" b="1" dirty="0" smtClean="0">
                <a:solidFill>
                  <a:srgbClr val="0070C0"/>
                </a:solidFill>
              </a:rPr>
              <a:t>лечении</a:t>
            </a:r>
            <a:endParaRPr lang="ru-RU" sz="3200" b="1" dirty="0">
              <a:solidFill>
                <a:srgbClr val="0070C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282890" y="4775746"/>
            <a:ext cx="10522424" cy="1655762"/>
          </a:xfrm>
        </p:spPr>
        <p:txBody>
          <a:bodyPr>
            <a:normAutofit/>
          </a:bodyPr>
          <a:lstStyle/>
          <a:p>
            <a:r>
              <a:rPr lang="ru-RU" dirty="0" smtClean="0"/>
              <a:t> </a:t>
            </a:r>
          </a:p>
          <a:p>
            <a:pPr algn="l"/>
            <a:r>
              <a:rPr lang="ru-RU" b="1" dirty="0" smtClean="0"/>
              <a:t>Каткова Ирина Геннадьевна</a:t>
            </a:r>
            <a:r>
              <a:rPr lang="ru-RU" dirty="0" smtClean="0"/>
              <a:t>, заведующий сектором по работе с детьми с ОВЗ отдела общего образования управления общего, дополнительного образования и воспитания Министерства образования и науки </a:t>
            </a:r>
            <a:r>
              <a:rPr lang="ru-RU" dirty="0"/>
              <a:t>П</a:t>
            </a:r>
            <a:r>
              <a:rPr lang="ru-RU" dirty="0" smtClean="0"/>
              <a:t>ермского края</a:t>
            </a:r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0191" y="119239"/>
            <a:ext cx="1244836" cy="22239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54411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9474" y="270197"/>
            <a:ext cx="11143398" cy="426256"/>
          </a:xfrm>
        </p:spPr>
        <p:txBody>
          <a:bodyPr>
            <a:noAutofit/>
          </a:bodyPr>
          <a:lstStyle/>
          <a:p>
            <a:pPr algn="ctr"/>
            <a:r>
              <a:rPr lang="ru-RU" sz="2400" b="1" dirty="0">
                <a:solidFill>
                  <a:srgbClr val="0070C0"/>
                </a:solidFill>
              </a:rPr>
              <a:t>Региональная система сопровождения </a:t>
            </a:r>
            <a:r>
              <a:rPr lang="ru-RU" sz="2400" b="1" dirty="0" smtClean="0">
                <a:solidFill>
                  <a:srgbClr val="0070C0"/>
                </a:solidFill>
              </a:rPr>
              <a:t>образования и воспитания обучающихся </a:t>
            </a:r>
            <a:r>
              <a:rPr lang="ru-RU" sz="2400" b="1" dirty="0">
                <a:solidFill>
                  <a:srgbClr val="0070C0"/>
                </a:solidFill>
              </a:rPr>
              <a:t>с ОВЗ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382137" y="928049"/>
            <a:ext cx="4981433" cy="57320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b="1" dirty="0" smtClean="0">
                <a:solidFill>
                  <a:schemeClr val="tx1"/>
                </a:solidFill>
              </a:rPr>
              <a:t>Ресурсные центры на базе Общеобразовательной школы-интернат Пермского края</a:t>
            </a:r>
            <a:endParaRPr lang="ru-RU" sz="1600" b="1" dirty="0">
              <a:solidFill>
                <a:schemeClr val="tx1"/>
              </a:solidFill>
            </a:endParaRPr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382137" y="1514903"/>
            <a:ext cx="13648" cy="309082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" name="Прямоугольник 8"/>
          <p:cNvSpPr/>
          <p:nvPr/>
        </p:nvSpPr>
        <p:spPr>
          <a:xfrm>
            <a:off x="559558" y="1665028"/>
            <a:ext cx="4804012" cy="61414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1400" dirty="0"/>
              <a:t>психолого-педагогического сопровождения детей после </a:t>
            </a:r>
            <a:r>
              <a:rPr lang="ru-RU" sz="1400" dirty="0" err="1"/>
              <a:t>кохлеарной</a:t>
            </a:r>
            <a:r>
              <a:rPr lang="ru-RU" sz="1400" dirty="0"/>
              <a:t> имплантации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559558" y="2402008"/>
            <a:ext cx="4804012" cy="61414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1400" dirty="0"/>
              <a:t>мониторинга здоровья обучающихся с ограниченными возможностями здоровья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559558" y="3118517"/>
            <a:ext cx="4804012" cy="40943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endParaRPr lang="ru-RU" sz="1400" dirty="0" smtClean="0"/>
          </a:p>
          <a:p>
            <a:r>
              <a:rPr lang="ru-RU" sz="1400" dirty="0" smtClean="0"/>
              <a:t>служба </a:t>
            </a:r>
            <a:r>
              <a:rPr lang="ru-RU" sz="1400" dirty="0"/>
              <a:t>ранней помощи для обучающихся с ОВЗ </a:t>
            </a:r>
            <a:br>
              <a:rPr lang="ru-RU" sz="1400" dirty="0"/>
            </a:br>
            <a:endParaRPr lang="ru-RU" sz="1400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559558" y="3664431"/>
            <a:ext cx="4804012" cy="61414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 smtClean="0"/>
          </a:p>
          <a:p>
            <a:r>
              <a:rPr lang="ru-RU" sz="1400" dirty="0" smtClean="0"/>
              <a:t>по </a:t>
            </a:r>
            <a:r>
              <a:rPr lang="ru-RU" sz="1400" dirty="0"/>
              <a:t>поддержке образования обучающихся </a:t>
            </a:r>
            <a:r>
              <a:rPr lang="ru-RU" sz="1400" dirty="0" smtClean="0"/>
              <a:t>с ОВЗ                      (</a:t>
            </a:r>
            <a:r>
              <a:rPr lang="ru-RU" sz="1400" dirty="0"/>
              <a:t>в рамках РП «Современная школа»)</a:t>
            </a:r>
          </a:p>
          <a:p>
            <a:pPr algn="ctr"/>
            <a:endParaRPr lang="ru-RU" dirty="0"/>
          </a:p>
        </p:txBody>
      </p:sp>
      <p:cxnSp>
        <p:nvCxnSpPr>
          <p:cNvPr id="15" name="Прямая соединительная линия 14"/>
          <p:cNvCxnSpPr>
            <a:endCxn id="9" idx="1"/>
          </p:cNvCxnSpPr>
          <p:nvPr/>
        </p:nvCxnSpPr>
        <p:spPr>
          <a:xfrm>
            <a:off x="382137" y="1972102"/>
            <a:ext cx="177421" cy="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>
            <a:endCxn id="10" idx="1"/>
          </p:cNvCxnSpPr>
          <p:nvPr/>
        </p:nvCxnSpPr>
        <p:spPr>
          <a:xfrm>
            <a:off x="395785" y="2709082"/>
            <a:ext cx="163773" cy="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>
            <a:endCxn id="11" idx="1"/>
          </p:cNvCxnSpPr>
          <p:nvPr/>
        </p:nvCxnSpPr>
        <p:spPr>
          <a:xfrm>
            <a:off x="395785" y="3323230"/>
            <a:ext cx="163773" cy="4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>
            <a:endCxn id="12" idx="1"/>
          </p:cNvCxnSpPr>
          <p:nvPr/>
        </p:nvCxnSpPr>
        <p:spPr>
          <a:xfrm>
            <a:off x="382137" y="3971505"/>
            <a:ext cx="177421" cy="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5" name="Прямоугольник 24"/>
          <p:cNvSpPr/>
          <p:nvPr/>
        </p:nvSpPr>
        <p:spPr>
          <a:xfrm>
            <a:off x="395785" y="5068556"/>
            <a:ext cx="4981433" cy="57320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b="1" dirty="0" smtClean="0">
                <a:solidFill>
                  <a:schemeClr val="tx1"/>
                </a:solidFill>
              </a:rPr>
              <a:t>Ресурсный центр на базе Школы № 132 г. </a:t>
            </a:r>
            <a:r>
              <a:rPr lang="ru-RU" sz="1600" b="1" dirty="0">
                <a:solidFill>
                  <a:schemeClr val="tx1"/>
                </a:solidFill>
              </a:rPr>
              <a:t>П</a:t>
            </a:r>
            <a:r>
              <a:rPr lang="ru-RU" sz="1600" b="1" dirty="0" smtClean="0">
                <a:solidFill>
                  <a:schemeClr val="tx1"/>
                </a:solidFill>
              </a:rPr>
              <a:t>ерми</a:t>
            </a:r>
            <a:endParaRPr lang="ru-RU" sz="1600" b="1" dirty="0">
              <a:solidFill>
                <a:schemeClr val="tx1"/>
              </a:solidFill>
            </a:endParaRPr>
          </a:p>
        </p:txBody>
      </p:sp>
      <p:sp>
        <p:nvSpPr>
          <p:cNvPr id="26" name="Прямоугольник 25"/>
          <p:cNvSpPr/>
          <p:nvPr/>
        </p:nvSpPr>
        <p:spPr>
          <a:xfrm>
            <a:off x="573206" y="4366494"/>
            <a:ext cx="4804012" cy="47846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1400" dirty="0"/>
              <a:t>дистанционного обучения (ЦДО) детей-инвалидов </a:t>
            </a:r>
          </a:p>
        </p:txBody>
      </p:sp>
      <p:cxnSp>
        <p:nvCxnSpPr>
          <p:cNvPr id="29" name="Прямая соединительная линия 28"/>
          <p:cNvCxnSpPr>
            <a:endCxn id="26" idx="1"/>
          </p:cNvCxnSpPr>
          <p:nvPr/>
        </p:nvCxnSpPr>
        <p:spPr>
          <a:xfrm flipV="1">
            <a:off x="382137" y="4605725"/>
            <a:ext cx="191069" cy="763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4" name="Прямоугольник 43"/>
          <p:cNvSpPr/>
          <p:nvPr/>
        </p:nvSpPr>
        <p:spPr>
          <a:xfrm>
            <a:off x="559558" y="5762987"/>
            <a:ext cx="4804012" cy="86903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1400" dirty="0"/>
              <a:t>по психолого-педагогическому сопровождению </a:t>
            </a:r>
          </a:p>
          <a:p>
            <a:r>
              <a:rPr lang="ru-RU" sz="1400" dirty="0"/>
              <a:t>и обучению детей, нуждающихся в длительном лечении, обучение которых организуется в медицинских организация и/или на дому</a:t>
            </a:r>
          </a:p>
        </p:txBody>
      </p:sp>
      <p:cxnSp>
        <p:nvCxnSpPr>
          <p:cNvPr id="46" name="Прямая соединительная линия 45"/>
          <p:cNvCxnSpPr/>
          <p:nvPr/>
        </p:nvCxnSpPr>
        <p:spPr>
          <a:xfrm>
            <a:off x="395785" y="5616059"/>
            <a:ext cx="0" cy="58002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8" name="Прямая соединительная линия 47"/>
          <p:cNvCxnSpPr>
            <a:endCxn id="44" idx="1"/>
          </p:cNvCxnSpPr>
          <p:nvPr/>
        </p:nvCxnSpPr>
        <p:spPr>
          <a:xfrm>
            <a:off x="382137" y="6196084"/>
            <a:ext cx="177421" cy="142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9" name="Прямоугольник 48"/>
          <p:cNvSpPr/>
          <p:nvPr/>
        </p:nvSpPr>
        <p:spPr>
          <a:xfrm>
            <a:off x="6621439" y="932870"/>
            <a:ext cx="4981433" cy="57320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smtClean="0">
                <a:solidFill>
                  <a:schemeClr val="tx1"/>
                </a:solidFill>
              </a:rPr>
              <a:t>Ресурсный центр на базе Центра психолого-педагогической, медицинской и социальной помощи </a:t>
            </a:r>
            <a:endParaRPr lang="ru-RU" sz="1600" b="1" dirty="0">
              <a:solidFill>
                <a:schemeClr val="tx1"/>
              </a:solidFill>
            </a:endParaRPr>
          </a:p>
        </p:txBody>
      </p:sp>
      <p:sp>
        <p:nvSpPr>
          <p:cNvPr id="50" name="Прямоугольник 49"/>
          <p:cNvSpPr/>
          <p:nvPr/>
        </p:nvSpPr>
        <p:spPr>
          <a:xfrm>
            <a:off x="6798860" y="1661456"/>
            <a:ext cx="4804012" cy="61772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1400" dirty="0"/>
              <a:t>сопровождения обучающихся </a:t>
            </a:r>
            <a:r>
              <a:rPr lang="ru-RU" sz="1400" dirty="0" smtClean="0"/>
              <a:t>с </a:t>
            </a:r>
            <a:r>
              <a:rPr lang="ru-RU" sz="1400" dirty="0"/>
              <a:t>расстройствами аутистического спектра</a:t>
            </a:r>
          </a:p>
        </p:txBody>
      </p:sp>
      <p:cxnSp>
        <p:nvCxnSpPr>
          <p:cNvPr id="52" name="Прямая соединительная линия 51"/>
          <p:cNvCxnSpPr/>
          <p:nvPr/>
        </p:nvCxnSpPr>
        <p:spPr>
          <a:xfrm>
            <a:off x="6621439" y="1506076"/>
            <a:ext cx="0" cy="464241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4" name="Прямая соединительная линия 53"/>
          <p:cNvCxnSpPr>
            <a:endCxn id="50" idx="1"/>
          </p:cNvCxnSpPr>
          <p:nvPr/>
        </p:nvCxnSpPr>
        <p:spPr>
          <a:xfrm flipV="1">
            <a:off x="6621439" y="1970317"/>
            <a:ext cx="177421" cy="1785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58" name="Прямоугольник 57"/>
          <p:cNvSpPr/>
          <p:nvPr/>
        </p:nvSpPr>
        <p:spPr>
          <a:xfrm>
            <a:off x="6621439" y="2609343"/>
            <a:ext cx="4981433" cy="57320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smtClean="0">
                <a:solidFill>
                  <a:schemeClr val="tx1"/>
                </a:solidFill>
              </a:rPr>
              <a:t>Координационный центр на базе краевого центра «Росток» </a:t>
            </a:r>
            <a:endParaRPr lang="ru-RU" sz="1600" b="1" dirty="0">
              <a:solidFill>
                <a:schemeClr val="tx1"/>
              </a:solidFill>
            </a:endParaRPr>
          </a:p>
        </p:txBody>
      </p:sp>
      <p:sp>
        <p:nvSpPr>
          <p:cNvPr id="59" name="Прямоугольник 58"/>
          <p:cNvSpPr/>
          <p:nvPr/>
        </p:nvSpPr>
        <p:spPr>
          <a:xfrm>
            <a:off x="6798860" y="3369430"/>
            <a:ext cx="4804012" cy="61772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1400" dirty="0" smtClean="0"/>
              <a:t>Организационно-методического сопровождения работы с детьми с ОВЗ и детьми-инвалидами в системе дополнительного образования Пермского каря</a:t>
            </a:r>
            <a:endParaRPr lang="ru-RU" sz="1400" dirty="0"/>
          </a:p>
        </p:txBody>
      </p:sp>
      <p:cxnSp>
        <p:nvCxnSpPr>
          <p:cNvPr id="61" name="Прямая соединительная линия 60"/>
          <p:cNvCxnSpPr/>
          <p:nvPr/>
        </p:nvCxnSpPr>
        <p:spPr>
          <a:xfrm>
            <a:off x="6621439" y="3182549"/>
            <a:ext cx="0" cy="471243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3" name="Прямая соединительная линия 62"/>
          <p:cNvCxnSpPr/>
          <p:nvPr/>
        </p:nvCxnSpPr>
        <p:spPr>
          <a:xfrm>
            <a:off x="6621439" y="3625549"/>
            <a:ext cx="177421" cy="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8" name="Прямоугольник 67"/>
          <p:cNvSpPr/>
          <p:nvPr/>
        </p:nvSpPr>
        <p:spPr>
          <a:xfrm>
            <a:off x="6621439" y="4318269"/>
            <a:ext cx="4981433" cy="57320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b="1" dirty="0" smtClean="0">
                <a:solidFill>
                  <a:schemeClr val="tx1"/>
                </a:solidFill>
              </a:rPr>
              <a:t>Ресурсный центр на базе Школы № 7 для обучающихся с ОВЗ г. </a:t>
            </a:r>
            <a:r>
              <a:rPr lang="ru-RU" sz="1600" b="1" dirty="0">
                <a:solidFill>
                  <a:schemeClr val="tx1"/>
                </a:solidFill>
              </a:rPr>
              <a:t>Б</a:t>
            </a:r>
            <a:r>
              <a:rPr lang="ru-RU" sz="1600" b="1" dirty="0" smtClean="0">
                <a:solidFill>
                  <a:schemeClr val="tx1"/>
                </a:solidFill>
              </a:rPr>
              <a:t>ерезники</a:t>
            </a:r>
            <a:endParaRPr lang="ru-RU" sz="1600" b="1" dirty="0">
              <a:solidFill>
                <a:schemeClr val="tx1"/>
              </a:solidFill>
            </a:endParaRPr>
          </a:p>
        </p:txBody>
      </p:sp>
      <p:sp>
        <p:nvSpPr>
          <p:cNvPr id="70" name="Прямоугольник 69"/>
          <p:cNvSpPr/>
          <p:nvPr/>
        </p:nvSpPr>
        <p:spPr>
          <a:xfrm>
            <a:off x="6798860" y="5145266"/>
            <a:ext cx="4804012" cy="61772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1400" dirty="0" smtClean="0"/>
              <a:t>по </a:t>
            </a:r>
            <a:r>
              <a:rPr lang="ru-RU" sz="1400" dirty="0"/>
              <a:t>поддержке образования обучающихся с ОВЗ        </a:t>
            </a:r>
            <a:r>
              <a:rPr lang="ru-RU" sz="1400" dirty="0" smtClean="0"/>
              <a:t>                              </a:t>
            </a:r>
            <a:r>
              <a:rPr lang="ru-RU" sz="1400" dirty="0"/>
              <a:t>(в рамках РП «Современная школа»)</a:t>
            </a:r>
          </a:p>
        </p:txBody>
      </p:sp>
      <p:cxnSp>
        <p:nvCxnSpPr>
          <p:cNvPr id="72" name="Прямая соединительная линия 71"/>
          <p:cNvCxnSpPr/>
          <p:nvPr/>
        </p:nvCxnSpPr>
        <p:spPr>
          <a:xfrm>
            <a:off x="6621439" y="4891475"/>
            <a:ext cx="0" cy="56265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4" name="Прямая соединительная линия 73"/>
          <p:cNvCxnSpPr>
            <a:endCxn id="70" idx="1"/>
          </p:cNvCxnSpPr>
          <p:nvPr/>
        </p:nvCxnSpPr>
        <p:spPr>
          <a:xfrm>
            <a:off x="6621439" y="5454126"/>
            <a:ext cx="177421" cy="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8" name="Прямоугольник 77"/>
          <p:cNvSpPr/>
          <p:nvPr/>
        </p:nvSpPr>
        <p:spPr>
          <a:xfrm>
            <a:off x="6621439" y="6016777"/>
            <a:ext cx="4981433" cy="61524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tx1"/>
                </a:solidFill>
              </a:rPr>
              <a:t>к</a:t>
            </a:r>
            <a:r>
              <a:rPr lang="ru-RU" b="1" dirty="0" smtClean="0">
                <a:solidFill>
                  <a:schemeClr val="tx1"/>
                </a:solidFill>
              </a:rPr>
              <a:t> 2024г. + 15 центров</a:t>
            </a:r>
            <a:endParaRPr lang="ru-RU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631893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>
                <a:solidFill>
                  <a:srgbClr val="0070C0"/>
                </a:solidFill>
              </a:rPr>
              <a:t>Контактная информация</a:t>
            </a:r>
            <a:br>
              <a:rPr lang="ru-RU" b="1" dirty="0">
                <a:solidFill>
                  <a:srgbClr val="0070C0"/>
                </a:solidFill>
              </a:rPr>
            </a:br>
            <a:endParaRPr lang="ru-RU" b="1" dirty="0">
              <a:solidFill>
                <a:srgbClr val="0070C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528549"/>
            <a:ext cx="10515600" cy="4648414"/>
          </a:xfrm>
        </p:spPr>
        <p:txBody>
          <a:bodyPr/>
          <a:lstStyle/>
          <a:p>
            <a:r>
              <a:rPr lang="ru-RU" dirty="0"/>
              <a:t>Каткова Ирина Геннадьевна, заведующий сектором по работе с детьми с ограниченными возможностями здоровья отдела общего образования управления общего, дополнительного образования и воспитания Министерства образования и науки Пермского края</a:t>
            </a:r>
          </a:p>
          <a:p>
            <a:endParaRPr lang="ru-RU" dirty="0"/>
          </a:p>
          <a:p>
            <a:r>
              <a:rPr lang="ru-RU" dirty="0" err="1"/>
              <a:t>Эл.почта</a:t>
            </a:r>
            <a:r>
              <a:rPr lang="ru-RU" dirty="0"/>
              <a:t>: igkatkova@minobr.permkrai.ru</a:t>
            </a:r>
          </a:p>
          <a:p>
            <a:r>
              <a:rPr lang="ru-RU" dirty="0" err="1"/>
              <a:t>Раб.тел</a:t>
            </a:r>
            <a:r>
              <a:rPr lang="ru-RU" dirty="0"/>
              <a:t>.: </a:t>
            </a:r>
            <a:r>
              <a:rPr lang="ru-RU" dirty="0" smtClean="0"/>
              <a:t> </a:t>
            </a:r>
            <a:r>
              <a:rPr lang="ru-RU" dirty="0"/>
              <a:t>217 79 </a:t>
            </a:r>
            <a:r>
              <a:rPr lang="ru-RU" dirty="0" smtClean="0"/>
              <a:t>06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622572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0070C0"/>
                </a:solidFill>
              </a:rPr>
              <a:t>Статистика</a:t>
            </a:r>
            <a:r>
              <a:rPr lang="ru-RU" dirty="0" smtClean="0"/>
              <a:t> 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77365551"/>
              </p:ext>
            </p:extLst>
          </p:nvPr>
        </p:nvGraphicFramePr>
        <p:xfrm>
          <a:off x="838200" y="1471305"/>
          <a:ext cx="10748964" cy="42672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042779"/>
                <a:gridCol w="1706185"/>
              </a:tblGrid>
              <a:tr h="370840">
                <a:tc>
                  <a:txBody>
                    <a:bodyPr/>
                    <a:lstStyle/>
                    <a:p>
                      <a:r>
                        <a:rPr lang="ru-RU" sz="2000" b="1" dirty="0" smtClean="0"/>
                        <a:t>ГБУЗ ПК «Краевая детская краевая больница»: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ru-RU" sz="2000" dirty="0" smtClean="0"/>
                        <a:t>детский </a:t>
                      </a:r>
                      <a:r>
                        <a:rPr lang="ru-RU" sz="2000" dirty="0" err="1" smtClean="0"/>
                        <a:t>онкогематологический</a:t>
                      </a:r>
                      <a:r>
                        <a:rPr lang="ru-RU" sz="2000" dirty="0" smtClean="0"/>
                        <a:t> центр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ru-RU" sz="2000" dirty="0" smtClean="0"/>
                        <a:t>санаторий «Светлана»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ru-RU" sz="2000" dirty="0" smtClean="0"/>
                        <a:t>санаторий «Орленок»)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304</a:t>
                      </a:r>
                      <a:endParaRPr lang="ru-RU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dirty="0" smtClean="0"/>
                        <a:t>ГБУЗ ПК «Клинический </a:t>
                      </a:r>
                      <a:r>
                        <a:rPr lang="ru-RU" sz="2000" b="1" dirty="0" err="1" smtClean="0"/>
                        <a:t>фтизиопульмонологический</a:t>
                      </a:r>
                      <a:r>
                        <a:rPr lang="ru-RU" sz="2000" b="1" dirty="0" smtClean="0"/>
                        <a:t> медицинский центр»: 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ru-RU" sz="2000" kern="1200" dirty="0" smtClean="0">
                          <a:effectLst/>
                        </a:rPr>
                        <a:t>ГБУЗ ПК « Краевой детский санаторий для больных туберкулезом № 1 «</a:t>
                      </a:r>
                      <a:r>
                        <a:rPr lang="ru-RU" sz="2000" kern="1200" dirty="0" err="1" smtClean="0">
                          <a:effectLst/>
                        </a:rPr>
                        <a:t>Ирень</a:t>
                      </a:r>
                      <a:r>
                        <a:rPr lang="ru-RU" sz="2000" kern="1200" dirty="0" smtClean="0">
                          <a:effectLst/>
                        </a:rPr>
                        <a:t>»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ru-RU" sz="2000" kern="1200" dirty="0" smtClean="0">
                          <a:effectLst/>
                        </a:rPr>
                        <a:t>отделении легочного туберкулеза для детей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353</a:t>
                      </a:r>
                      <a:endParaRPr lang="ru-RU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000" b="1" dirty="0" smtClean="0"/>
                        <a:t>ГБУЗ ПК «Пермская краевая клиническая психиатрическая больница»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58</a:t>
                      </a:r>
                      <a:endParaRPr lang="ru-RU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000" b="1" dirty="0" smtClean="0"/>
                        <a:t>Обучение на дому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525</a:t>
                      </a:r>
                      <a:endParaRPr lang="ru-RU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000" b="1" dirty="0" smtClean="0"/>
                        <a:t>Обучение в учреждениях</a:t>
                      </a:r>
                      <a:r>
                        <a:rPr lang="ru-RU" sz="2000" b="1" baseline="0" dirty="0" smtClean="0"/>
                        <a:t> санаторного типа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318</a:t>
                      </a:r>
                      <a:endParaRPr lang="ru-RU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ru-RU" sz="2400" b="1" dirty="0" smtClean="0">
                          <a:solidFill>
                            <a:schemeClr val="tx1"/>
                          </a:solidFill>
                        </a:rPr>
                        <a:t>Всего:</a:t>
                      </a:r>
                      <a:endParaRPr lang="ru-RU" sz="2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solidFill>
                            <a:schemeClr val="tx1"/>
                          </a:solidFill>
                        </a:rPr>
                        <a:t>1558</a:t>
                      </a:r>
                      <a:endParaRPr lang="ru-RU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712674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0070C0"/>
                </a:solidFill>
              </a:rPr>
              <a:t>Нормативно-правовая основа</a:t>
            </a:r>
            <a:endParaRPr lang="ru-RU" b="1" dirty="0">
              <a:solidFill>
                <a:srgbClr val="0070C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566317"/>
            <a:ext cx="10515600" cy="4807187"/>
          </a:xfrm>
        </p:spPr>
        <p:txBody>
          <a:bodyPr>
            <a:normAutofit/>
          </a:bodyPr>
          <a:lstStyle/>
          <a:p>
            <a:r>
              <a:rPr lang="ru-RU" sz="1600" dirty="0" smtClean="0"/>
              <a:t>часть </a:t>
            </a:r>
            <a:r>
              <a:rPr lang="ru-RU" sz="1600" dirty="0"/>
              <a:t>6 статьи </a:t>
            </a:r>
            <a:r>
              <a:rPr lang="ru-RU" sz="1600" dirty="0" smtClean="0"/>
              <a:t> 41 </a:t>
            </a:r>
            <a:r>
              <a:rPr lang="ru-RU" sz="1600" dirty="0"/>
              <a:t>Федерального закона от 29 декабря 2012 г.№ 273-ФЗ «Об образовании </a:t>
            </a:r>
            <a:r>
              <a:rPr lang="ru-RU" sz="1600" dirty="0" smtClean="0"/>
              <a:t> в </a:t>
            </a:r>
            <a:r>
              <a:rPr lang="ru-RU" sz="1600" dirty="0"/>
              <a:t>Российской Федерации</a:t>
            </a:r>
            <a:r>
              <a:rPr lang="ru-RU" sz="1600" dirty="0" smtClean="0"/>
              <a:t>»</a:t>
            </a:r>
          </a:p>
          <a:p>
            <a:r>
              <a:rPr lang="ru-RU" sz="1600" dirty="0" smtClean="0"/>
              <a:t>пункт </a:t>
            </a:r>
            <a:r>
              <a:rPr lang="ru-RU" sz="1600" dirty="0"/>
              <a:t>4 статьи 16 Закона Пермского края </a:t>
            </a:r>
            <a:r>
              <a:rPr lang="ru-RU" sz="1600" dirty="0" smtClean="0"/>
              <a:t> от </a:t>
            </a:r>
            <a:r>
              <a:rPr lang="ru-RU" sz="1600" dirty="0"/>
              <a:t>12 марта 2014 г. № 308-ПК «Об образовании в Пермском крае</a:t>
            </a:r>
            <a:r>
              <a:rPr lang="ru-RU" sz="1600" dirty="0" smtClean="0"/>
              <a:t>»</a:t>
            </a:r>
          </a:p>
          <a:p>
            <a:r>
              <a:rPr lang="ru-RU" sz="1600" dirty="0" smtClean="0"/>
              <a:t>приказ </a:t>
            </a:r>
            <a:r>
              <a:rPr lang="ru-RU" sz="1600" dirty="0"/>
              <a:t>Министерства образования и науки Пермского края от 27 января </a:t>
            </a:r>
            <a:r>
              <a:rPr lang="ru-RU" sz="1600" dirty="0" smtClean="0"/>
              <a:t>2015 </a:t>
            </a:r>
            <a:r>
              <a:rPr lang="ru-RU" sz="1600" dirty="0"/>
              <a:t>г.№ СЭД-26-01-04-33 «Об утверждении Порядка регламентации </a:t>
            </a:r>
            <a:r>
              <a:rPr lang="ru-RU" sz="1600" dirty="0" smtClean="0"/>
              <a:t>и </a:t>
            </a:r>
            <a:r>
              <a:rPr lang="ru-RU" sz="1600" dirty="0"/>
              <a:t>оформления отношений государственной и муниципальной образовательной организации и родителей (законных представителей) обучающихся, нуждающихся в длительном лечении, а также детей-инвалидов в части организации обучения в медицинских </a:t>
            </a:r>
            <a:r>
              <a:rPr lang="ru-RU" sz="1600" dirty="0" smtClean="0"/>
              <a:t>организациях» (с изменениями)</a:t>
            </a:r>
          </a:p>
          <a:p>
            <a:r>
              <a:rPr lang="ru-RU" sz="1600" dirty="0" smtClean="0"/>
              <a:t>приказ </a:t>
            </a:r>
            <a:r>
              <a:rPr lang="ru-RU" sz="1600" dirty="0"/>
              <a:t>Министерства образования и науки Пермского края от 18.07.2014 № </a:t>
            </a:r>
            <a:r>
              <a:rPr lang="ru-RU" sz="1600" dirty="0" smtClean="0"/>
              <a:t>СЭД-26-01-04-627 «Об </a:t>
            </a:r>
            <a:r>
              <a:rPr lang="ru-RU" sz="1600" dirty="0"/>
              <a:t>утверждении Порядка регламентации и оформления отношений государственной и муниципальной образовательной организации и родителей (законных представителей) обучающихся, нуждающихся в длительном лечении, а также детей-инвалидов в части организации обучения на дому» </a:t>
            </a:r>
            <a:r>
              <a:rPr lang="ru-RU" sz="1600" dirty="0" smtClean="0"/>
              <a:t>(с изменениями)</a:t>
            </a:r>
          </a:p>
          <a:p>
            <a:r>
              <a:rPr lang="ru-RU" sz="1600" dirty="0"/>
              <a:t>п</a:t>
            </a:r>
            <a:r>
              <a:rPr lang="ru-RU" sz="1600" dirty="0" smtClean="0"/>
              <a:t>риказ Министерства образования и науки </a:t>
            </a:r>
            <a:r>
              <a:rPr lang="ru-RU" sz="1600" dirty="0"/>
              <a:t>П</a:t>
            </a:r>
            <a:r>
              <a:rPr lang="ru-RU" sz="1600" dirty="0" smtClean="0"/>
              <a:t>ермского края от 22 июня 2021г. № 26-01-06-691 «О </a:t>
            </a:r>
            <a:r>
              <a:rPr lang="ru-RU" sz="1600" dirty="0"/>
              <a:t>создании регионального Ресурсного центра по психолого-педагогическому сопровождению и обучению длительно болеющих обучающихся, находящихся на длительном лечении в медицинских организациях и/или на </a:t>
            </a:r>
            <a:r>
              <a:rPr lang="ru-RU" sz="1600" dirty="0" smtClean="0"/>
              <a:t>дому»</a:t>
            </a:r>
          </a:p>
          <a:p>
            <a:r>
              <a:rPr lang="ru-RU" sz="1600" dirty="0" smtClean="0"/>
              <a:t>Приказ начальника Департамента образования администрации города Перми от 14 июля 2021г. № 059-08-01-09-775 «О создании регионального Ресурсного центра </a:t>
            </a:r>
            <a:r>
              <a:rPr lang="ru-RU" sz="1600" dirty="0"/>
              <a:t>по психолого-педагогическому сопровождению и обучению </a:t>
            </a:r>
            <a:r>
              <a:rPr lang="ru-RU" sz="1600" dirty="0" smtClean="0"/>
              <a:t>детей, нуждающихся в длительном лечении, обучение которых организуется в медицинских организациях и/или на дому на базе МАОУ «СОШ № 32 с углубленным изучением предметов естественно-экологического профиля» г. </a:t>
            </a:r>
            <a:r>
              <a:rPr lang="ru-RU" sz="1600" dirty="0"/>
              <a:t>П</a:t>
            </a:r>
            <a:r>
              <a:rPr lang="ru-RU" sz="1600" dirty="0" smtClean="0"/>
              <a:t>ерми</a:t>
            </a:r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val="38391835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200" b="1" dirty="0" smtClean="0">
                <a:solidFill>
                  <a:srgbClr val="0070C0"/>
                </a:solidFill>
              </a:rPr>
              <a:t>Региональный </a:t>
            </a:r>
            <a:r>
              <a:rPr lang="ru-RU" sz="3200" b="1" dirty="0">
                <a:solidFill>
                  <a:srgbClr val="0070C0"/>
                </a:solidFill>
              </a:rPr>
              <a:t>ресурсный </a:t>
            </a:r>
            <a:r>
              <a:rPr lang="ru-RU" sz="3200" b="1" dirty="0" smtClean="0">
                <a:solidFill>
                  <a:srgbClr val="0070C0"/>
                </a:solidFill>
              </a:rPr>
              <a:t>центр по </a:t>
            </a:r>
            <a:r>
              <a:rPr lang="ru-RU" sz="3200" b="1" dirty="0">
                <a:solidFill>
                  <a:srgbClr val="0070C0"/>
                </a:solidFill>
              </a:rPr>
              <a:t>психолого-педагогическому сопровождению и обучению детей, нуждающихся в длительном лечении</a:t>
            </a:r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616657" y="3064853"/>
            <a:ext cx="5036024" cy="1220544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08995" y="4285397"/>
            <a:ext cx="1177153" cy="635482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206262" y="4216353"/>
            <a:ext cx="1205724" cy="773570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683171" y="5000780"/>
            <a:ext cx="1505843" cy="536494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399962" y="5123501"/>
            <a:ext cx="1012024" cy="396274"/>
          </a:xfrm>
          <a:prstGeom prst="rect">
            <a:avLst/>
          </a:prstGeom>
        </p:spPr>
      </p:pic>
      <p:pic>
        <p:nvPicPr>
          <p:cNvPr id="9" name="Рисунок 8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511188" y="2037567"/>
            <a:ext cx="7151427" cy="8779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82971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200" b="1" dirty="0" smtClean="0">
                <a:solidFill>
                  <a:srgbClr val="0070C0"/>
                </a:solidFill>
              </a:rPr>
              <a:t>Опорные площадки </a:t>
            </a:r>
            <a:r>
              <a:rPr lang="ru-RU" sz="3200" b="1" dirty="0">
                <a:solidFill>
                  <a:srgbClr val="0070C0"/>
                </a:solidFill>
              </a:rPr>
              <a:t>для </a:t>
            </a:r>
            <a:r>
              <a:rPr lang="ru-RU" sz="3200" b="1" dirty="0" smtClean="0">
                <a:solidFill>
                  <a:srgbClr val="0070C0"/>
                </a:solidFill>
              </a:rPr>
              <a:t>оказания психолого-педагогического сопровождения </a:t>
            </a:r>
            <a:r>
              <a:rPr lang="ru-RU" sz="3200" b="1" dirty="0">
                <a:solidFill>
                  <a:srgbClr val="0070C0"/>
                </a:solidFill>
              </a:rPr>
              <a:t>и </a:t>
            </a:r>
            <a:r>
              <a:rPr lang="ru-RU" sz="3200" b="1" dirty="0" smtClean="0">
                <a:solidFill>
                  <a:srgbClr val="0070C0"/>
                </a:solidFill>
              </a:rPr>
              <a:t>обучения </a:t>
            </a:r>
            <a:r>
              <a:rPr lang="ru-RU" sz="3200" b="1" dirty="0">
                <a:solidFill>
                  <a:srgbClr val="0070C0"/>
                </a:solidFill>
              </a:rPr>
              <a:t>детей, нуждающихся в длительном лечении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75481" y="2142697"/>
            <a:ext cx="11041038" cy="4252629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3200" b="1" dirty="0" smtClean="0">
                <a:solidFill>
                  <a:srgbClr val="FF0000"/>
                </a:solidFill>
              </a:rPr>
              <a:t>МОБУ «Гимназия №3» г. Кудымкар</a:t>
            </a:r>
          </a:p>
          <a:p>
            <a:pPr marL="0" indent="0" algn="ctr">
              <a:buNone/>
            </a:pPr>
            <a:r>
              <a:rPr lang="ru-RU" sz="3200" b="1" dirty="0" smtClean="0">
                <a:solidFill>
                  <a:srgbClr val="FF0000"/>
                </a:solidFill>
              </a:rPr>
              <a:t>   МАОУ «СОШ «Петролеум+» г. Перми</a:t>
            </a:r>
          </a:p>
          <a:p>
            <a:pPr marL="0" indent="0" algn="ctr">
              <a:buNone/>
            </a:pPr>
            <a:r>
              <a:rPr lang="ru-RU" sz="6000" dirty="0" smtClean="0"/>
              <a:t>  +</a:t>
            </a:r>
          </a:p>
          <a:p>
            <a:pPr marL="0" indent="0" algn="ctr">
              <a:buNone/>
            </a:pPr>
            <a:r>
              <a:rPr lang="ru-RU" dirty="0" smtClean="0"/>
              <a:t>МБОУ «</a:t>
            </a:r>
            <a:r>
              <a:rPr lang="ru-RU" dirty="0" err="1" smtClean="0"/>
              <a:t>Верещагинская</a:t>
            </a:r>
            <a:r>
              <a:rPr lang="ru-RU" dirty="0" smtClean="0"/>
              <a:t> </a:t>
            </a:r>
            <a:r>
              <a:rPr lang="ru-RU" dirty="0"/>
              <a:t>санаторная школа-интернат для детей, </a:t>
            </a:r>
            <a:r>
              <a:rPr lang="ru-RU" dirty="0" smtClean="0"/>
              <a:t>нуждающихся </a:t>
            </a:r>
            <a:r>
              <a:rPr lang="ru-RU" dirty="0"/>
              <a:t>в длительном </a:t>
            </a:r>
            <a:r>
              <a:rPr lang="ru-RU" dirty="0" smtClean="0"/>
              <a:t>лечении»</a:t>
            </a:r>
          </a:p>
          <a:p>
            <a:pPr marL="0" indent="0" algn="ctr">
              <a:buNone/>
            </a:pPr>
            <a:r>
              <a:rPr lang="ru-RU" dirty="0" smtClean="0"/>
              <a:t>МБООУ санаторного </a:t>
            </a:r>
            <a:r>
              <a:rPr lang="ru-RU" dirty="0"/>
              <a:t>типа для детей, нуждающихся в длительном лечении </a:t>
            </a:r>
            <a:r>
              <a:rPr lang="ru-RU" dirty="0" smtClean="0"/>
              <a:t>«Ленинская </a:t>
            </a:r>
            <a:r>
              <a:rPr lang="ru-RU" dirty="0"/>
              <a:t>санаторная </a:t>
            </a:r>
            <a:r>
              <a:rPr lang="ru-RU" dirty="0" smtClean="0"/>
              <a:t>школа-интернат» </a:t>
            </a:r>
            <a:r>
              <a:rPr lang="ru-RU" dirty="0" err="1" smtClean="0"/>
              <a:t>Кудымкарского</a:t>
            </a:r>
            <a:r>
              <a:rPr lang="ru-RU" dirty="0" smtClean="0"/>
              <a:t> МО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538987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5400" b="1" dirty="0" smtClean="0">
                <a:solidFill>
                  <a:srgbClr val="0070C0"/>
                </a:solidFill>
              </a:rPr>
              <a:t>Цель</a:t>
            </a:r>
            <a:endParaRPr lang="ru-RU" sz="5400" b="1" dirty="0">
              <a:solidFill>
                <a:srgbClr val="0070C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ru-RU" dirty="0"/>
              <a:t>с</a:t>
            </a:r>
            <a:r>
              <a:rPr lang="ru-RU" dirty="0" smtClean="0"/>
              <a:t>оздание единого </a:t>
            </a:r>
            <a:r>
              <a:rPr lang="ru-RU" dirty="0"/>
              <a:t>образовательного пространства, обеспечивающего развитие инклюзивного образования обучающихся (воспитанников) с ОВЗ, детей-инвалидов на территории Пермского </a:t>
            </a:r>
            <a:r>
              <a:rPr lang="ru-RU" dirty="0" smtClean="0"/>
              <a:t>края</a:t>
            </a:r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29600" y="3611615"/>
            <a:ext cx="3583319" cy="32751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26499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18615" y="201351"/>
            <a:ext cx="10515600" cy="1325563"/>
          </a:xfrm>
        </p:spPr>
        <p:txBody>
          <a:bodyPr/>
          <a:lstStyle/>
          <a:p>
            <a:r>
              <a:rPr lang="ru-RU" b="1" dirty="0" smtClean="0">
                <a:solidFill>
                  <a:srgbClr val="0070C0"/>
                </a:solidFill>
              </a:rPr>
              <a:t>Задачи</a:t>
            </a:r>
            <a:endParaRPr lang="ru-RU" b="1" dirty="0">
              <a:solidFill>
                <a:srgbClr val="0070C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615" y="1416192"/>
            <a:ext cx="11313993" cy="5011903"/>
          </a:xfrm>
        </p:spPr>
        <p:txBody>
          <a:bodyPr>
            <a:normAutofit fontScale="55000" lnSpcReduction="20000"/>
          </a:bodyPr>
          <a:lstStyle/>
          <a:p>
            <a:r>
              <a:rPr lang="ru-RU" dirty="0" smtClean="0"/>
              <a:t>создать </a:t>
            </a:r>
            <a:r>
              <a:rPr lang="ru-RU" dirty="0"/>
              <a:t>модель междисциплинарного взаимодействия специалистов разных профилей при оказании медицинской, педагогической, социально-психологической помощи детям, нуждающимся в длительном лечении, обучение которых организуется в медицинских организациях и/или на дому в соответствии   современных стандартов и требований</a:t>
            </a:r>
            <a:r>
              <a:rPr lang="ru-RU" dirty="0" smtClean="0"/>
              <a:t>;</a:t>
            </a:r>
          </a:p>
          <a:p>
            <a:pPr marL="0" indent="0">
              <a:buNone/>
            </a:pPr>
            <a:endParaRPr lang="ru-RU" dirty="0" smtClean="0"/>
          </a:p>
          <a:p>
            <a:r>
              <a:rPr lang="ru-RU" b="1" dirty="0"/>
              <a:t>разработать алгоритм психолого-педагогического сопровождения обучающихся</a:t>
            </a:r>
            <a:r>
              <a:rPr lang="ru-RU" dirty="0"/>
              <a:t>, нуждающихся в длительном </a:t>
            </a:r>
            <a:r>
              <a:rPr lang="ru-RU" dirty="0" smtClean="0"/>
              <a:t>лечении;</a:t>
            </a:r>
            <a:endParaRPr lang="ru-RU" dirty="0"/>
          </a:p>
          <a:p>
            <a:endParaRPr lang="ru-RU" dirty="0"/>
          </a:p>
          <a:p>
            <a:r>
              <a:rPr lang="ru-RU" b="1" dirty="0" smtClean="0"/>
              <a:t>предоставить административным командам образовательных организаций Пермского края доступ к ресурсам Ресурсного центра в рамках сетевого взаимодействия (в очной и/или дистанционной форме);</a:t>
            </a:r>
          </a:p>
          <a:p>
            <a:pPr marL="0" indent="0">
              <a:buNone/>
            </a:pPr>
            <a:endParaRPr lang="ru-RU" b="1" dirty="0" smtClean="0"/>
          </a:p>
          <a:p>
            <a:r>
              <a:rPr lang="ru-RU" b="1" dirty="0" smtClean="0"/>
              <a:t>создать сетевое методическое взаимодействие специалистов разных профилей</a:t>
            </a:r>
            <a:r>
              <a:rPr lang="ru-RU" dirty="0" smtClean="0"/>
              <a:t> (административных команд, специалистов психолого-педагогических консилиумов образовательных организаций) с целью оказания методической, консультационной поддержки в разработке   индивидуальных учебных планов (далее - ИУП) для детей, находящихся на длительном лечении в медицинских организациях и/или на дому. ИУП разрабатывается для оптимального выбора образовательного маршрута обучающегося, исходящего из возможных очных (заочных) коммуникационных связей педагогов с ним при организации обучения с учетом текущего состояния здоровья;</a:t>
            </a:r>
          </a:p>
          <a:p>
            <a:pPr marL="0" indent="0">
              <a:buNone/>
            </a:pPr>
            <a:endParaRPr lang="ru-RU" dirty="0"/>
          </a:p>
          <a:p>
            <a:r>
              <a:rPr lang="ru-RU" b="1" dirty="0" smtClean="0"/>
              <a:t>обеспечить консультативно-просветительскую работу с родителями (законными представителями) детей, находящимися   на длительном лечении, </a:t>
            </a:r>
            <a:r>
              <a:rPr lang="ru-RU" dirty="0" smtClean="0"/>
              <a:t>в том числе в режиме онлайн консультаций;</a:t>
            </a:r>
          </a:p>
          <a:p>
            <a:pPr marL="0" indent="0">
              <a:buNone/>
            </a:pPr>
            <a:endParaRPr lang="ru-RU" dirty="0"/>
          </a:p>
          <a:p>
            <a:r>
              <a:rPr lang="ru-RU" b="1" dirty="0" smtClean="0"/>
              <a:t>обобщить и распространить опыт работы Ресурсного центра и ознакомить с результатами его работы.</a:t>
            </a:r>
            <a:endParaRPr lang="ru-RU" b="1" dirty="0"/>
          </a:p>
          <a:p>
            <a:pPr marL="0" indent="0">
              <a:buNone/>
            </a:pPr>
            <a:r>
              <a:rPr lang="ru-RU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32510648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>
                <a:solidFill>
                  <a:srgbClr val="0070C0"/>
                </a:solidFill>
              </a:rPr>
              <a:t>Основными направлениями </a:t>
            </a:r>
            <a:r>
              <a:rPr lang="ru-RU" b="1" dirty="0" smtClean="0">
                <a:solidFill>
                  <a:srgbClr val="0070C0"/>
                </a:solidFill>
              </a:rPr>
              <a:t>деятельности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b="1" dirty="0"/>
              <a:t>методическая, информационная, просветительская, диагностическая, консультационная, психолого-педагогическая поддержка педагогов </a:t>
            </a:r>
            <a:r>
              <a:rPr lang="ru-RU" b="1" dirty="0" smtClean="0"/>
              <a:t>и </a:t>
            </a:r>
            <a:r>
              <a:rPr lang="ru-RU" b="1" dirty="0"/>
              <a:t>родителей </a:t>
            </a:r>
            <a:r>
              <a:rPr lang="ru-RU" dirty="0"/>
              <a:t>по вопросам образования и   психолого-педагогического сопровождения детей, находящихся на длительном </a:t>
            </a:r>
            <a:r>
              <a:rPr lang="ru-RU" dirty="0" smtClean="0"/>
              <a:t>лечении;</a:t>
            </a:r>
          </a:p>
          <a:p>
            <a:pPr marL="0" indent="0">
              <a:buNone/>
            </a:pPr>
            <a:endParaRPr lang="ru-RU" dirty="0"/>
          </a:p>
          <a:p>
            <a:r>
              <a:rPr lang="ru-RU" b="1" dirty="0" smtClean="0"/>
              <a:t>информирование </a:t>
            </a:r>
            <a:r>
              <a:rPr lang="ru-RU" b="1" dirty="0"/>
              <a:t>и просвещение родителей (законных </a:t>
            </a:r>
            <a:r>
              <a:rPr lang="ru-RU" b="1" dirty="0" smtClean="0"/>
              <a:t>представителей) и </a:t>
            </a:r>
            <a:r>
              <a:rPr lang="ru-RU" b="1" dirty="0"/>
              <a:t>педагогов </a:t>
            </a:r>
            <a:r>
              <a:rPr lang="ru-RU" dirty="0"/>
              <a:t>по вопросам организации   образовательного </a:t>
            </a:r>
            <a:r>
              <a:rPr lang="ru-RU" dirty="0" smtClean="0"/>
              <a:t>процесса и </a:t>
            </a:r>
            <a:r>
              <a:rPr lang="ru-RU" dirty="0"/>
              <a:t>психолого-педагогического сопровождения детей, </a:t>
            </a:r>
            <a:r>
              <a:rPr lang="ru-RU" dirty="0" smtClean="0"/>
              <a:t>нуждающихся в </a:t>
            </a:r>
            <a:r>
              <a:rPr lang="ru-RU" dirty="0"/>
              <a:t>длительном лечении, обучение которых организуется в медицинских организациях и/или на </a:t>
            </a:r>
            <a:r>
              <a:rPr lang="ru-RU" dirty="0" smtClean="0"/>
              <a:t>дому;</a:t>
            </a:r>
            <a:endParaRPr lang="ru-RU" dirty="0"/>
          </a:p>
          <a:p>
            <a:endParaRPr lang="ru-RU" dirty="0"/>
          </a:p>
          <a:p>
            <a:r>
              <a:rPr lang="ru-RU" b="1" dirty="0"/>
              <a:t>распространение эффективных практик</a:t>
            </a:r>
            <a:r>
              <a:rPr lang="ru-RU" dirty="0" smtClean="0"/>
              <a:t>;</a:t>
            </a:r>
          </a:p>
          <a:p>
            <a:pPr marL="0" indent="0">
              <a:buNone/>
            </a:pPr>
            <a:endParaRPr lang="ru-RU" dirty="0"/>
          </a:p>
          <a:p>
            <a:r>
              <a:rPr lang="ru-RU" b="1" dirty="0"/>
              <a:t>организация и проведение мероприятий по вопросам разработки </a:t>
            </a:r>
            <a:r>
              <a:rPr lang="ru-RU" b="1" dirty="0" smtClean="0"/>
              <a:t>и </a:t>
            </a:r>
            <a:r>
              <a:rPr lang="ru-RU" b="1" dirty="0"/>
              <a:t>реализации ИУП в рамках реализации образовательных программ,</a:t>
            </a:r>
            <a:r>
              <a:rPr lang="ru-RU" dirty="0"/>
              <a:t> </a:t>
            </a:r>
            <a:r>
              <a:rPr lang="ru-RU" dirty="0" smtClean="0"/>
              <a:t>в </a:t>
            </a:r>
            <a:r>
              <a:rPr lang="ru-RU" dirty="0"/>
              <a:t>том числе для детей с ОВЗ и детей-инвалидов.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3441169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242295"/>
            <a:ext cx="10515600" cy="1325563"/>
          </a:xfrm>
        </p:spPr>
        <p:txBody>
          <a:bodyPr/>
          <a:lstStyle/>
          <a:p>
            <a:r>
              <a:rPr lang="ru-RU" b="1" dirty="0">
                <a:solidFill>
                  <a:srgbClr val="0070C0"/>
                </a:solidFill>
              </a:rPr>
              <a:t>Ожидаемые результаты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470782"/>
            <a:ext cx="10515600" cy="5162029"/>
          </a:xfrm>
        </p:spPr>
        <p:txBody>
          <a:bodyPr>
            <a:normAutofit fontScale="85000" lnSpcReduction="20000"/>
          </a:bodyPr>
          <a:lstStyle/>
          <a:p>
            <a:r>
              <a:rPr lang="ru-RU" b="1" dirty="0"/>
              <a:t>п</a:t>
            </a:r>
            <a:r>
              <a:rPr lang="ru-RU" b="1" dirty="0" smtClean="0"/>
              <a:t>овышение </a:t>
            </a:r>
            <a:r>
              <a:rPr lang="ru-RU" b="1" dirty="0"/>
              <a:t>качества образования детей, нуждающихся в длительном лечении,</a:t>
            </a:r>
            <a:r>
              <a:rPr lang="ru-RU" dirty="0"/>
              <a:t> обучение которых организуется в медицинских организациях и/или на дому за счет эффективного использования материально-технических, методических, информационных, кадровых и других </a:t>
            </a:r>
            <a:r>
              <a:rPr lang="ru-RU" dirty="0" smtClean="0"/>
              <a:t>ресурсов;</a:t>
            </a:r>
          </a:p>
          <a:p>
            <a:pPr marL="0" indent="0">
              <a:buNone/>
            </a:pPr>
            <a:endParaRPr lang="ru-RU" dirty="0"/>
          </a:p>
          <a:p>
            <a:r>
              <a:rPr lang="ru-RU" b="1" dirty="0" smtClean="0"/>
              <a:t>создание </a:t>
            </a:r>
            <a:r>
              <a:rPr lang="ru-RU" b="1" dirty="0"/>
              <a:t>условий для методического сетевого взаимодействия педагогов, возможности для их самореализации</a:t>
            </a:r>
            <a:r>
              <a:rPr lang="ru-RU" b="1" dirty="0" smtClean="0"/>
              <a:t>;</a:t>
            </a:r>
          </a:p>
          <a:p>
            <a:pPr marL="0" indent="0">
              <a:buNone/>
            </a:pPr>
            <a:endParaRPr lang="ru-RU" dirty="0"/>
          </a:p>
          <a:p>
            <a:r>
              <a:rPr lang="ru-RU" b="1" dirty="0"/>
              <a:t>рост профессионализма педагогов в части освоения и </a:t>
            </a:r>
            <a:r>
              <a:rPr lang="ru-RU" b="1" dirty="0" smtClean="0"/>
              <a:t>реализации программ </a:t>
            </a:r>
            <a:r>
              <a:rPr lang="ru-RU" b="1" dirty="0"/>
              <a:t>обучения детей, находящихся на длительном лечении </a:t>
            </a:r>
            <a:br>
              <a:rPr lang="ru-RU" b="1" dirty="0"/>
            </a:br>
            <a:r>
              <a:rPr lang="ru-RU" b="1" dirty="0"/>
              <a:t>в медицинской организации и (или) на дому</a:t>
            </a:r>
            <a:r>
              <a:rPr lang="ru-RU" b="1" dirty="0" smtClean="0"/>
              <a:t>;</a:t>
            </a:r>
          </a:p>
          <a:p>
            <a:pPr marL="0" indent="0">
              <a:buNone/>
            </a:pPr>
            <a:endParaRPr lang="ru-RU" dirty="0"/>
          </a:p>
          <a:p>
            <a:r>
              <a:rPr lang="ru-RU" b="1" dirty="0"/>
              <a:t>внедрение в практику работы образовательных организаций Пермского края педагогического опыта, полученного в результате работы Ресурсного центра.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2634656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140</TotalTime>
  <Words>1016</Words>
  <Application>Microsoft Office PowerPoint</Application>
  <PresentationFormat>Произвольный</PresentationFormat>
  <Paragraphs>91</Paragraphs>
  <Slides>11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Тема Office</vt:lpstr>
      <vt:lpstr>Смыслы и приоритетные задачи создания на территории Пермского края научно-методического  и педагогического сопровождения ресурсных центров (школ) по работе с детьми, находящимися на длительном лечении</vt:lpstr>
      <vt:lpstr>Статистика </vt:lpstr>
      <vt:lpstr>Нормативно-правовая основа</vt:lpstr>
      <vt:lpstr>Региональный ресурсный центр по психолого-педагогическому сопровождению и обучению детей, нуждающихся в длительном лечении</vt:lpstr>
      <vt:lpstr>Опорные площадки для оказания психолого-педагогического сопровождения и обучения детей, нуждающихся в длительном лечении </vt:lpstr>
      <vt:lpstr>Цель</vt:lpstr>
      <vt:lpstr>Задачи</vt:lpstr>
      <vt:lpstr>Основными направлениями деятельности</vt:lpstr>
      <vt:lpstr>Ожидаемые результаты</vt:lpstr>
      <vt:lpstr>Региональная система сопровождения образования и воспитания обучающихся с ОВЗ</vt:lpstr>
      <vt:lpstr>Контактная информация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Смыслы и приоритетные задачи создания на территории Пермского края и научно-методического и педагогического сопровождения ресурсных центров (школ) по работе с детьми, находящимися на длительном лечении"</dc:title>
  <dc:creator>Каткова Ирина Геннадьевна</dc:creator>
  <cp:lastModifiedBy>Admin</cp:lastModifiedBy>
  <cp:revision>14</cp:revision>
  <dcterms:created xsi:type="dcterms:W3CDTF">2021-09-24T08:57:13Z</dcterms:created>
  <dcterms:modified xsi:type="dcterms:W3CDTF">2021-10-04T11:35:29Z</dcterms:modified>
</cp:coreProperties>
</file>