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9" r:id="rId2"/>
    <p:sldId id="276" r:id="rId3"/>
    <p:sldId id="281" r:id="rId4"/>
    <p:sldId id="277" r:id="rId5"/>
    <p:sldId id="282" r:id="rId6"/>
    <p:sldId id="283" r:id="rId7"/>
    <p:sldId id="288" r:id="rId8"/>
    <p:sldId id="289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gpvikAjGS7NYj12C69VDp9gYq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6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55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36572" y="696685"/>
            <a:ext cx="6705599" cy="10014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4456" y="1039229"/>
            <a:ext cx="896982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ea typeface="+mn-ea"/>
                <a:cs typeface="+mn-cs"/>
              </a:rPr>
              <a:t>Встреча пилотных площадок и научных руководителей</a:t>
            </a:r>
            <a:endParaRPr lang="ru-RU" sz="2800" dirty="0">
              <a:ea typeface="+mn-ea"/>
              <a:cs typeface="+mn-cs"/>
            </a:endParaRPr>
          </a:p>
          <a:p>
            <a:pPr lvl="0" algn="ctr"/>
            <a:endParaRPr lang="ru-RU" sz="2800" dirty="0" smtClean="0">
              <a:ea typeface="+mn-ea"/>
              <a:cs typeface="+mn-cs"/>
            </a:endParaRPr>
          </a:p>
          <a:p>
            <a:pPr lvl="0" algn="ctr"/>
            <a:r>
              <a:rPr lang="ru-RU" sz="2000" dirty="0" smtClean="0">
                <a:ea typeface="+mn-ea"/>
                <a:cs typeface="+mn-cs"/>
              </a:rPr>
              <a:t>Научно-методическое </a:t>
            </a:r>
            <a:r>
              <a:rPr lang="ru-RU" sz="2000" dirty="0">
                <a:ea typeface="+mn-ea"/>
                <a:cs typeface="+mn-cs"/>
              </a:rPr>
              <a:t>сопровождение деятельности специалистов и служб психолого-социального сопровождения общего образования </a:t>
            </a:r>
            <a:r>
              <a:rPr lang="ru-RU" sz="2000" dirty="0" smtClean="0">
                <a:ea typeface="+mn-ea"/>
                <a:cs typeface="+mn-cs"/>
              </a:rPr>
              <a:t>в </a:t>
            </a:r>
            <a:r>
              <a:rPr lang="ru-RU" sz="2000" dirty="0">
                <a:ea typeface="+mn-ea"/>
                <a:cs typeface="+mn-cs"/>
              </a:rPr>
              <a:t>условиях внедрения на территории Пермского края трехуровневой модели психологической </a:t>
            </a:r>
            <a:r>
              <a:rPr lang="ru-RU" sz="2000" dirty="0" smtClean="0">
                <a:ea typeface="+mn-ea"/>
                <a:cs typeface="+mn-cs"/>
              </a:rPr>
              <a:t>службы</a:t>
            </a:r>
          </a:p>
          <a:p>
            <a:pPr lvl="0" algn="ctr"/>
            <a:endParaRPr lang="ru-RU" sz="2000" dirty="0">
              <a:ea typeface="+mn-ea"/>
              <a:cs typeface="+mn-cs"/>
            </a:endParaRPr>
          </a:p>
          <a:p>
            <a:pPr lvl="0" algn="ctr"/>
            <a:endParaRPr lang="ru-RU" sz="1800" i="1" dirty="0" smtClean="0">
              <a:ea typeface="+mn-ea"/>
              <a:cs typeface="+mn-cs"/>
            </a:endParaRPr>
          </a:p>
          <a:p>
            <a:pPr lvl="0" algn="ctr"/>
            <a:r>
              <a:rPr lang="ru-RU" sz="1800" i="1" dirty="0" smtClean="0">
                <a:ea typeface="+mn-ea"/>
                <a:cs typeface="+mn-cs"/>
              </a:rPr>
              <a:t>Государственная программа </a:t>
            </a:r>
            <a:r>
              <a:rPr lang="ru-RU" sz="1800" i="1" dirty="0">
                <a:ea typeface="+mn-ea"/>
                <a:cs typeface="+mn-cs"/>
              </a:rPr>
              <a:t>Пермского края «Образование и молодежная политика» </a:t>
            </a:r>
          </a:p>
          <a:p>
            <a:pPr lvl="0" algn="ctr"/>
            <a:endParaRPr lang="ru-RU" sz="2800" dirty="0"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2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36572" y="696685"/>
            <a:ext cx="6705599" cy="10014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04526" y="1538515"/>
            <a:ext cx="906975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Задачи на встречу: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457200" lvl="0" indent="-457200" algn="ctr">
              <a:buAutoNum type="arabicPeriod"/>
            </a:pPr>
            <a:r>
              <a:rPr kumimoji="0" lang="ru-RU" sz="2400" b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sym typeface="Arial"/>
              </a:rPr>
              <a:t>Обсудить</a:t>
            </a:r>
            <a:r>
              <a:rPr kumimoji="0" lang="ru-RU" sz="2400" b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sym typeface="Arial"/>
              </a:rPr>
              <a:t> планы и даты проекта.</a:t>
            </a:r>
          </a:p>
          <a:p>
            <a:pPr marL="457200" lvl="0" indent="-457200" algn="ctr">
              <a:buAutoNum type="arabicPeriod"/>
            </a:pPr>
            <a:endParaRPr lang="ru-RU" sz="2400" dirty="0">
              <a:ea typeface="+mn-ea"/>
            </a:endParaRPr>
          </a:p>
          <a:p>
            <a:pPr marL="457200" lvl="0" indent="-457200" algn="ctr">
              <a:buAutoNum type="arabicPeriod"/>
            </a:pPr>
            <a:r>
              <a:rPr kumimoji="0" lang="ru-RU" sz="2400" b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sym typeface="Arial"/>
              </a:rPr>
              <a:t>Заслушать и утвердить темы пилотных проектов.</a:t>
            </a:r>
          </a:p>
          <a:p>
            <a:pPr marL="457200" lvl="0" indent="-457200" algn="ctr">
              <a:buAutoNum type="arabicPeriod"/>
            </a:pPr>
            <a:endParaRPr kumimoji="0" lang="ru-RU" sz="2400" b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sym typeface="Arial"/>
            </a:endParaRPr>
          </a:p>
          <a:p>
            <a:pPr lvl="0" algn="ctr"/>
            <a:r>
              <a:rPr lang="ru-RU" sz="2400" dirty="0">
                <a:ea typeface="+mn-ea"/>
              </a:rPr>
              <a:t>3</a:t>
            </a:r>
            <a:r>
              <a:rPr lang="ru-RU" sz="2400" dirty="0" smtClean="0">
                <a:ea typeface="+mn-ea"/>
              </a:rPr>
              <a:t>. Сопоставить разработки пилотных площадок с приоритетными задачами развития психологических служб </a:t>
            </a:r>
            <a:endParaRPr lang="ru-RU" sz="2400" dirty="0" smtClean="0">
              <a:solidFill>
                <a:srgbClr val="00B050"/>
              </a:solidFill>
              <a:ea typeface="+mn-ea"/>
            </a:endParaRPr>
          </a:p>
          <a:p>
            <a:pPr lvl="0" algn="ctr"/>
            <a:endParaRPr lang="ru-RU" sz="2400" dirty="0" smtClean="0">
              <a:ea typeface="+mn-ea"/>
            </a:endParaRPr>
          </a:p>
          <a:p>
            <a:pPr lvl="0" algn="ctr"/>
            <a:r>
              <a:rPr lang="ru-RU" sz="2400" dirty="0">
                <a:ea typeface="+mn-ea"/>
              </a:rPr>
              <a:t>4</a:t>
            </a:r>
            <a:r>
              <a:rPr lang="ru-RU" sz="2400" dirty="0" smtClean="0">
                <a:ea typeface="+mn-ea"/>
              </a:rPr>
              <a:t>. Обозначить дорожную карту реализации проектов</a:t>
            </a:r>
            <a:endParaRPr kumimoji="0" lang="ru-RU" sz="2400" b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650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04526" y="456247"/>
            <a:ext cx="84891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Даты</a:t>
            </a:r>
            <a:r>
              <a:rPr kumimoji="0" lang="ru-RU" sz="20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проекта: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sym typeface="Arial"/>
            </a:endParaRPr>
          </a:p>
          <a:p>
            <a:pPr lvl="0" algn="just">
              <a:defRPr/>
            </a:pPr>
            <a:r>
              <a:rPr lang="ru-RU" sz="1800" b="1" dirty="0" smtClean="0">
                <a:ea typeface="+mn-ea"/>
              </a:rPr>
              <a:t>1. Разработка </a:t>
            </a:r>
            <a:r>
              <a:rPr lang="ru-RU" sz="1800" b="1" dirty="0">
                <a:ea typeface="+mn-ea"/>
              </a:rPr>
              <a:t>и апробация</a:t>
            </a:r>
            <a:r>
              <a:rPr lang="ru-RU" sz="1800" dirty="0">
                <a:ea typeface="+mn-ea"/>
              </a:rPr>
              <a:t> психологических пилотных проектов на базе пилотных </a:t>
            </a:r>
            <a:r>
              <a:rPr lang="ru-RU" sz="1800" dirty="0" smtClean="0">
                <a:ea typeface="+mn-ea"/>
              </a:rPr>
              <a:t>площадок. </a:t>
            </a:r>
            <a:r>
              <a:rPr lang="ru-RU" sz="1800" b="1" dirty="0" smtClean="0">
                <a:ea typeface="+mn-ea"/>
              </a:rPr>
              <a:t>Март – август. </a:t>
            </a:r>
            <a:endParaRPr lang="ru-RU" sz="1800" b="1" dirty="0">
              <a:ea typeface="+mn-ea"/>
            </a:endParaRPr>
          </a:p>
          <a:p>
            <a:pPr lvl="0" algn="just">
              <a:defRPr/>
            </a:pPr>
            <a:endParaRPr lang="ru-RU" sz="1800" dirty="0">
              <a:ea typeface="+mn-ea"/>
            </a:endParaRPr>
          </a:p>
          <a:p>
            <a:pPr lvl="0" algn="just">
              <a:defRPr/>
            </a:pPr>
            <a:r>
              <a:rPr lang="ru-RU" sz="1800" dirty="0">
                <a:ea typeface="+mn-ea"/>
              </a:rPr>
              <a:t>2. Присоединение к пилотным площадкам стажировочных площадок (на которых будет распространятся опыт пилотных разработок) </a:t>
            </a:r>
            <a:r>
              <a:rPr lang="ru-RU" sz="1800" dirty="0" smtClean="0">
                <a:ea typeface="+mn-ea"/>
              </a:rPr>
              <a:t>– </a:t>
            </a:r>
            <a:r>
              <a:rPr lang="ru-RU" sz="1800" b="1" dirty="0" smtClean="0">
                <a:ea typeface="+mn-ea"/>
              </a:rPr>
              <a:t>август</a:t>
            </a:r>
            <a:r>
              <a:rPr lang="ru-RU" sz="1800" dirty="0" smtClean="0">
                <a:ea typeface="+mn-ea"/>
              </a:rPr>
              <a:t>. ​</a:t>
            </a:r>
          </a:p>
          <a:p>
            <a:pPr lvl="0" algn="just">
              <a:defRPr/>
            </a:pPr>
            <a:endParaRPr lang="ru-RU" sz="1800" dirty="0">
              <a:ea typeface="+mn-ea"/>
            </a:endParaRPr>
          </a:p>
          <a:p>
            <a:pPr lvl="0" algn="just">
              <a:defRPr/>
            </a:pPr>
            <a:r>
              <a:rPr lang="ru-RU" sz="1800" dirty="0">
                <a:ea typeface="+mn-ea"/>
              </a:rPr>
              <a:t>3. Исполнитель должен организовать стажировочные мероприятия для образовательных организаций</a:t>
            </a:r>
            <a:r>
              <a:rPr lang="ru-RU" sz="1800" dirty="0" smtClean="0">
                <a:ea typeface="+mn-ea"/>
              </a:rPr>
              <a:t>:</a:t>
            </a:r>
            <a:endParaRPr lang="ru-RU" sz="1800" dirty="0">
              <a:ea typeface="+mn-ea"/>
            </a:endParaRPr>
          </a:p>
          <a:p>
            <a:pPr lvl="0" algn="just">
              <a:defRPr/>
            </a:pPr>
            <a:r>
              <a:rPr lang="ru-RU" sz="1800" dirty="0" smtClean="0">
                <a:ea typeface="+mn-ea"/>
              </a:rPr>
              <a:t>3.1. </a:t>
            </a:r>
            <a:r>
              <a:rPr lang="ru-RU" sz="1800" dirty="0">
                <a:ea typeface="+mn-ea"/>
              </a:rPr>
              <a:t>Установочный семинар (онлайн) </a:t>
            </a:r>
            <a:r>
              <a:rPr lang="ru-RU" sz="1800" dirty="0" smtClean="0">
                <a:ea typeface="+mn-ea"/>
              </a:rPr>
              <a:t>– </a:t>
            </a:r>
            <a:r>
              <a:rPr lang="ru-RU" sz="1800" b="1" dirty="0" smtClean="0">
                <a:ea typeface="+mn-ea"/>
              </a:rPr>
              <a:t>начало сентября</a:t>
            </a:r>
            <a:r>
              <a:rPr lang="ru-RU" sz="1800" dirty="0" smtClean="0">
                <a:ea typeface="+mn-ea"/>
              </a:rPr>
              <a:t>. </a:t>
            </a:r>
            <a:endParaRPr lang="ru-RU" sz="1800" dirty="0">
              <a:ea typeface="+mn-ea"/>
            </a:endParaRPr>
          </a:p>
          <a:p>
            <a:pPr lvl="0" algn="just">
              <a:defRPr/>
            </a:pPr>
            <a:r>
              <a:rPr lang="ru-RU" sz="1800" dirty="0" smtClean="0">
                <a:ea typeface="+mn-ea"/>
              </a:rPr>
              <a:t>3.2. Основной </a:t>
            </a:r>
            <a:r>
              <a:rPr lang="ru-RU" sz="1800" dirty="0">
                <a:ea typeface="+mn-ea"/>
              </a:rPr>
              <a:t>семинар (очно) </a:t>
            </a:r>
            <a:r>
              <a:rPr lang="ru-RU" sz="1800" b="1" dirty="0" smtClean="0">
                <a:ea typeface="+mn-ea"/>
              </a:rPr>
              <a:t>конец </a:t>
            </a:r>
            <a:r>
              <a:rPr lang="ru-RU" sz="1800" b="1" dirty="0">
                <a:ea typeface="+mn-ea"/>
              </a:rPr>
              <a:t>сентября</a:t>
            </a:r>
            <a:r>
              <a:rPr lang="ru-RU" sz="1800" dirty="0">
                <a:ea typeface="+mn-ea"/>
              </a:rPr>
              <a:t>. </a:t>
            </a:r>
          </a:p>
          <a:p>
            <a:pPr lvl="0" algn="just">
              <a:defRPr/>
            </a:pPr>
            <a:r>
              <a:rPr lang="ru-RU" sz="1800" dirty="0" smtClean="0">
                <a:ea typeface="+mn-ea"/>
              </a:rPr>
              <a:t>3.3. Рефлексивный </a:t>
            </a:r>
            <a:r>
              <a:rPr lang="ru-RU" sz="1800" dirty="0">
                <a:ea typeface="+mn-ea"/>
              </a:rPr>
              <a:t>семинар (онлайн) </a:t>
            </a:r>
            <a:r>
              <a:rPr lang="ru-RU" sz="1800" b="1" dirty="0">
                <a:ea typeface="+mn-ea"/>
              </a:rPr>
              <a:t>19 октября</a:t>
            </a:r>
            <a:r>
              <a:rPr lang="ru-RU" sz="1800" dirty="0">
                <a:ea typeface="+mn-ea"/>
              </a:rPr>
              <a:t>. Обсуждение итогов взаимодействия научных руководителей, преподавателей, пилотных площадок, стажировочных площадок.</a:t>
            </a:r>
          </a:p>
          <a:p>
            <a:pPr lvl="0" algn="just">
              <a:defRPr/>
            </a:pPr>
            <a:endParaRPr lang="ru-RU" sz="1800" dirty="0">
              <a:ea typeface="+mn-ea"/>
            </a:endParaRPr>
          </a:p>
          <a:p>
            <a:pPr lvl="0" algn="just">
              <a:defRPr/>
            </a:pPr>
            <a:r>
              <a:rPr lang="ru-RU" sz="1800" dirty="0" smtClean="0">
                <a:ea typeface="+mn-ea"/>
              </a:rPr>
              <a:t>4. Конкурс </a:t>
            </a:r>
            <a:r>
              <a:rPr lang="ru-RU" sz="1800" dirty="0">
                <a:ea typeface="+mn-ea"/>
              </a:rPr>
              <a:t>лучших психологических практик (смешанная форма</a:t>
            </a:r>
            <a:r>
              <a:rPr lang="ru-RU" sz="1800" dirty="0" smtClean="0">
                <a:ea typeface="+mn-ea"/>
              </a:rPr>
              <a:t>) – финальная часть </a:t>
            </a:r>
            <a:r>
              <a:rPr lang="ru-RU" sz="1800" b="1" dirty="0">
                <a:ea typeface="+mn-ea"/>
              </a:rPr>
              <a:t>16 </a:t>
            </a:r>
            <a:r>
              <a:rPr lang="ru-RU" sz="1800" b="1" dirty="0" smtClean="0">
                <a:ea typeface="+mn-ea"/>
              </a:rPr>
              <a:t>ноября.</a:t>
            </a:r>
            <a:r>
              <a:rPr lang="ru-RU" sz="1800" dirty="0" smtClean="0">
                <a:ea typeface="+mn-ea"/>
              </a:rPr>
              <a:t> 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ru-RU" sz="1800" dirty="0">
              <a:ea typeface="+mn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ru-RU" sz="1600" dirty="0">
              <a:ea typeface="+mn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39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47999" y="519020"/>
            <a:ext cx="896982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 algn="ctr">
              <a:defRPr/>
            </a:pPr>
            <a:r>
              <a:rPr lang="ru-RU" sz="1800" b="1" dirty="0" smtClean="0">
                <a:ea typeface="+mn-ea"/>
              </a:rPr>
              <a:t>Стратегически важные документы: </a:t>
            </a:r>
          </a:p>
          <a:p>
            <a:pPr lvl="0" algn="ctr">
              <a:defRPr/>
            </a:pPr>
            <a:endParaRPr lang="ru-RU" sz="1800" b="1" dirty="0">
              <a:ea typeface="+mn-ea"/>
            </a:endParaRPr>
          </a:p>
          <a:p>
            <a:pPr lvl="0" algn="ctr">
              <a:defRPr/>
            </a:pPr>
            <a:endParaRPr lang="ru-RU" sz="1800" b="1" dirty="0" smtClean="0">
              <a:ea typeface="+mn-ea"/>
            </a:endParaRPr>
          </a:p>
          <a:p>
            <a:pPr lvl="0" algn="ctr">
              <a:defRPr/>
            </a:pPr>
            <a:r>
              <a:rPr lang="ru-RU" sz="1800" dirty="0" smtClean="0">
                <a:ea typeface="+mn-ea"/>
              </a:rPr>
              <a:t>1</a:t>
            </a:r>
            <a:r>
              <a:rPr lang="ru-RU" sz="1800" dirty="0">
                <a:ea typeface="+mn-ea"/>
              </a:rPr>
              <a:t>. "Концепция развития психологической службы в системе образования в Российской Федерации на период до 2025 года"</a:t>
            </a:r>
          </a:p>
          <a:p>
            <a:pPr lvl="0" algn="ctr">
              <a:defRPr/>
            </a:pPr>
            <a:r>
              <a:rPr lang="ru-RU" sz="1800" dirty="0">
                <a:ea typeface="+mn-ea"/>
              </a:rPr>
              <a:t>(утв. </a:t>
            </a:r>
            <a:r>
              <a:rPr lang="ru-RU" sz="1800" dirty="0" err="1">
                <a:ea typeface="+mn-ea"/>
              </a:rPr>
              <a:t>Минобрнауки</a:t>
            </a:r>
            <a:r>
              <a:rPr lang="ru-RU" sz="1800" dirty="0">
                <a:ea typeface="+mn-ea"/>
              </a:rPr>
              <a:t> России от 19.12.2017</a:t>
            </a:r>
            <a:r>
              <a:rPr lang="ru-RU" sz="1800" dirty="0" smtClean="0">
                <a:ea typeface="+mn-ea"/>
              </a:rPr>
              <a:t>)</a:t>
            </a:r>
          </a:p>
          <a:p>
            <a:pPr lvl="0" algn="ctr">
              <a:defRPr/>
            </a:pPr>
            <a:endParaRPr lang="ru-RU" sz="1800" dirty="0">
              <a:ea typeface="+mn-ea"/>
            </a:endParaRPr>
          </a:p>
          <a:p>
            <a:pPr lvl="0" algn="ctr">
              <a:defRPr/>
            </a:pPr>
            <a:r>
              <a:rPr lang="ru-RU" sz="1800" dirty="0">
                <a:ea typeface="+mn-ea"/>
              </a:rPr>
              <a:t>2. Распоряжение </a:t>
            </a:r>
            <a:r>
              <a:rPr lang="ru-RU" sz="1800" dirty="0" err="1">
                <a:ea typeface="+mn-ea"/>
              </a:rPr>
              <a:t>Минпросвещения</a:t>
            </a:r>
            <a:r>
              <a:rPr lang="ru-RU" sz="1800" dirty="0">
                <a:ea typeface="+mn-ea"/>
              </a:rPr>
              <a:t> России от 28.12.2020 N Р-193</a:t>
            </a:r>
          </a:p>
          <a:p>
            <a:pPr lvl="0" algn="ctr">
              <a:defRPr/>
            </a:pPr>
            <a:r>
              <a:rPr lang="ru-RU" sz="1800" dirty="0">
                <a:ea typeface="+mn-ea"/>
              </a:rPr>
              <a:t>"Об утверждении методических рекомендаций по системе функционирования психологических служб в общеобразовательных </a:t>
            </a:r>
            <a:r>
              <a:rPr lang="ru-RU" sz="1800" dirty="0" smtClean="0">
                <a:ea typeface="+mn-ea"/>
              </a:rPr>
              <a:t>организациях« (</a:t>
            </a:r>
            <a:r>
              <a:rPr lang="ru-RU" sz="1800" dirty="0">
                <a:ea typeface="+mn-ea"/>
              </a:rPr>
              <a:t>вместе с "Системой функционирования психологических служб в общеобразовательных организациях. Методические рекомендации</a:t>
            </a:r>
            <a:r>
              <a:rPr lang="ru-RU" sz="1800" dirty="0" smtClean="0">
                <a:ea typeface="+mn-ea"/>
              </a:rPr>
              <a:t>")</a:t>
            </a:r>
          </a:p>
          <a:p>
            <a:pPr lvl="0" algn="ctr">
              <a:defRPr/>
            </a:pPr>
            <a:endParaRPr lang="ru-RU" sz="1800" dirty="0" smtClean="0">
              <a:ea typeface="+mn-ea"/>
            </a:endParaRPr>
          </a:p>
          <a:p>
            <a:pPr lvl="0" algn="ctr">
              <a:defRPr/>
            </a:pPr>
            <a:r>
              <a:rPr lang="ru-RU" sz="1800" dirty="0" smtClean="0">
                <a:ea typeface="+mn-ea"/>
              </a:rPr>
              <a:t>3. Концепция развития психологической службы в системе образования Пермского края до 2025 года</a:t>
            </a:r>
            <a:endParaRPr lang="ru-RU" sz="1800" dirty="0">
              <a:ea typeface="+mn-ea"/>
            </a:endParaRPr>
          </a:p>
          <a:p>
            <a:pPr lvl="0" algn="ctr">
              <a:defRPr/>
            </a:pPr>
            <a:endParaRPr lang="ru-RU" sz="1800" b="1" dirty="0" smtClean="0">
              <a:ea typeface="+mn-ea"/>
            </a:endParaRPr>
          </a:p>
          <a:p>
            <a:pPr lvl="0" algn="ctr">
              <a:defRPr/>
            </a:pPr>
            <a:endParaRPr lang="ru-RU" sz="1800" b="1" dirty="0">
              <a:ea typeface="+mn-ea"/>
            </a:endParaRPr>
          </a:p>
          <a:p>
            <a:pPr lvl="0" algn="ctr">
              <a:defRPr/>
            </a:pPr>
            <a:endParaRPr lang="ru-RU" sz="1800" b="1" dirty="0" smtClean="0">
              <a:ea typeface="+mn-ea"/>
            </a:endParaRPr>
          </a:p>
          <a:p>
            <a:pPr lvl="0" algn="ctr">
              <a:defRPr/>
            </a:pPr>
            <a:endParaRPr lang="ru-RU" sz="1800" dirty="0">
              <a:ea typeface="+mn-ea"/>
            </a:endParaRPr>
          </a:p>
          <a:p>
            <a:pPr lvl="0">
              <a:defRPr/>
            </a:pPr>
            <a:endParaRPr lang="ru-RU" sz="1800" dirty="0">
              <a:ea typeface="+mn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7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47999" y="519020"/>
            <a:ext cx="89698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 algn="ctr">
              <a:defRPr/>
            </a:pPr>
            <a:endParaRPr lang="ru-RU" sz="1800" dirty="0" smtClean="0">
              <a:ea typeface="+mn-ea"/>
            </a:endParaRPr>
          </a:p>
          <a:p>
            <a:pPr lvl="0" algn="ctr">
              <a:defRPr/>
            </a:pPr>
            <a:endParaRPr lang="ru-RU" sz="1800" dirty="0">
              <a:ea typeface="+mn-ea"/>
            </a:endParaRPr>
          </a:p>
          <a:p>
            <a:pPr lvl="0" algn="ctr">
              <a:defRPr/>
            </a:pPr>
            <a:endParaRPr lang="ru-RU" sz="1800" dirty="0" smtClean="0">
              <a:ea typeface="+mn-ea"/>
            </a:endParaRPr>
          </a:p>
          <a:p>
            <a:pPr lvl="0" algn="ctr">
              <a:defRPr/>
            </a:pPr>
            <a:endParaRPr lang="ru-RU" sz="1800" dirty="0">
              <a:ea typeface="+mn-ea"/>
            </a:endParaRPr>
          </a:p>
          <a:p>
            <a:pPr lvl="0" algn="ctr">
              <a:defRPr/>
            </a:pPr>
            <a:endParaRPr lang="ru-RU" sz="1800" dirty="0" smtClean="0">
              <a:ea typeface="+mn-ea"/>
            </a:endParaRPr>
          </a:p>
          <a:p>
            <a:pPr lvl="0" algn="ctr">
              <a:defRPr/>
            </a:pPr>
            <a:r>
              <a:rPr lang="ru-RU" sz="1800" dirty="0" smtClean="0">
                <a:ea typeface="+mn-ea"/>
              </a:rPr>
              <a:t>Целью </a:t>
            </a:r>
            <a:r>
              <a:rPr lang="ru-RU" sz="1800" dirty="0">
                <a:ea typeface="+mn-ea"/>
              </a:rPr>
              <a:t>настоящей Концепции является определение стратегии развития психологической службы в системе образования Российской Федерации на основе преемственности позитивного опыта работы и </a:t>
            </a:r>
            <a:r>
              <a:rPr lang="ru-RU" sz="1800" b="1" dirty="0">
                <a:ea typeface="+mn-ea"/>
              </a:rPr>
              <a:t>интеграции достижений современной психологической науки и практики</a:t>
            </a:r>
            <a:r>
              <a:rPr lang="ru-RU" sz="1800" dirty="0">
                <a:ea typeface="+mn-ea"/>
              </a:rPr>
              <a:t> с учетом имеющихся региональных практик психологических служб </a:t>
            </a:r>
            <a:r>
              <a:rPr lang="ru-RU" sz="1800" b="1" dirty="0">
                <a:ea typeface="+mn-ea"/>
              </a:rPr>
              <a:t>для обеспечения снижения рисков </a:t>
            </a:r>
            <a:r>
              <a:rPr lang="ru-RU" sz="1800" b="1" dirty="0" err="1">
                <a:ea typeface="+mn-ea"/>
              </a:rPr>
              <a:t>дезадаптации</a:t>
            </a:r>
            <a:r>
              <a:rPr lang="ru-RU" sz="1800" b="1" dirty="0">
                <a:ea typeface="+mn-ea"/>
              </a:rPr>
              <a:t> и </a:t>
            </a:r>
            <a:r>
              <a:rPr lang="ru-RU" sz="1800" b="1" dirty="0" err="1">
                <a:ea typeface="+mn-ea"/>
              </a:rPr>
              <a:t>десоциализации</a:t>
            </a:r>
            <a:r>
              <a:rPr lang="ru-RU" sz="1800" b="1" dirty="0">
                <a:ea typeface="+mn-ea"/>
              </a:rPr>
              <a:t> </a:t>
            </a:r>
            <a:r>
              <a:rPr lang="ru-RU" sz="1800" b="1" dirty="0" smtClean="0">
                <a:ea typeface="+mn-ea"/>
              </a:rPr>
              <a:t>обучающихся</a:t>
            </a:r>
            <a:r>
              <a:rPr lang="ru-RU" sz="1800" dirty="0" smtClean="0">
                <a:ea typeface="+mn-ea"/>
              </a:rPr>
              <a:t>.</a:t>
            </a:r>
          </a:p>
          <a:p>
            <a:pPr lvl="0" algn="ctr"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 algn="ctr">
              <a:defRPr/>
            </a:pPr>
            <a:endParaRPr lang="ru-RU" sz="1800" b="1" dirty="0" smtClean="0">
              <a:ea typeface="+mn-ea"/>
            </a:endParaRPr>
          </a:p>
          <a:p>
            <a:pPr lvl="0" algn="ctr"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 algn="ctr">
              <a:defRPr/>
            </a:pPr>
            <a:endParaRPr lang="ru-RU" sz="1800" b="1" dirty="0" smtClean="0">
              <a:ea typeface="+mn-ea"/>
            </a:endParaRPr>
          </a:p>
          <a:p>
            <a:pPr lvl="0" algn="ctr"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 algn="ctr"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ru-RU" sz="1600" dirty="0">
              <a:ea typeface="+mn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4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47999" y="519020"/>
            <a:ext cx="896982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endParaRPr lang="ru-RU" sz="2400" i="1" dirty="0">
              <a:ea typeface="+mn-ea"/>
            </a:endParaRPr>
          </a:p>
          <a:p>
            <a:pPr lvl="0" algn="ctr">
              <a:defRPr/>
            </a:pPr>
            <a:r>
              <a:rPr lang="ru-RU" sz="1800" b="1" dirty="0" smtClean="0">
                <a:ea typeface="+mn-ea"/>
              </a:rPr>
              <a:t>Приоритетные задачи:</a:t>
            </a:r>
          </a:p>
          <a:p>
            <a:pPr lvl="0">
              <a:defRPr/>
            </a:pPr>
            <a:endParaRPr lang="ru-RU" sz="1800" dirty="0">
              <a:ea typeface="+mn-ea"/>
            </a:endParaRP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1. содействие </a:t>
            </a:r>
            <a:r>
              <a:rPr lang="ru-RU" sz="1800" dirty="0">
                <a:ea typeface="+mn-ea"/>
              </a:rPr>
              <a:t>созданию условий для сохранения и укрепления </a:t>
            </a:r>
            <a:r>
              <a:rPr lang="ru-RU" sz="1800" b="1" dirty="0">
                <a:ea typeface="+mn-ea"/>
              </a:rPr>
              <a:t>психологического и психического здоровья</a:t>
            </a:r>
            <a:r>
              <a:rPr lang="ru-RU" sz="1800" dirty="0">
                <a:ea typeface="+mn-ea"/>
              </a:rPr>
              <a:t> и развития обучающихся, оказание им психологической поддержки и содействия в трудных жизненных ситуациях;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2. реализация </a:t>
            </a:r>
            <a:r>
              <a:rPr lang="ru-RU" sz="1800" dirty="0">
                <a:ea typeface="+mn-ea"/>
              </a:rPr>
              <a:t>программ преодоления </a:t>
            </a:r>
            <a:r>
              <a:rPr lang="ru-RU" sz="1800" b="1" dirty="0">
                <a:ea typeface="+mn-ea"/>
              </a:rPr>
              <a:t>трудностей в обучении</a:t>
            </a:r>
            <a:r>
              <a:rPr lang="ru-RU" sz="1800" dirty="0">
                <a:ea typeface="+mn-ea"/>
              </a:rPr>
              <a:t>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3. участие </a:t>
            </a:r>
            <a:r>
              <a:rPr lang="ru-RU" sz="1800" dirty="0">
                <a:ea typeface="+mn-ea"/>
              </a:rPr>
              <a:t>в проектировании и создании </a:t>
            </a:r>
            <a:r>
              <a:rPr lang="ru-RU" sz="1800" b="1" dirty="0">
                <a:ea typeface="+mn-ea"/>
              </a:rPr>
              <a:t>развивающей безопасной образовательной среды</a:t>
            </a:r>
            <a:r>
              <a:rPr lang="ru-RU" sz="1800" dirty="0">
                <a:ea typeface="+mn-ea"/>
              </a:rPr>
              <a:t>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4. проведение </a:t>
            </a:r>
            <a:r>
              <a:rPr lang="ru-RU" sz="1800" b="1" dirty="0">
                <a:ea typeface="+mn-ea"/>
              </a:rPr>
              <a:t>психологической экспертизы внедряемых программ </a:t>
            </a:r>
            <a:r>
              <a:rPr lang="ru-RU" sz="1800" dirty="0">
                <a:ea typeface="+mn-ea"/>
              </a:rPr>
              <a:t>обучения в части определения их соответствия возрастным, психофизическим особенностям, склонностям, способностям, интересам и потребностям обучающихся;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5. участие </a:t>
            </a:r>
            <a:r>
              <a:rPr lang="ru-RU" sz="1800" dirty="0">
                <a:ea typeface="+mn-ea"/>
              </a:rPr>
              <a:t>в </a:t>
            </a:r>
            <a:r>
              <a:rPr lang="ru-RU" sz="1800" b="1" dirty="0">
                <a:ea typeface="+mn-ea"/>
              </a:rPr>
              <a:t>мониторинге эффективности внедряемых программ </a:t>
            </a:r>
            <a:r>
              <a:rPr lang="ru-RU" sz="1800" dirty="0">
                <a:ea typeface="+mn-ea"/>
              </a:rPr>
              <a:t>и технологий обучения;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6. диагностика </a:t>
            </a:r>
            <a:r>
              <a:rPr lang="ru-RU" sz="1800" dirty="0">
                <a:ea typeface="+mn-ea"/>
              </a:rPr>
              <a:t>и контроль </a:t>
            </a:r>
            <a:r>
              <a:rPr lang="ru-RU" sz="1800" b="1" dirty="0">
                <a:ea typeface="+mn-ea"/>
              </a:rPr>
              <a:t>динамики личностного и интеллектуального развития </a:t>
            </a:r>
            <a:r>
              <a:rPr lang="ru-RU" sz="1800" dirty="0">
                <a:ea typeface="+mn-ea"/>
              </a:rPr>
              <a:t>обучающихся, их индивидуального прогресса и достижений;</a:t>
            </a:r>
          </a:p>
          <a:p>
            <a:pPr lvl="0">
              <a:defRPr/>
            </a:pPr>
            <a:endParaRPr lang="ru-RU" sz="1800" dirty="0">
              <a:ea typeface="+mn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626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04526" y="56138"/>
            <a:ext cx="896982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24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Приоритетные задачи: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7. сотрудничество </a:t>
            </a:r>
            <a:r>
              <a:rPr lang="ru-RU" sz="1800" dirty="0">
                <a:ea typeface="+mn-ea"/>
              </a:rPr>
              <a:t>специалистов Службы с педагогами по вопросам обеспечения достижения </a:t>
            </a:r>
            <a:r>
              <a:rPr lang="ru-RU" sz="1800" b="1" dirty="0">
                <a:ea typeface="+mn-ea"/>
              </a:rPr>
              <a:t>личностных и метапредметных</a:t>
            </a:r>
            <a:r>
              <a:rPr lang="ru-RU" sz="1800" dirty="0">
                <a:ea typeface="+mn-ea"/>
              </a:rPr>
              <a:t> образовательных результатов;</a:t>
            </a:r>
          </a:p>
          <a:p>
            <a:pPr lvl="0">
              <a:defRPr/>
            </a:pPr>
            <a:r>
              <a:rPr lang="ru-RU" sz="1800" dirty="0">
                <a:ea typeface="+mn-ea"/>
              </a:rPr>
              <a:t>8</a:t>
            </a:r>
            <a:r>
              <a:rPr lang="ru-RU" sz="1800" dirty="0" smtClean="0">
                <a:ea typeface="+mn-ea"/>
              </a:rPr>
              <a:t>. </a:t>
            </a:r>
            <a:r>
              <a:rPr lang="ru-RU" sz="1800" dirty="0">
                <a:ea typeface="+mn-ea"/>
              </a:rPr>
              <a:t>содействие в построении </a:t>
            </a:r>
            <a:r>
              <a:rPr lang="ru-RU" sz="1800" b="1" dirty="0">
                <a:ea typeface="+mn-ea"/>
              </a:rPr>
              <a:t>индивидуальной образовательной траектории</a:t>
            </a:r>
            <a:r>
              <a:rPr lang="ru-RU" sz="1800" dirty="0">
                <a:ea typeface="+mn-ea"/>
              </a:rPr>
              <a:t> обучающихся;</a:t>
            </a:r>
          </a:p>
          <a:p>
            <a:pPr lvl="0">
              <a:defRPr/>
            </a:pPr>
            <a:r>
              <a:rPr lang="ru-RU" sz="1800" dirty="0">
                <a:ea typeface="+mn-ea"/>
              </a:rPr>
              <a:t>9</a:t>
            </a:r>
            <a:r>
              <a:rPr lang="ru-RU" sz="1800" dirty="0" smtClean="0">
                <a:ea typeface="+mn-ea"/>
              </a:rPr>
              <a:t>. </a:t>
            </a:r>
            <a:r>
              <a:rPr lang="ru-RU" sz="1800" dirty="0">
                <a:ea typeface="+mn-ea"/>
              </a:rPr>
              <a:t>содействие созданию условий для самостоятельного </a:t>
            </a:r>
            <a:r>
              <a:rPr lang="ru-RU" sz="1800" b="1" dirty="0">
                <a:ea typeface="+mn-ea"/>
              </a:rPr>
              <a:t>осознанного выбора обучающимися профессии</a:t>
            </a:r>
            <a:r>
              <a:rPr lang="ru-RU" sz="1800" dirty="0">
                <a:ea typeface="+mn-ea"/>
              </a:rPr>
              <a:t> (или профессиональной области) и построения личных профессиональных планов;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10. содействие </a:t>
            </a:r>
            <a:r>
              <a:rPr lang="ru-RU" sz="1800" dirty="0">
                <a:ea typeface="+mn-ea"/>
              </a:rPr>
              <a:t>в </a:t>
            </a:r>
            <a:r>
              <a:rPr lang="ru-RU" sz="1800" b="1" dirty="0">
                <a:ea typeface="+mn-ea"/>
              </a:rPr>
              <a:t>позитивной социализации</a:t>
            </a:r>
            <a:r>
              <a:rPr lang="ru-RU" sz="1800" dirty="0">
                <a:ea typeface="+mn-ea"/>
              </a:rPr>
              <a:t>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11. организация </a:t>
            </a:r>
            <a:r>
              <a:rPr lang="ru-RU" sz="1800" dirty="0">
                <a:ea typeface="+mn-ea"/>
              </a:rPr>
              <a:t>и участие в мероприятиях по </a:t>
            </a:r>
            <a:r>
              <a:rPr lang="ru-RU" sz="1800" b="1" dirty="0">
                <a:ea typeface="+mn-ea"/>
              </a:rPr>
              <a:t>профилактике и коррекции отклоняющегося</a:t>
            </a:r>
            <a:r>
              <a:rPr lang="ru-RU" sz="1800" dirty="0">
                <a:ea typeface="+mn-ea"/>
              </a:rPr>
              <a:t> (агрессивного, </a:t>
            </a:r>
            <a:r>
              <a:rPr lang="ru-RU" sz="1800" dirty="0" err="1">
                <a:ea typeface="+mn-ea"/>
              </a:rPr>
              <a:t>аддиктивного</a:t>
            </a:r>
            <a:r>
              <a:rPr lang="ru-RU" sz="1800" dirty="0">
                <a:ea typeface="+mn-ea"/>
              </a:rPr>
              <a:t>, </a:t>
            </a:r>
            <a:r>
              <a:rPr lang="ru-RU" sz="1800" dirty="0" err="1">
                <a:ea typeface="+mn-ea"/>
              </a:rPr>
              <a:t>виктимного</a:t>
            </a:r>
            <a:r>
              <a:rPr lang="ru-RU" sz="1800" dirty="0">
                <a:ea typeface="+mn-ea"/>
              </a:rPr>
              <a:t>, суицидального и т.п.) и </a:t>
            </a:r>
            <a:r>
              <a:rPr lang="ru-RU" sz="1800" dirty="0" err="1">
                <a:ea typeface="+mn-ea"/>
              </a:rPr>
              <a:t>делинквентного</a:t>
            </a:r>
            <a:r>
              <a:rPr lang="ru-RU" sz="1800" dirty="0">
                <a:ea typeface="+mn-ea"/>
              </a:rPr>
              <a:t> (противоправного) поведения детей, молодежи с учетом возрастных и индивидуальных особенностей;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12. профилактика </a:t>
            </a:r>
            <a:r>
              <a:rPr lang="ru-RU" sz="1800" b="1" dirty="0">
                <a:ea typeface="+mn-ea"/>
              </a:rPr>
              <a:t>социального сиротства</a:t>
            </a:r>
            <a:r>
              <a:rPr lang="ru-RU" sz="1800" dirty="0">
                <a:ea typeface="+mn-ea"/>
              </a:rPr>
              <a:t>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13. содействие </a:t>
            </a:r>
            <a:r>
              <a:rPr lang="ru-RU" sz="1800" dirty="0">
                <a:ea typeface="+mn-ea"/>
              </a:rPr>
              <a:t>реализации программ </a:t>
            </a:r>
            <a:r>
              <a:rPr lang="ru-RU" sz="1800" b="1" dirty="0">
                <a:ea typeface="+mn-ea"/>
              </a:rPr>
              <a:t>духовно-нравственного воспитания</a:t>
            </a:r>
            <a:r>
              <a:rPr lang="ru-RU" sz="1800" dirty="0">
                <a:ea typeface="+mn-ea"/>
              </a:rPr>
              <a:t> обучающихся;</a:t>
            </a: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14. участие </a:t>
            </a:r>
            <a:r>
              <a:rPr lang="ru-RU" sz="1800" dirty="0">
                <a:ea typeface="+mn-ea"/>
              </a:rPr>
              <a:t>в развитии у обучающихся </a:t>
            </a:r>
            <a:r>
              <a:rPr lang="ru-RU" sz="1800" b="1" dirty="0">
                <a:ea typeface="+mn-ea"/>
              </a:rPr>
              <a:t>межкультурной компетентности </a:t>
            </a:r>
            <a:r>
              <a:rPr lang="ru-RU" sz="1800" dirty="0">
                <a:ea typeface="+mn-ea"/>
              </a:rPr>
              <a:t>и толерантности, профилактика ксенофобии, экстремизма, межэтнических конфликтов;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08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8000" y="2699657"/>
            <a:ext cx="11146971" cy="35440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04526" y="0"/>
            <a:ext cx="896982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24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Приоритетные задачи: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lvl="0">
              <a:defRPr/>
            </a:pPr>
            <a:r>
              <a:rPr lang="ru-RU" sz="1800" dirty="0" smtClean="0">
                <a:ea typeface="+mn-ea"/>
              </a:rPr>
              <a:t>15</a:t>
            </a:r>
            <a:r>
              <a:rPr lang="ru-RU" sz="1800" dirty="0">
                <a:ea typeface="+mn-ea"/>
              </a:rPr>
              <a:t>.	сохранение и укрепление здоровья обучающихся, включая применение </a:t>
            </a:r>
            <a:r>
              <a:rPr lang="ru-RU" sz="1800" b="1" dirty="0" err="1">
                <a:ea typeface="+mn-ea"/>
              </a:rPr>
              <a:t>здоровьесберегающих</a:t>
            </a:r>
            <a:r>
              <a:rPr lang="ru-RU" sz="1800" b="1" dirty="0">
                <a:ea typeface="+mn-ea"/>
              </a:rPr>
              <a:t> технологий</a:t>
            </a:r>
            <a:r>
              <a:rPr lang="ru-RU" sz="1800" dirty="0">
                <a:ea typeface="+mn-ea"/>
              </a:rPr>
              <a:t> в образовательном </a:t>
            </a:r>
            <a:r>
              <a:rPr lang="ru-RU" sz="1800" dirty="0" smtClean="0">
                <a:ea typeface="+mn-ea"/>
              </a:rPr>
              <a:t>процессе;</a:t>
            </a:r>
            <a:endParaRPr lang="ru-RU" sz="1800" dirty="0">
              <a:ea typeface="+mn-ea"/>
            </a:endParaRPr>
          </a:p>
          <a:p>
            <a:pPr lvl="0">
              <a:defRPr/>
            </a:pPr>
            <a:r>
              <a:rPr lang="ru-RU" sz="1800" dirty="0">
                <a:ea typeface="+mn-ea"/>
              </a:rPr>
              <a:t>16.	психологическое </a:t>
            </a:r>
            <a:r>
              <a:rPr lang="ru-RU" sz="1800" b="1" dirty="0">
                <a:ea typeface="+mn-ea"/>
              </a:rPr>
              <a:t>сопровождение одаренных детей</a:t>
            </a:r>
            <a:r>
              <a:rPr lang="ru-RU" sz="1800" dirty="0">
                <a:ea typeface="+mn-ea"/>
              </a:rPr>
              <a:t> на основе создания системы психологической поддержки для реализации потенциала одаренных детей, обогащения их познавательных интересов и мотивов, формирования универсальных способов познания мира;</a:t>
            </a:r>
          </a:p>
          <a:p>
            <a:pPr lvl="0">
              <a:defRPr/>
            </a:pPr>
            <a:r>
              <a:rPr lang="ru-RU" sz="1800" dirty="0">
                <a:ea typeface="+mn-ea"/>
              </a:rPr>
              <a:t>17.	психологическое сопровождение процессов коррекционно-развивающего обучения, воспитания, социальной адаптации и социализации </a:t>
            </a:r>
            <a:r>
              <a:rPr lang="ru-RU" sz="1800" b="1" dirty="0">
                <a:ea typeface="+mn-ea"/>
              </a:rPr>
              <a:t>обучающихся с ОВЗ</a:t>
            </a:r>
            <a:r>
              <a:rPr lang="ru-RU" sz="1800" dirty="0">
                <a:ea typeface="+mn-ea"/>
              </a:rPr>
              <a:t>, находящихся в различных образовательных условиях, средах и структурах, в том числе определение для каждого ребенка с ОВЗ образовательного маршрута, соответствующего его возможностям и образовательным потребностям;</a:t>
            </a:r>
          </a:p>
          <a:p>
            <a:pPr lvl="0">
              <a:defRPr/>
            </a:pPr>
            <a:r>
              <a:rPr lang="ru-RU" sz="1800" dirty="0">
                <a:ea typeface="+mn-ea"/>
              </a:rPr>
              <a:t>18.	профессиональная помощь в преодолении </a:t>
            </a:r>
            <a:r>
              <a:rPr lang="ru-RU" sz="1800" b="1" dirty="0">
                <a:ea typeface="+mn-ea"/>
              </a:rPr>
              <a:t>школьной тревожности, страхов, </a:t>
            </a:r>
            <a:r>
              <a:rPr lang="ru-RU" sz="1800" b="1" dirty="0" err="1">
                <a:ea typeface="+mn-ea"/>
              </a:rPr>
              <a:t>фобических</a:t>
            </a:r>
            <a:r>
              <a:rPr lang="ru-RU" sz="1800" b="1" dirty="0">
                <a:ea typeface="+mn-ea"/>
              </a:rPr>
              <a:t>, аффективных и личностных расстройств</a:t>
            </a:r>
            <a:r>
              <a:rPr lang="ru-RU" sz="1800" dirty="0">
                <a:ea typeface="+mn-ea"/>
              </a:rPr>
              <a:t>;</a:t>
            </a:r>
          </a:p>
          <a:p>
            <a:pPr lvl="0">
              <a:defRPr/>
            </a:pPr>
            <a:r>
              <a:rPr lang="ru-RU" sz="1800" dirty="0">
                <a:ea typeface="+mn-ea"/>
              </a:rPr>
              <a:t>19.	профилактика эмоционального выгорания, личностных и профессиональных деформаций педагогических работников;</a:t>
            </a:r>
          </a:p>
          <a:p>
            <a:pPr lvl="0">
              <a:defRPr/>
            </a:pPr>
            <a:r>
              <a:rPr lang="ru-RU" sz="1800" dirty="0">
                <a:ea typeface="+mn-ea"/>
              </a:rPr>
              <a:t>20.	психологическое </a:t>
            </a:r>
            <a:r>
              <a:rPr lang="ru-RU" sz="1800" b="1" dirty="0">
                <a:ea typeface="+mn-ea"/>
              </a:rPr>
              <a:t>просвещение и консультирование родителей </a:t>
            </a:r>
            <a:r>
              <a:rPr lang="ru-RU" sz="1800" dirty="0">
                <a:ea typeface="+mn-ea"/>
              </a:rPr>
              <a:t>(законных представителей) ребенка по проблемам обучения, воспитания, развития.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16" y="1430153"/>
            <a:ext cx="2396526" cy="30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9967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3016</TotalTime>
  <Words>560</Words>
  <Application>Microsoft Office PowerPoint</Application>
  <PresentationFormat>Широкоэкранный</PresentationFormat>
  <Paragraphs>86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реализации национального проекта «Образование»,  федерального проекта «Современная школа».</dc:title>
  <dc:creator>bondartsova_kv</dc:creator>
  <cp:lastModifiedBy>User</cp:lastModifiedBy>
  <cp:revision>79</cp:revision>
  <cp:lastPrinted>2021-08-19T05:40:43Z</cp:lastPrinted>
  <dcterms:created xsi:type="dcterms:W3CDTF">2021-07-27T11:59:31Z</dcterms:created>
  <dcterms:modified xsi:type="dcterms:W3CDTF">2022-02-28T11:55:20Z</dcterms:modified>
</cp:coreProperties>
</file>