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69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E98B07"/>
    <a:srgbClr val="333300"/>
    <a:srgbClr val="27180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4660"/>
  </p:normalViewPr>
  <p:slideViewPr>
    <p:cSldViewPr>
      <p:cViewPr varScale="1">
        <p:scale>
          <a:sx n="108" d="100"/>
          <a:sy n="108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Образование</a:t>
            </a:r>
          </a:p>
        </c:rich>
      </c:tx>
      <c:layout>
        <c:manualLayout>
          <c:xMode val="edge"/>
          <c:yMode val="edge"/>
          <c:x val="0.34635190090265661"/>
          <c:y val="0"/>
        </c:manualLayout>
      </c:layout>
      <c:overlay val="1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669172932330823E-2"/>
          <c:y val="0.36599423631123917"/>
          <c:w val="0.58897243107769448"/>
          <c:h val="0.2708933717579251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829">
              <a:solidFill>
                <a:schemeClr val="tx1"/>
              </a:solidFill>
              <a:prstDash val="solid"/>
            </a:ln>
          </c:spPr>
          <c:explosion val="26"/>
          <c:dPt>
            <c:idx val="1"/>
            <c:bubble3D val="0"/>
            <c:spPr>
              <a:solidFill>
                <a:schemeClr val="accent2"/>
              </a:solidFill>
              <a:ln w="1182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B70-4BE4-B7DF-5C0A377FF256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среднее-специальное</c:v>
                </c:pt>
                <c:pt idx="1">
                  <c:v>высшее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70-4BE4-B7DF-5C0A377FF25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1829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182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B70-4BE4-B7DF-5C0A377FF256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среднее-специальное</c:v>
                </c:pt>
                <c:pt idx="1">
                  <c:v>высшее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DB70-4BE4-B7DF-5C0A377FF2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182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2180451127819589"/>
          <c:y val="0.38040345821325661"/>
          <c:w val="0.26817042606516289"/>
          <c:h val="0.23919308357348709"/>
        </c:manualLayout>
      </c:layout>
      <c:overlay val="0"/>
      <c:spPr>
        <a:noFill/>
        <a:ln w="2957">
          <a:solidFill>
            <a:schemeClr val="tx1"/>
          </a:solidFill>
          <a:prstDash val="solid"/>
        </a:ln>
      </c:spPr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bg2">
          <a:lumMod val="50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 err="1"/>
              <a:t>Категорийность</a:t>
            </a:r>
            <a:endParaRPr lang="ru-RU" sz="2400" dirty="0"/>
          </a:p>
        </c:rich>
      </c:tx>
      <c:overlay val="1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3015873015873"/>
          <c:y val="0.40287769784172672"/>
          <c:w val="0.33174603174603184"/>
          <c:h val="0.1990407673860912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9269">
              <a:solidFill>
                <a:schemeClr val="tx1"/>
              </a:solidFill>
              <a:prstDash val="solid"/>
            </a:ln>
          </c:spPr>
          <c:explosion val="25"/>
          <c:dPt>
            <c:idx val="1"/>
            <c:bubble3D val="0"/>
            <c:spPr>
              <a:solidFill>
                <a:schemeClr val="accent2"/>
              </a:solidFill>
              <a:ln w="926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515-4B1B-9489-C2EFA76DCA2D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926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E515-4B1B-9489-C2EFA76DCA2D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926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E515-4B1B-9489-C2EFA76DCA2D}"/>
              </c:ext>
            </c:extLst>
          </c:dPt>
          <c:dLbls>
            <c:dLbl>
              <c:idx val="0"/>
              <c:layout>
                <c:manualLayout>
                  <c:x val="1.9674741232244927E-2"/>
                  <c:y val="-8.641389467283472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15-4B1B-9489-C2EFA76DCA2D}"/>
                </c:ext>
              </c:extLst>
            </c:dLbl>
            <c:dLbl>
              <c:idx val="1"/>
              <c:layout>
                <c:manualLayout>
                  <c:x val="5.3975550987938735E-2"/>
                  <c:y val="9.819280553064552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15-4B1B-9489-C2EFA76DCA2D}"/>
                </c:ext>
              </c:extLst>
            </c:dLbl>
            <c:dLbl>
              <c:idx val="2"/>
              <c:layout>
                <c:manualLayout>
                  <c:x val="-4.5326086456709588E-2"/>
                  <c:y val="-3.609333312878389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15-4B1B-9489-C2EFA76DCA2D}"/>
                </c:ext>
              </c:extLst>
            </c:dLbl>
            <c:dLbl>
              <c:idx val="3"/>
              <c:layout>
                <c:manualLayout>
                  <c:x val="6.2372800301646693E-2"/>
                  <c:y val="-4.575690040626312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15-4B1B-9489-C2EFA76DCA2D}"/>
                </c:ext>
              </c:extLst>
            </c:dLbl>
            <c:numFmt formatCode="0%" sourceLinked="0"/>
            <c:spPr>
              <a:noFill/>
              <a:ln w="18539">
                <a:noFill/>
              </a:ln>
            </c:spPr>
            <c:txPr>
              <a:bodyPr/>
              <a:lstStyle/>
              <a:p>
                <a:pPr>
                  <a:defRPr sz="1332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>СЗД</c:v>
                </c:pt>
                <c:pt idx="3">
                  <c:v>без категории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515-4B1B-9489-C2EFA76DCA2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26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926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E515-4B1B-9489-C2EFA76DCA2D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926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E515-4B1B-9489-C2EFA76DCA2D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926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E515-4B1B-9489-C2EFA76DCA2D}"/>
              </c:ext>
            </c:extLst>
          </c:dPt>
          <c:dLbls>
            <c:numFmt formatCode="0%" sourceLinked="0"/>
            <c:spPr>
              <a:noFill/>
              <a:ln w="18539">
                <a:noFill/>
              </a:ln>
            </c:spPr>
            <c:txPr>
              <a:bodyPr/>
              <a:lstStyle/>
              <a:p>
                <a:pPr>
                  <a:defRPr sz="1332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>СЗД</c:v>
                </c:pt>
                <c:pt idx="3">
                  <c:v>без категории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F-E515-4B1B-9489-C2EFA76DCA2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26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926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E515-4B1B-9489-C2EFA76DCA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26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E515-4B1B-9489-C2EFA76DCA2D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926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E515-4B1B-9489-C2EFA76DCA2D}"/>
              </c:ext>
            </c:extLst>
          </c:dPt>
          <c:dLbls>
            <c:numFmt formatCode="0%" sourceLinked="0"/>
            <c:spPr>
              <a:noFill/>
              <a:ln w="18539">
                <a:noFill/>
              </a:ln>
            </c:spPr>
            <c:txPr>
              <a:bodyPr/>
              <a:lstStyle/>
              <a:p>
                <a:pPr>
                  <a:defRPr sz="1332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>СЗД</c:v>
                </c:pt>
                <c:pt idx="3">
                  <c:v>без категории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7-E515-4B1B-9489-C2EFA76DCA2D}"/>
            </c:ext>
          </c:extLst>
        </c:ser>
        <c:dLbls>
          <c:showLegendKey val="0"/>
          <c:showVal val="1"/>
          <c:showCatName val="0"/>
          <c:showSerName val="0"/>
          <c:showPercent val="1"/>
          <c:showBubbleSize val="0"/>
          <c:showLeaderLines val="0"/>
        </c:dLbls>
      </c:pie3DChart>
      <c:spPr>
        <a:noFill/>
        <a:ln w="926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317460317460345"/>
          <c:y val="0.38129496402877711"/>
          <c:w val="0.23492063492063492"/>
          <c:h val="0.53956834532374076"/>
        </c:manualLayout>
      </c:layout>
      <c:overlay val="0"/>
      <c:spPr>
        <a:noFill/>
        <a:ln w="2317">
          <a:solidFill>
            <a:schemeClr val="tx1"/>
          </a:solidFill>
          <a:prstDash val="solid"/>
        </a:ln>
      </c:spPr>
      <c:txPr>
        <a:bodyPr/>
        <a:lstStyle/>
        <a:p>
          <a:pPr>
            <a:defRPr sz="1208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</c:spPr>
  <c:txPr>
    <a:bodyPr/>
    <a:lstStyle/>
    <a:p>
      <a:pPr>
        <a:defRPr sz="1332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Стаж</a:t>
            </a:r>
          </a:p>
        </c:rich>
      </c:tx>
      <c:layout>
        <c:manualLayout>
          <c:xMode val="edge"/>
          <c:yMode val="edge"/>
          <c:x val="0.71425725870008661"/>
          <c:y val="0.1906937448447622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964503128769772E-2"/>
          <c:y val="0.14644478790451099"/>
          <c:w val="0.58394160583941601"/>
          <c:h val="0.76433121019108319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0623">
              <a:solidFill>
                <a:schemeClr val="tx1"/>
              </a:solidFill>
              <a:prstDash val="solid"/>
            </a:ln>
          </c:spPr>
          <c:explosion val="25"/>
          <c:dPt>
            <c:idx val="1"/>
            <c:bubble3D val="0"/>
            <c:spPr>
              <a:solidFill>
                <a:schemeClr val="accent2"/>
              </a:solidFill>
              <a:ln w="1062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76E-45BD-B7A8-F67F54D97682}"/>
              </c:ext>
            </c:extLst>
          </c:dPt>
          <c:dLbls>
            <c:numFmt formatCode="0%" sourceLinked="0"/>
            <c:spPr>
              <a:noFill/>
              <a:ln w="21246">
                <a:noFill/>
              </a:ln>
            </c:spPr>
            <c:txPr>
              <a:bodyPr/>
              <a:lstStyle/>
              <a:p>
                <a:pPr>
                  <a:defRPr sz="983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до 5 лет</c:v>
                </c:pt>
                <c:pt idx="1">
                  <c:v>более 20 лет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6E-45BD-B7A8-F67F54D97682}"/>
            </c:ext>
          </c:extLst>
        </c:ser>
        <c:dLbls>
          <c:showLegendKey val="0"/>
          <c:showVal val="1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1062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1776155717761569"/>
          <c:y val="0.42356687898089201"/>
          <c:w val="0.27250608272506088"/>
          <c:h val="0.15605095541401273"/>
        </c:manualLayout>
      </c:layout>
      <c:overlay val="0"/>
      <c:spPr>
        <a:noFill/>
        <a:ln w="2656">
          <a:solidFill>
            <a:schemeClr val="tx1"/>
          </a:solidFill>
          <a:prstDash val="solid"/>
        </a:ln>
      </c:spPr>
      <c:txPr>
        <a:bodyPr/>
        <a:lstStyle/>
        <a:p>
          <a:pPr>
            <a:defRPr sz="903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</c:spPr>
  <c:txPr>
    <a:bodyPr/>
    <a:lstStyle/>
    <a:p>
      <a:pPr>
        <a:defRPr sz="98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96A3E-CE5D-405B-ADF4-2353715E584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95B8F-EA62-4911-B0B5-1D1757B29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70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95B8F-EA62-4911-B0B5-1D1757B2966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391023"/>
            <a:ext cx="6192688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EB84-D0B1-4EF8-9A5F-6DAEBC1BECA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C86B-5F86-4BD9-A65A-FD702FFB43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9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EB84-D0B1-4EF8-9A5F-6DAEBC1BECA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C86B-5F86-4BD9-A65A-FD702FFB43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49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EB84-D0B1-4EF8-9A5F-6DAEBC1BECA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C86B-5F86-4BD9-A65A-FD702FFB43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0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EB84-D0B1-4EF8-9A5F-6DAEBC1BECA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C86B-5F86-4BD9-A65A-FD702FFB43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16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EB84-D0B1-4EF8-9A5F-6DAEBC1BECA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C86B-5F86-4BD9-A65A-FD702FFB43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3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EB84-D0B1-4EF8-9A5F-6DAEBC1BECA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C86B-5F86-4BD9-A65A-FD702FFB43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95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EB84-D0B1-4EF8-9A5F-6DAEBC1BECA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C86B-5F86-4BD9-A65A-FD702FFB43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11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EB84-D0B1-4EF8-9A5F-6DAEBC1BECA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C86B-5F86-4BD9-A65A-FD702FFB43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41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EB84-D0B1-4EF8-9A5F-6DAEBC1BECA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C86B-5F86-4BD9-A65A-FD702FFB43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2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EB84-D0B1-4EF8-9A5F-6DAEBC1BECA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C86B-5F86-4BD9-A65A-FD702FFB43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49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EB84-D0B1-4EF8-9A5F-6DAEBC1BECA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C86B-5F86-4BD9-A65A-FD702FFB43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6EB84-D0B1-4EF8-9A5F-6DAEBC1BECA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4C86B-5F86-4BD9-A65A-FD702FFB43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57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image" Target="../media/image5.png"/><Relationship Id="rId4" Type="http://schemas.openxmlformats.org/officeDocument/2006/relationships/slide" Target="slide11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slide" Target="slide3.xml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08920"/>
            <a:ext cx="8604448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990000"/>
                </a:solidFill>
                <a:latin typeface="Monotype Corsiva" pitchFamily="66" charset="0"/>
              </a:rPr>
              <a:t>Модель ресурсного обеспечения предметной области «Технология» </a:t>
            </a:r>
            <a:br>
              <a:rPr lang="ru-RU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990000"/>
                </a:solidFill>
                <a:latin typeface="Monotype Corsiva" pitchFamily="66" charset="0"/>
              </a:rPr>
              <a:t>СОТА (специальные образовательные </a:t>
            </a:r>
            <a:br>
              <a:rPr lang="ru-RU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990000"/>
                </a:solidFill>
                <a:latin typeface="Monotype Corsiva" pitchFamily="66" charset="0"/>
              </a:rPr>
              <a:t>технологии активности)</a:t>
            </a:r>
            <a:br>
              <a:rPr lang="ru-RU" dirty="0">
                <a:solidFill>
                  <a:srgbClr val="990000"/>
                </a:solidFill>
                <a:latin typeface="Monotype Corsiva" pitchFamily="66" charset="0"/>
              </a:rPr>
            </a:br>
            <a:endParaRPr lang="ru-RU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32656"/>
            <a:ext cx="7632848" cy="115212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333300"/>
                </a:solidFill>
              </a:rPr>
              <a:t>МБОУ «Школа № 154 для обучающихся </a:t>
            </a:r>
          </a:p>
          <a:p>
            <a:r>
              <a:rPr lang="ru-RU" b="1" dirty="0">
                <a:solidFill>
                  <a:srgbClr val="333300"/>
                </a:solidFill>
              </a:rPr>
              <a:t>С ОВЗ» </a:t>
            </a:r>
            <a:r>
              <a:rPr lang="ru-RU" b="1" dirty="0" err="1">
                <a:solidFill>
                  <a:srgbClr val="333300"/>
                </a:solidFill>
              </a:rPr>
              <a:t>г.Перми</a:t>
            </a:r>
            <a:endParaRPr lang="ru-RU" b="1" dirty="0">
              <a:solidFill>
                <a:srgbClr val="333300"/>
              </a:solidFill>
            </a:endParaRPr>
          </a:p>
        </p:txBody>
      </p:sp>
      <p:pic>
        <p:nvPicPr>
          <p:cNvPr id="1026" name="Picture 2" descr="C:\Users\samsung\Desktop\модель сопровождения\технология\фото\bee-clip-art-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795268" cy="173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693185">
            <a:off x="382174" y="4726004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  <a:latin typeface="Monotype Corsiva" pitchFamily="66" charset="0"/>
              </a:rPr>
              <a:t>СОТА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5231321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Заместитель директора по УВР</a:t>
            </a:r>
          </a:p>
          <a:p>
            <a:r>
              <a:rPr lang="ru-RU" b="1" i="1" dirty="0"/>
              <a:t>Стрельникова Вера Васильевна</a:t>
            </a:r>
          </a:p>
          <a:p>
            <a:endParaRPr lang="ru-RU" b="1" i="1" dirty="0"/>
          </a:p>
          <a:p>
            <a:r>
              <a:rPr lang="ru-RU" b="1" i="1" dirty="0"/>
              <a:t>31.03.2022г.</a:t>
            </a:r>
          </a:p>
        </p:txBody>
      </p:sp>
    </p:spTree>
    <p:extLst>
      <p:ext uri="{BB962C8B-B14F-4D97-AF65-F5344CB8AC3E}">
        <p14:creationId xmlns:p14="http://schemas.microsoft.com/office/powerpoint/2010/main" val="1162624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8641"/>
            <a:ext cx="6192688" cy="79208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Сетевые ресурсы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(социальные партнеры)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24020" y="268583"/>
            <a:ext cx="1886062" cy="1224136"/>
          </a:xfrm>
          <a:prstGeom prst="hexag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990" y="252055"/>
            <a:ext cx="1868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ИП Сычева Н.Д.</a:t>
            </a:r>
          </a:p>
          <a:p>
            <a:pPr algn="ctr"/>
            <a:r>
              <a:rPr lang="ru-RU" dirty="0"/>
              <a:t>помощник повара, хозяйка зала</a:t>
            </a:r>
          </a:p>
        </p:txBody>
      </p:sp>
      <p:sp>
        <p:nvSpPr>
          <p:cNvPr id="6" name="Шестиугольник 5"/>
          <p:cNvSpPr/>
          <p:nvPr/>
        </p:nvSpPr>
        <p:spPr>
          <a:xfrm>
            <a:off x="5494250" y="3177597"/>
            <a:ext cx="1886062" cy="1224136"/>
          </a:xfrm>
          <a:prstGeom prst="hexag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3916076" y="4370870"/>
            <a:ext cx="1886062" cy="1224136"/>
          </a:xfrm>
          <a:prstGeom prst="hexag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2062482" y="3789456"/>
            <a:ext cx="1886062" cy="1224136"/>
          </a:xfrm>
          <a:prstGeom prst="hexag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116389" y="1600029"/>
            <a:ext cx="1886062" cy="1362636"/>
          </a:xfrm>
          <a:prstGeom prst="hexag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160720" y="3053041"/>
            <a:ext cx="1886062" cy="1524698"/>
          </a:xfrm>
          <a:prstGeom prst="hexag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173888" y="4649271"/>
            <a:ext cx="2107024" cy="2070154"/>
          </a:xfrm>
          <a:prstGeom prst="hexag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2195736" y="5198258"/>
            <a:ext cx="1886062" cy="1482338"/>
          </a:xfrm>
          <a:prstGeom prst="hexag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5494250" y="4875092"/>
            <a:ext cx="1886062" cy="1794268"/>
          </a:xfrm>
          <a:prstGeom prst="hexag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7276425" y="4787846"/>
            <a:ext cx="1886062" cy="1521473"/>
          </a:xfrm>
          <a:prstGeom prst="hexag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7380312" y="3353603"/>
            <a:ext cx="1886062" cy="1224136"/>
          </a:xfrm>
          <a:prstGeom prst="hexag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7276425" y="1828905"/>
            <a:ext cx="1886062" cy="1224136"/>
          </a:xfrm>
          <a:prstGeom prst="hexag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6844862" y="228248"/>
            <a:ext cx="2286231" cy="1224136"/>
          </a:xfrm>
          <a:prstGeom prst="hexag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3778957" y="2708920"/>
            <a:ext cx="1886062" cy="1224136"/>
          </a:xfrm>
          <a:prstGeom prst="hexag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861141" y="2392699"/>
            <a:ext cx="1886062" cy="1224136"/>
          </a:xfrm>
          <a:prstGeom prst="hexag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3275856" y="1168563"/>
            <a:ext cx="1886062" cy="1224136"/>
          </a:xfrm>
          <a:prstGeom prst="hexag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Шестиугольник 20"/>
          <p:cNvSpPr/>
          <p:nvPr/>
        </p:nvSpPr>
        <p:spPr>
          <a:xfrm>
            <a:off x="5390363" y="1628800"/>
            <a:ext cx="1886062" cy="1224136"/>
          </a:xfrm>
          <a:prstGeom prst="hexag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274546" y="1276864"/>
            <a:ext cx="1868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ИП </a:t>
            </a:r>
            <a:r>
              <a:rPr lang="ru-RU" dirty="0" err="1"/>
              <a:t>Ханова</a:t>
            </a:r>
            <a:r>
              <a:rPr lang="ru-RU" dirty="0"/>
              <a:t> Н.А.</a:t>
            </a:r>
          </a:p>
          <a:p>
            <a:pPr algn="ctr"/>
            <a:r>
              <a:rPr lang="ru-RU" dirty="0"/>
              <a:t>журналистика, фотография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13543" y="252055"/>
            <a:ext cx="229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ТСЖ </a:t>
            </a:r>
            <a:r>
              <a:rPr lang="ru-RU" dirty="0" err="1"/>
              <a:t>Нейвинская</a:t>
            </a:r>
            <a:endParaRPr lang="ru-RU" dirty="0"/>
          </a:p>
          <a:p>
            <a:pPr algn="ctr"/>
            <a:r>
              <a:rPr lang="ru-RU" dirty="0"/>
              <a:t>столяр, озеленитель, </a:t>
            </a:r>
            <a:r>
              <a:rPr lang="ru-RU" dirty="0" err="1"/>
              <a:t>делопроизволитель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53462" y="1542683"/>
            <a:ext cx="1868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ЖСК № 53</a:t>
            </a:r>
          </a:p>
          <a:p>
            <a:pPr algn="ctr"/>
            <a:r>
              <a:rPr lang="ru-RU" dirty="0"/>
              <a:t>Бухгалтер, слесарь-сантехник, дворник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74096" y="1600029"/>
            <a:ext cx="1868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БФ «Деревня Светлая»</a:t>
            </a:r>
          </a:p>
          <a:p>
            <a:pPr algn="ctr"/>
            <a:r>
              <a:rPr lang="ru-RU" dirty="0"/>
              <a:t>гончар, мастер (береста)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36336" y="1941117"/>
            <a:ext cx="1868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АНО ДПО ЦПК «Становление»</a:t>
            </a:r>
          </a:p>
          <a:p>
            <a:pPr algn="ctr"/>
            <a:r>
              <a:rPr lang="ru-RU" dirty="0"/>
              <a:t>программист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01336" y="2404602"/>
            <a:ext cx="1868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ООО «Любава»</a:t>
            </a:r>
          </a:p>
          <a:p>
            <a:pPr algn="ctr"/>
            <a:r>
              <a:rPr lang="ru-RU" dirty="0"/>
              <a:t>мастер по ремонту </a:t>
            </a:r>
          </a:p>
          <a:p>
            <a:pPr algn="ctr"/>
            <a:r>
              <a:rPr lang="ru-RU" dirty="0"/>
              <a:t>одежды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78957" y="2796914"/>
            <a:ext cx="1868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ООО «</a:t>
            </a:r>
            <a:r>
              <a:rPr lang="ru-RU" dirty="0" err="1"/>
              <a:t>Фаэлит</a:t>
            </a:r>
            <a:r>
              <a:rPr lang="ru-RU" dirty="0"/>
              <a:t>»</a:t>
            </a:r>
          </a:p>
          <a:p>
            <a:pPr algn="ctr"/>
            <a:r>
              <a:rPr lang="ru-RU" dirty="0" err="1"/>
              <a:t>маркеровщик</a:t>
            </a:r>
            <a:r>
              <a:rPr lang="ru-RU" dirty="0"/>
              <a:t>, санитар </a:t>
            </a:r>
          </a:p>
          <a:p>
            <a:pPr algn="ctr"/>
            <a:r>
              <a:rPr lang="ru-RU" dirty="0"/>
              <a:t>в аптеке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8735" y="3020011"/>
            <a:ext cx="1868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Имидж-студия «</a:t>
            </a:r>
            <a:r>
              <a:rPr lang="ru-RU" dirty="0" err="1"/>
              <a:t>Бриджит</a:t>
            </a:r>
            <a:r>
              <a:rPr lang="ru-RU" dirty="0"/>
              <a:t>»</a:t>
            </a:r>
          </a:p>
          <a:p>
            <a:pPr algn="ctr"/>
            <a:r>
              <a:rPr lang="ru-RU" dirty="0"/>
              <a:t>парикмахер, мастер по маникюру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61141" y="3801568"/>
            <a:ext cx="2220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Детский сад </a:t>
            </a:r>
          </a:p>
          <a:p>
            <a:pPr algn="ctr"/>
            <a:r>
              <a:rPr lang="ru-RU" dirty="0"/>
              <a:t>№ 418.</a:t>
            </a:r>
          </a:p>
          <a:p>
            <a:pPr algn="ctr"/>
            <a:r>
              <a:rPr lang="ru-RU" dirty="0"/>
              <a:t>помощник воспитателя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04934" y="3215103"/>
            <a:ext cx="2128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ООО «Агрофирма «Усадьба»</a:t>
            </a:r>
          </a:p>
          <a:p>
            <a:pPr algn="ctr"/>
            <a:r>
              <a:rPr lang="ru-RU" dirty="0"/>
              <a:t>цветовод, озеленитель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99102" y="3436688"/>
            <a:ext cx="1868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Гостиница «</a:t>
            </a:r>
            <a:r>
              <a:rPr lang="ru-RU" dirty="0" err="1"/>
              <a:t>Лавстория</a:t>
            </a:r>
            <a:r>
              <a:rPr lang="ru-RU" dirty="0"/>
              <a:t>»</a:t>
            </a:r>
          </a:p>
          <a:p>
            <a:pPr algn="ctr"/>
            <a:r>
              <a:rPr lang="ru-RU" dirty="0"/>
              <a:t>горничная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90924" y="4551927"/>
            <a:ext cx="186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«Экс-авто»</a:t>
            </a:r>
          </a:p>
          <a:p>
            <a:pPr algn="ctr"/>
            <a:r>
              <a:rPr lang="ru-RU" dirty="0"/>
              <a:t>автослесарь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9727" y="4649271"/>
            <a:ext cx="2170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ООО «</a:t>
            </a:r>
            <a:r>
              <a:rPr lang="ru-RU" dirty="0" err="1"/>
              <a:t>Сота</a:t>
            </a:r>
            <a:r>
              <a:rPr lang="ru-RU" dirty="0"/>
              <a:t> – сервис».</a:t>
            </a:r>
          </a:p>
          <a:p>
            <a:pPr algn="ctr"/>
            <a:r>
              <a:rPr lang="ru-RU" dirty="0"/>
              <a:t>Приемщик сервисной службы,  продавец розничных </a:t>
            </a:r>
          </a:p>
          <a:p>
            <a:pPr algn="ctr"/>
            <a:r>
              <a:rPr lang="ru-RU" dirty="0"/>
              <a:t>товаров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75342" y="4875092"/>
            <a:ext cx="2190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ПТОТ</a:t>
            </a:r>
          </a:p>
          <a:p>
            <a:pPr algn="ctr"/>
            <a:r>
              <a:rPr lang="ru-RU" dirty="0"/>
              <a:t>Повар, официант-бармен, </a:t>
            </a:r>
          </a:p>
          <a:p>
            <a:pPr algn="ctr"/>
            <a:r>
              <a:rPr lang="ru-RU" dirty="0"/>
              <a:t>каменщик, </a:t>
            </a:r>
          </a:p>
          <a:p>
            <a:pPr algn="ctr"/>
            <a:r>
              <a:rPr lang="ru-RU" dirty="0"/>
              <a:t>сварщик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97385" y="4807185"/>
            <a:ext cx="1868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Колледж «Оникс»</a:t>
            </a:r>
          </a:p>
          <a:p>
            <a:pPr algn="ctr"/>
            <a:r>
              <a:rPr lang="ru-RU" dirty="0"/>
              <a:t>Электромонтер, электросварщик, мастер по</a:t>
            </a:r>
          </a:p>
          <a:p>
            <a:pPr algn="ctr"/>
            <a:r>
              <a:rPr lang="ru-RU" dirty="0"/>
              <a:t> ХПТ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95736" y="5182046"/>
            <a:ext cx="1868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ПТПТД</a:t>
            </a:r>
          </a:p>
          <a:p>
            <a:pPr algn="ctr"/>
            <a:r>
              <a:rPr lang="ru-RU" dirty="0"/>
              <a:t>туризм, швея-конструктор, социальная реклама</a:t>
            </a:r>
          </a:p>
        </p:txBody>
      </p:sp>
      <p:pic>
        <p:nvPicPr>
          <p:cNvPr id="39" name="Picture 2" descr="C:\Users\samsung\Desktop\модель сопровождения\технология\фото\bee-clip-art-29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343" y="5232228"/>
            <a:ext cx="1478907" cy="142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211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D331D-7087-4221-911F-5871D785B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F36070-EAD7-46F9-985B-39903C4E2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75025"/>
            <a:ext cx="6400800" cy="1752600"/>
          </a:xfrm>
        </p:spPr>
        <p:txBody>
          <a:bodyPr/>
          <a:lstStyle/>
          <a:p>
            <a:r>
              <a:rPr lang="ru-RU" b="1" i="1" dirty="0">
                <a:solidFill>
                  <a:schemeClr val="tx2"/>
                </a:solidFill>
              </a:rPr>
              <a:t>ВЫПУСКНИК</a:t>
            </a:r>
          </a:p>
        </p:txBody>
      </p:sp>
      <p:sp>
        <p:nvSpPr>
          <p:cNvPr id="4" name="Шестиугольник 3">
            <a:extLst>
              <a:ext uri="{FF2B5EF4-FFF2-40B4-BE49-F238E27FC236}">
                <a16:creationId xmlns:a16="http://schemas.microsoft.com/office/drawing/2014/main" id="{FF582CAE-DE57-45AF-9D33-255A8DE399D6}"/>
              </a:ext>
            </a:extLst>
          </p:cNvPr>
          <p:cNvSpPr/>
          <p:nvPr/>
        </p:nvSpPr>
        <p:spPr>
          <a:xfrm>
            <a:off x="307504" y="864332"/>
            <a:ext cx="2376264" cy="1944216"/>
          </a:xfrm>
          <a:prstGeom prst="hexagon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D6DCC2B0-75B1-4637-8543-497CBEC91679}"/>
              </a:ext>
            </a:extLst>
          </p:cNvPr>
          <p:cNvSpPr/>
          <p:nvPr/>
        </p:nvSpPr>
        <p:spPr>
          <a:xfrm>
            <a:off x="3131840" y="4653136"/>
            <a:ext cx="2376264" cy="1944216"/>
          </a:xfrm>
          <a:prstGeom prst="hexagon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>
            <a:extLst>
              <a:ext uri="{FF2B5EF4-FFF2-40B4-BE49-F238E27FC236}">
                <a16:creationId xmlns:a16="http://schemas.microsoft.com/office/drawing/2014/main" id="{1818F955-F39E-4FC9-A780-5D9334EE6AC4}"/>
              </a:ext>
            </a:extLst>
          </p:cNvPr>
          <p:cNvSpPr/>
          <p:nvPr/>
        </p:nvSpPr>
        <p:spPr>
          <a:xfrm>
            <a:off x="3103234" y="320258"/>
            <a:ext cx="2376264" cy="1944216"/>
          </a:xfrm>
          <a:prstGeom prst="hexagon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id="{73DE571E-FD71-4AD7-B8B1-8FF15761D940}"/>
              </a:ext>
            </a:extLst>
          </p:cNvPr>
          <p:cNvSpPr/>
          <p:nvPr/>
        </p:nvSpPr>
        <p:spPr>
          <a:xfrm>
            <a:off x="6245950" y="3951325"/>
            <a:ext cx="2376264" cy="1944216"/>
          </a:xfrm>
          <a:prstGeom prst="hexagon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id="{6DA3296F-E132-42F9-AB17-D85C6DBB0039}"/>
              </a:ext>
            </a:extLst>
          </p:cNvPr>
          <p:cNvSpPr/>
          <p:nvPr/>
        </p:nvSpPr>
        <p:spPr>
          <a:xfrm>
            <a:off x="323278" y="3555971"/>
            <a:ext cx="2376264" cy="1944216"/>
          </a:xfrm>
          <a:prstGeom prst="hexagon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id="{BBBD9BE9-1538-4FB7-A576-58F35C438A51}"/>
              </a:ext>
            </a:extLst>
          </p:cNvPr>
          <p:cNvSpPr/>
          <p:nvPr/>
        </p:nvSpPr>
        <p:spPr>
          <a:xfrm>
            <a:off x="6228184" y="1082675"/>
            <a:ext cx="2376264" cy="1944216"/>
          </a:xfrm>
          <a:prstGeom prst="hexagon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D012A-D076-4B95-AC49-240C616B9C32}"/>
              </a:ext>
            </a:extLst>
          </p:cNvPr>
          <p:cNvSpPr txBox="1"/>
          <p:nvPr/>
        </p:nvSpPr>
        <p:spPr>
          <a:xfrm>
            <a:off x="573835" y="1336284"/>
            <a:ext cx="18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Технологическая терминология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282D58-EED3-4895-AE47-10C8CCFA4E4E}"/>
              </a:ext>
            </a:extLst>
          </p:cNvPr>
          <p:cNvSpPr txBox="1"/>
          <p:nvPr/>
        </p:nvSpPr>
        <p:spPr>
          <a:xfrm>
            <a:off x="3369565" y="657064"/>
            <a:ext cx="18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Чтение и знание технологических карт (алгоритмов)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2FBA29-D7F9-4D95-8384-9BD7CEFD2385}"/>
              </a:ext>
            </a:extLst>
          </p:cNvPr>
          <p:cNvSpPr txBox="1"/>
          <p:nvPr/>
        </p:nvSpPr>
        <p:spPr>
          <a:xfrm>
            <a:off x="6512281" y="1520950"/>
            <a:ext cx="18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Выполнение технологических операций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BED13-1486-4AD0-9A16-9C3FEBBC2DC2}"/>
              </a:ext>
            </a:extLst>
          </p:cNvPr>
          <p:cNvSpPr txBox="1"/>
          <p:nvPr/>
        </p:nvSpPr>
        <p:spPr>
          <a:xfrm>
            <a:off x="547422" y="3911971"/>
            <a:ext cx="18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Владение элементарными приемами дизайна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7C5283-186F-41C0-BA14-1456091C2632}"/>
              </a:ext>
            </a:extLst>
          </p:cNvPr>
          <p:cNvSpPr txBox="1"/>
          <p:nvPr/>
        </p:nvSpPr>
        <p:spPr>
          <a:xfrm>
            <a:off x="3369565" y="4748081"/>
            <a:ext cx="1843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Применение полученных технологических знаний и умений на практике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98238-80A1-4C2E-99FB-3523CAD00F11}"/>
              </a:ext>
            </a:extLst>
          </p:cNvPr>
          <p:cNvSpPr txBox="1"/>
          <p:nvPr/>
        </p:nvSpPr>
        <p:spPr>
          <a:xfrm>
            <a:off x="6512281" y="4731121"/>
            <a:ext cx="18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Самоконтроль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3851E7A8-B645-4EB1-B570-15940D1654FB}"/>
              </a:ext>
            </a:extLst>
          </p:cNvPr>
          <p:cNvSpPr/>
          <p:nvPr/>
        </p:nvSpPr>
        <p:spPr>
          <a:xfrm>
            <a:off x="4211960" y="2338339"/>
            <a:ext cx="504056" cy="586605"/>
          </a:xfrm>
          <a:prstGeom prst="down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D807A9D1-5E3E-4591-AAA3-F8B93C17A034}"/>
              </a:ext>
            </a:extLst>
          </p:cNvPr>
          <p:cNvSpPr/>
          <p:nvPr/>
        </p:nvSpPr>
        <p:spPr>
          <a:xfrm rot="14278326">
            <a:off x="2676864" y="3526173"/>
            <a:ext cx="504056" cy="586605"/>
          </a:xfrm>
          <a:prstGeom prst="down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5727904D-FA3D-442B-A759-6150F5D7CBC8}"/>
              </a:ext>
            </a:extLst>
          </p:cNvPr>
          <p:cNvSpPr/>
          <p:nvPr/>
        </p:nvSpPr>
        <p:spPr>
          <a:xfrm rot="17744637">
            <a:off x="2539067" y="2443124"/>
            <a:ext cx="504056" cy="586605"/>
          </a:xfrm>
          <a:prstGeom prst="down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C6145A4A-3822-412D-BF61-8BD4CF3A4CF4}"/>
              </a:ext>
            </a:extLst>
          </p:cNvPr>
          <p:cNvSpPr/>
          <p:nvPr/>
        </p:nvSpPr>
        <p:spPr>
          <a:xfrm rot="7240326">
            <a:off x="5793518" y="3746319"/>
            <a:ext cx="504056" cy="586605"/>
          </a:xfrm>
          <a:prstGeom prst="down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91664B3A-375C-4D2A-9303-A9A59A698C8A}"/>
              </a:ext>
            </a:extLst>
          </p:cNvPr>
          <p:cNvSpPr/>
          <p:nvPr/>
        </p:nvSpPr>
        <p:spPr>
          <a:xfrm rot="3379543">
            <a:off x="5836883" y="2613095"/>
            <a:ext cx="504056" cy="586605"/>
          </a:xfrm>
          <a:prstGeom prst="down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71A33530-0DE1-4E29-A802-BEE56A34BCC8}"/>
              </a:ext>
            </a:extLst>
          </p:cNvPr>
          <p:cNvSpPr/>
          <p:nvPr/>
        </p:nvSpPr>
        <p:spPr>
          <a:xfrm rot="10800000">
            <a:off x="4112332" y="3925751"/>
            <a:ext cx="504056" cy="586605"/>
          </a:xfrm>
          <a:prstGeom prst="down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C:\Users\samsung\Desktop\модель сопровождения\технология\фото\bee-clip-art-29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57290" cy="13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5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861" y="116632"/>
            <a:ext cx="8892480" cy="14700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271803"/>
                </a:solidFill>
              </a:rPr>
              <a:t>Концепция преподавания предметной области «Технология»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89248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rgbClr val="271803"/>
                </a:solidFill>
              </a:rPr>
              <a:t>Создание условий для формирования технологической грамотности и компетенций обучающихся с ОВЗ, необходимых для профессионального самоопределения 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67544" y="1700808"/>
            <a:ext cx="8352928" cy="1944216"/>
          </a:xfrm>
          <a:prstGeom prst="flowChartAlternateProcess">
            <a:avLst/>
          </a:prstGeom>
          <a:noFill/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403648" y="3933056"/>
            <a:ext cx="6768752" cy="2664296"/>
          </a:xfrm>
          <a:prstGeom prst="snip2DiagRect">
            <a:avLst/>
          </a:prstGeom>
          <a:noFill/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91680" y="4149080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Тебе скажут – ты забудешь.</a:t>
            </a:r>
          </a:p>
          <a:p>
            <a:r>
              <a:rPr lang="ru-RU" sz="3600" dirty="0"/>
              <a:t>Тебе покажут – ты запомнишь.</a:t>
            </a:r>
          </a:p>
          <a:p>
            <a:r>
              <a:rPr lang="ru-RU" sz="3600" b="1" i="1" dirty="0">
                <a:solidFill>
                  <a:srgbClr val="C00000"/>
                </a:solidFill>
              </a:rPr>
              <a:t>Ты сделаешь – ты поймешь.</a:t>
            </a:r>
          </a:p>
        </p:txBody>
      </p:sp>
    </p:spTree>
    <p:extLst>
      <p:ext uri="{BB962C8B-B14F-4D97-AF65-F5344CB8AC3E}">
        <p14:creationId xmlns:p14="http://schemas.microsoft.com/office/powerpoint/2010/main" val="232080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6192688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samsung\Desktop\модель сопровождения\технология\фото\1613156067_116-p-zheltii-fon-soti-1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29" y="876689"/>
            <a:ext cx="4831845" cy="49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1961" y="1124744"/>
            <a:ext cx="15121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1961" y="2243863"/>
            <a:ext cx="15121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90723" y="3408317"/>
            <a:ext cx="15121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90723" y="4645112"/>
            <a:ext cx="15121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411760" y="116632"/>
            <a:ext cx="5256584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259840"/>
            <a:ext cx="648072" cy="4122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95176" y="1121679"/>
            <a:ext cx="648072" cy="4122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43857" y="5838817"/>
            <a:ext cx="6592387" cy="880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267744" y="6017317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71803"/>
                </a:solidFill>
                <a:hlinkClick r:id="rId3" action="ppaction://hlinksldjump"/>
              </a:rPr>
              <a:t>КАДРОВОЕ ОБЕСПЕЧЕНИЕ</a:t>
            </a:r>
            <a:endParaRPr lang="ru-RU" sz="2800" b="1" dirty="0">
              <a:solidFill>
                <a:srgbClr val="27180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973" y="1413793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НОДА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06747" y="2455531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РАС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13351" y="365076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ЗПР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2731" y="48749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УО (ИН)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0837" y="1413793"/>
            <a:ext cx="615553" cy="37997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b="1" dirty="0"/>
              <a:t>обучающиеся с ОВЗ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7695" y="1413793"/>
            <a:ext cx="615553" cy="379977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ru-RU" sz="2800" b="1" dirty="0"/>
              <a:t>родители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55874" y="248257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hlinkClick r:id="rId4" action="ppaction://hlinksldjump"/>
              </a:rPr>
              <a:t>выпускник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47964" y="312901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ТЕХНОЛОГИЯ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16188" y="392449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hlinkClick r:id="rId5" action="ppaction://hlinksldjump"/>
              </a:rPr>
              <a:t>Профили 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730370" y="1938717"/>
            <a:ext cx="1755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hlinkClick r:id="rId6" action="ppaction://hlinksldjump"/>
              </a:rPr>
              <a:t>Материально-технические ресурсы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36096" y="224386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hlinkClick r:id="rId7" action="ppaction://hlinksldjump"/>
              </a:rPr>
              <a:t>информационные ресурсы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031940" y="1308561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hlinkClick r:id="rId8" action="ppaction://hlinksldjump"/>
              </a:rPr>
              <a:t>нормативно-правовые ресурсы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652120" y="3924493"/>
            <a:ext cx="180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hlinkClick r:id="rId9" action="ppaction://hlinksldjump"/>
              </a:rPr>
              <a:t>методические ресурсы</a:t>
            </a:r>
            <a:endParaRPr lang="ru-RU" b="1" dirty="0"/>
          </a:p>
        </p:txBody>
      </p:sp>
      <p:pic>
        <p:nvPicPr>
          <p:cNvPr id="29" name="Picture 2" descr="C:\Users\samsung\Desktop\модель сопровождения\технология\фото\bee-clip-art-2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9" y="201654"/>
            <a:ext cx="1478907" cy="142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129067" y="4748666"/>
            <a:ext cx="191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hlinkClick r:id="rId11" action="ppaction://hlinksldjump"/>
              </a:rPr>
              <a:t>Сетевые </a:t>
            </a:r>
          </a:p>
          <a:p>
            <a:pPr algn="ctr"/>
            <a:r>
              <a:rPr lang="ru-RU" b="1" dirty="0">
                <a:hlinkClick r:id="rId11" action="ppaction://hlinksldjump"/>
              </a:rPr>
              <a:t>ресурсы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 rot="19693185">
            <a:off x="0" y="440668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  <a:latin typeface="Monotype Corsiva" pitchFamily="66" charset="0"/>
              </a:rPr>
              <a:t>СОТА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11819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192688" cy="1470025"/>
          </a:xfrm>
        </p:spPr>
        <p:txBody>
          <a:bodyPr/>
          <a:lstStyle/>
          <a:p>
            <a:r>
              <a:rPr lang="ru-RU" dirty="0">
                <a:solidFill>
                  <a:srgbClr val="271803"/>
                </a:solidFill>
              </a:rPr>
              <a:t>Нормативно-правовые ресурсы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036496" cy="432048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dirty="0">
                <a:solidFill>
                  <a:srgbClr val="271803"/>
                </a:solidFill>
              </a:rPr>
              <a:t>Закон РФ от 29 декабря 2012 года № 273-ФЗ «Об образовании в Российской Федерации»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271803"/>
                </a:solidFill>
              </a:rPr>
              <a:t>Приказ Министерства образования и науки Российской Федерации № 1598 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271803"/>
                </a:solidFill>
              </a:rPr>
              <a:t>Приказ Министерства образования и науки Российской Федерации № 1599 Об утверждении федерального государственного образовательного стандарта образования обучающихся с умственной отсталостью (интеллектуальными нарушениями)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271803"/>
                </a:solidFill>
              </a:rPr>
              <a:t>Санитарно-эпидемиологические требования к организациям воспитания и обучения, отдыха и оздоровления детей и молодежи (СП 2.4.3648-20)</a:t>
            </a:r>
          </a:p>
        </p:txBody>
      </p:sp>
      <p:pic>
        <p:nvPicPr>
          <p:cNvPr id="4" name="Picture 2" descr="C:\Users\samsung\Desktop\модель сопровождения\технология\фото\bee-clip-art-29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478907" cy="142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693185">
            <a:off x="-121882" y="621548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  <a:latin typeface="Monotype Corsiva" pitchFamily="66" charset="0"/>
              </a:rPr>
              <a:t>СОТА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7856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144016"/>
            <a:ext cx="6192688" cy="50405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271803"/>
                </a:solidFill>
              </a:rPr>
              <a:t>Кадровые ресурсы</a:t>
            </a:r>
          </a:p>
        </p:txBody>
      </p:sp>
      <p:graphicFrame>
        <p:nvGraphicFramePr>
          <p:cNvPr id="7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236599"/>
              </p:ext>
            </p:extLst>
          </p:nvPr>
        </p:nvGraphicFramePr>
        <p:xfrm>
          <a:off x="3940" y="650280"/>
          <a:ext cx="4146872" cy="306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287343"/>
              </p:ext>
            </p:extLst>
          </p:nvPr>
        </p:nvGraphicFramePr>
        <p:xfrm>
          <a:off x="4409446" y="648072"/>
          <a:ext cx="4586404" cy="306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47134"/>
              </p:ext>
            </p:extLst>
          </p:nvPr>
        </p:nvGraphicFramePr>
        <p:xfrm>
          <a:off x="2606531" y="3772285"/>
          <a:ext cx="3930938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2" descr="C:\Users\samsung\Desktop\модель сопровождения\технология\фото\bee-clip-art-29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8" y="4437112"/>
            <a:ext cx="1478907" cy="142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19693185">
            <a:off x="1" y="4653996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  <a:latin typeface="Monotype Corsiva" pitchFamily="66" charset="0"/>
              </a:rPr>
              <a:t>СОТА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6691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3168" y="154622"/>
            <a:ext cx="6192688" cy="1001605"/>
          </a:xfrm>
        </p:spPr>
        <p:txBody>
          <a:bodyPr/>
          <a:lstStyle/>
          <a:p>
            <a:r>
              <a:rPr lang="ru-RU" dirty="0">
                <a:solidFill>
                  <a:srgbClr val="271803"/>
                </a:solidFill>
              </a:rPr>
              <a:t>Профили </a:t>
            </a:r>
          </a:p>
        </p:txBody>
      </p:sp>
      <p:pic>
        <p:nvPicPr>
          <p:cNvPr id="2051" name="Picture 3" descr="C:\Users\samsung\Desktop\модель сопровождения\технология\фото\1613156067_116-p-zheltii-fon-soti-1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061" y="1262253"/>
            <a:ext cx="4683413" cy="480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6033" y="4122988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271803"/>
                </a:solidFill>
              </a:rPr>
              <a:t>Столярное дело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7916" y="3323331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271803"/>
                </a:solidFill>
              </a:rPr>
              <a:t>ИКТ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819" y="1997434"/>
            <a:ext cx="3203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271803"/>
                </a:solidFill>
              </a:rPr>
              <a:t>Картонажно-переплетное дело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2383" y="4565744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271803"/>
                </a:solidFill>
              </a:rPr>
              <a:t>Младший обслуживающий персонал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5655" y="384665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271803"/>
                </a:solidFill>
              </a:rPr>
              <a:t>Цветоводство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55718" y="2237685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271803"/>
                </a:solidFill>
              </a:rPr>
              <a:t>Слесарное дело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5098" y="1247708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271803"/>
                </a:solidFill>
              </a:rPr>
              <a:t>Швейное дело</a:t>
            </a:r>
          </a:p>
        </p:txBody>
      </p:sp>
      <p:pic>
        <p:nvPicPr>
          <p:cNvPr id="13" name="Picture 2" descr="C:\Users\samsung\Desktop\модель сопровождения\технология\фото\bee-clip-art-29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4" y="272135"/>
            <a:ext cx="1478907" cy="142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rot="19693185">
            <a:off x="526189" y="517958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  <a:latin typeface="Monotype Corsiva" pitchFamily="66" charset="0"/>
              </a:rPr>
              <a:t>СОТА</a:t>
            </a:r>
            <a:endParaRPr lang="ru-RU" b="1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424489" y="4119286"/>
            <a:ext cx="2751783" cy="1607451"/>
          </a:xfrm>
          <a:prstGeom prst="flowChartAlternateProcess">
            <a:avLst/>
          </a:prstGeom>
          <a:noFill/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149409" y="2095680"/>
            <a:ext cx="2751783" cy="1607451"/>
          </a:xfrm>
          <a:prstGeom prst="flowChartAlternateProcess">
            <a:avLst/>
          </a:prstGeom>
          <a:noFill/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376134" y="1132282"/>
            <a:ext cx="2625112" cy="1607451"/>
          </a:xfrm>
          <a:prstGeom prst="flowChartAlternateProcess">
            <a:avLst/>
          </a:prstGeom>
          <a:noFill/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636376" y="3320731"/>
            <a:ext cx="1565098" cy="842337"/>
          </a:xfrm>
          <a:prstGeom prst="flowChartAlternateProcess">
            <a:avLst/>
          </a:prstGeom>
          <a:noFill/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92413" y="1906317"/>
            <a:ext cx="3257128" cy="2091535"/>
          </a:xfrm>
          <a:prstGeom prst="flowChartAlternateProcess">
            <a:avLst/>
          </a:prstGeom>
          <a:noFill/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312039" y="3891840"/>
            <a:ext cx="3528392" cy="707886"/>
          </a:xfrm>
          <a:prstGeom prst="flowChartAlternateProcess">
            <a:avLst/>
          </a:prstGeom>
          <a:noFill/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3263363" y="4595856"/>
            <a:ext cx="4068452" cy="1954948"/>
          </a:xfrm>
          <a:prstGeom prst="flowChartAlternateProcess">
            <a:avLst/>
          </a:prstGeom>
          <a:noFill/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7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563" y="2042583"/>
            <a:ext cx="8568952" cy="673657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Материально-технические 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ресурсы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samsung\Desktop\модель сопровождения\технология\фото\икт\изображение_viber_2022-03-29_15-17-14-2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384" y="201875"/>
            <a:ext cx="2043955" cy="153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msung\Desktop\модель сопровождения\технология\фото\икт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" y="156169"/>
            <a:ext cx="2194124" cy="13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msung\Desktop\Семинар по технологии\Кабинет КП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59" y="129030"/>
            <a:ext cx="2089485" cy="156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B5F293-0981-4CCD-97FF-B92CA8D2C7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39" y="222094"/>
            <a:ext cx="2414820" cy="1811115"/>
          </a:xfrm>
          <a:prstGeom prst="rect">
            <a:avLst/>
          </a:prstGeom>
        </p:spPr>
      </p:pic>
      <p:pic>
        <p:nvPicPr>
          <p:cNvPr id="9" name="Picture 2" descr="C:\Users\Учитель\Desktop\Новая папка\IMG_7766.JPG">
            <a:extLst>
              <a:ext uri="{FF2B5EF4-FFF2-40B4-BE49-F238E27FC236}">
                <a16:creationId xmlns:a16="http://schemas.microsoft.com/office/drawing/2014/main" id="{382F426D-6551-47B4-B1F3-57408E8A83C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0" y="1450060"/>
            <a:ext cx="233680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Учитель\Desktop\Новая папка\IMG_7769.JPG">
            <a:extLst>
              <a:ext uri="{FF2B5EF4-FFF2-40B4-BE49-F238E27FC236}">
                <a16:creationId xmlns:a16="http://schemas.microsoft.com/office/drawing/2014/main" id="{D7D3F5B5-9389-4EB3-AEA5-4B0EE8FC0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0" y="3046633"/>
            <a:ext cx="2407973" cy="18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Учитель\Desktop\Новая папка\IMG_7749.JPG">
            <a:extLst>
              <a:ext uri="{FF2B5EF4-FFF2-40B4-BE49-F238E27FC236}">
                <a16:creationId xmlns:a16="http://schemas.microsoft.com/office/drawing/2014/main" id="{A9667408-DA3E-451D-B2FE-754F95C148A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56" y="2756624"/>
            <a:ext cx="2592435" cy="194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Учитель\Desktop\Новая папка\IMG_7759.JPG">
            <a:extLst>
              <a:ext uri="{FF2B5EF4-FFF2-40B4-BE49-F238E27FC236}">
                <a16:creationId xmlns:a16="http://schemas.microsoft.com/office/drawing/2014/main" id="{DBC9D374-DEFA-40B2-89F6-491B74FD053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02966" y="2826718"/>
            <a:ext cx="2136255" cy="160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Учитель\Desktop\швейные\IMG_7774.JPG">
            <a:extLst>
              <a:ext uri="{FF2B5EF4-FFF2-40B4-BE49-F238E27FC236}">
                <a16:creationId xmlns:a16="http://schemas.microsoft.com/office/drawing/2014/main" id="{17A4FD51-AF25-4A6B-8424-57722D2619B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" y="4939158"/>
            <a:ext cx="2350230" cy="176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Учитель\Desktop\швейные\IMG_7784.JPG">
            <a:extLst>
              <a:ext uri="{FF2B5EF4-FFF2-40B4-BE49-F238E27FC236}">
                <a16:creationId xmlns:a16="http://schemas.microsoft.com/office/drawing/2014/main" id="{96CD23BC-3CD6-4D9F-8195-85C2421C4BF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653" y="4917504"/>
            <a:ext cx="2407974" cy="18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Учитель\Desktop\цветоводство\учебно-опытническая зона1.jpg">
            <a:extLst>
              <a:ext uri="{FF2B5EF4-FFF2-40B4-BE49-F238E27FC236}">
                <a16:creationId xmlns:a16="http://schemas.microsoft.com/office/drawing/2014/main" id="{AFDD7A12-C89D-41F8-BDB7-6FF68C51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02" y="4821495"/>
            <a:ext cx="2553316" cy="191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Учитель\Desktop\цветоводство\учебзона1.jpg">
            <a:extLst>
              <a:ext uri="{FF2B5EF4-FFF2-40B4-BE49-F238E27FC236}">
                <a16:creationId xmlns:a16="http://schemas.microsoft.com/office/drawing/2014/main" id="{5B2844F0-4CE4-441F-AF54-B25A7A07D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67" y="1768282"/>
            <a:ext cx="2214291" cy="166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Учитель\Desktop\цветоводство\живой уголок1.jpg">
            <a:extLst>
              <a:ext uri="{FF2B5EF4-FFF2-40B4-BE49-F238E27FC236}">
                <a16:creationId xmlns:a16="http://schemas.microsoft.com/office/drawing/2014/main" id="{641D2D09-D4D8-4317-9BE4-5346FC703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799" y="3223628"/>
            <a:ext cx="1832521" cy="24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amsung\Desktop\модель сопровождения\технология\фото\bee-clip-art-29.png">
            <a:hlinkClick r:id="rId15" action="ppaction://hlinksldjump"/>
            <a:extLst>
              <a:ext uri="{FF2B5EF4-FFF2-40B4-BE49-F238E27FC236}">
                <a16:creationId xmlns:a16="http://schemas.microsoft.com/office/drawing/2014/main" id="{FCD4CEB4-8B60-41CF-A703-0E3802B2D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971" y="5343769"/>
            <a:ext cx="1478907" cy="142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AEFB159-07F9-42BB-A0EC-12A8CD2063A7}"/>
              </a:ext>
            </a:extLst>
          </p:cNvPr>
          <p:cNvSpPr txBox="1"/>
          <p:nvPr/>
        </p:nvSpPr>
        <p:spPr>
          <a:xfrm rot="19693185">
            <a:off x="7098252" y="555932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  <a:latin typeface="Monotype Corsiva" pitchFamily="66" charset="0"/>
              </a:rPr>
              <a:t>СОТА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9766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6633"/>
            <a:ext cx="6192688" cy="72007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271803"/>
                </a:solidFill>
              </a:rPr>
              <a:t>Методические ресурсы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23528" y="765320"/>
            <a:ext cx="3456384" cy="1631216"/>
          </a:xfrm>
          <a:prstGeom prst="snip2Diag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7" y="765320"/>
            <a:ext cx="3690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Адаптированные программы</a:t>
            </a:r>
            <a:r>
              <a:rPr lang="ru-RU" sz="2000" b="1" dirty="0"/>
              <a:t>:</a:t>
            </a:r>
          </a:p>
          <a:p>
            <a:r>
              <a:rPr lang="ru-RU" sz="2000" b="1" dirty="0"/>
              <a:t>1. АООП (НОДА – 6.2, 6.3, 6.4)</a:t>
            </a:r>
          </a:p>
          <a:p>
            <a:r>
              <a:rPr lang="ru-RU" sz="2000" b="1" dirty="0"/>
              <a:t>2. АООП (РАС – 8.2, 8.3, 8.4)</a:t>
            </a:r>
          </a:p>
          <a:p>
            <a:r>
              <a:rPr lang="ru-RU" sz="2000" b="1" dirty="0"/>
              <a:t>3. АООП (ЗПР – 7.2)</a:t>
            </a:r>
          </a:p>
          <a:p>
            <a:r>
              <a:rPr lang="ru-RU" sz="2000" b="1" dirty="0"/>
              <a:t>   4. АООП УО (ИН) – в.1, в.2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9" y="917720"/>
            <a:ext cx="41495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chemeClr val="tx2"/>
                </a:solidFill>
              </a:rPr>
              <a:t>Программы внеурочной деятельности:</a:t>
            </a:r>
          </a:p>
          <a:p>
            <a:pPr marL="457200" indent="-457200">
              <a:buAutoNum type="arabicPeriod"/>
            </a:pPr>
            <a:r>
              <a:rPr lang="ru-RU" sz="2000" b="1" dirty="0"/>
              <a:t>Мини-типография «Улей»</a:t>
            </a:r>
          </a:p>
          <a:p>
            <a:pPr marL="457200" indent="-457200">
              <a:buAutoNum type="arabicPeriod"/>
            </a:pPr>
            <a:r>
              <a:rPr lang="ru-RU" sz="2000" b="1" dirty="0"/>
              <a:t>«В мире профессий»</a:t>
            </a:r>
          </a:p>
          <a:p>
            <a:pPr marL="457200" indent="-457200">
              <a:buAutoNum type="arabicPeriod"/>
            </a:pPr>
            <a:r>
              <a:rPr lang="ru-RU" sz="2000" b="1" dirty="0"/>
              <a:t>«Мастерок»</a:t>
            </a:r>
          </a:p>
          <a:p>
            <a:pPr marL="457200" indent="-457200">
              <a:buAutoNum type="arabicPeriod"/>
            </a:pPr>
            <a:r>
              <a:rPr lang="ru-RU" sz="2000" b="1" dirty="0"/>
              <a:t>Ателье мод «Модистка»</a:t>
            </a:r>
          </a:p>
          <a:p>
            <a:pPr marL="457200" indent="-457200">
              <a:buAutoNum type="arabicPeriod"/>
            </a:pPr>
            <a:r>
              <a:rPr lang="ru-RU" sz="2000" b="1" dirty="0"/>
              <a:t>«Компьютерные грамотейки»</a:t>
            </a:r>
          </a:p>
          <a:p>
            <a:pPr marL="457200" indent="-457200">
              <a:buAutoNum type="arabicPeriod"/>
            </a:pPr>
            <a:r>
              <a:rPr lang="ru-RU" sz="2000" b="1" dirty="0"/>
              <a:t>«Компьютерная грамотность»</a:t>
            </a:r>
          </a:p>
          <a:p>
            <a:pPr marL="457200" indent="-457200">
              <a:buAutoNum type="arabicPeriod"/>
            </a:pPr>
            <a:r>
              <a:rPr lang="ru-RU" sz="2000" b="1" dirty="0"/>
              <a:t>«Робототехника»</a:t>
            </a:r>
          </a:p>
          <a:p>
            <a:pPr marL="457200" indent="-457200">
              <a:buAutoNum type="arabicPeriod"/>
            </a:pPr>
            <a:r>
              <a:rPr lang="ru-RU" sz="2000" b="1" dirty="0"/>
              <a:t>«Конструирование»</a:t>
            </a:r>
          </a:p>
          <a:p>
            <a:pPr marL="457200" indent="-457200">
              <a:buAutoNum type="arabicPeriod"/>
            </a:pPr>
            <a:r>
              <a:rPr lang="ru-RU" sz="2000" b="1" dirty="0"/>
              <a:t>«Умелые руки»</a:t>
            </a:r>
          </a:p>
          <a:p>
            <a:pPr marL="457200" indent="-457200">
              <a:buAutoNum type="arabicPeriod"/>
            </a:pPr>
            <a:r>
              <a:rPr lang="ru-RU" sz="2000" b="1" dirty="0"/>
              <a:t>«Мастерок»</a:t>
            </a:r>
          </a:p>
          <a:p>
            <a:pPr marL="457200" indent="-457200">
              <a:buAutoNum type="arabicPeriod"/>
            </a:pPr>
            <a:r>
              <a:rPr lang="ru-RU" sz="2000" b="1" dirty="0"/>
              <a:t>«Цветной мир»</a:t>
            </a:r>
          </a:p>
          <a:p>
            <a:pPr marL="457200" indent="-457200">
              <a:buAutoNum type="arabicPeriod"/>
            </a:pPr>
            <a:r>
              <a:rPr lang="ru-RU" sz="2000" b="1" dirty="0"/>
              <a:t>«Чудеса своими руками»</a:t>
            </a:r>
          </a:p>
          <a:p>
            <a:pPr marL="457200" indent="-457200">
              <a:buAutoNum type="arabicPeriod"/>
            </a:pPr>
            <a:r>
              <a:rPr lang="ru-RU" sz="2000" b="1" dirty="0"/>
              <a:t>«Веселые ножницы»</a:t>
            </a:r>
          </a:p>
          <a:p>
            <a:pPr marL="457200" indent="-457200">
              <a:buAutoNum type="arabicPeriod"/>
            </a:pPr>
            <a:r>
              <a:rPr lang="ru-RU" sz="2000" b="1" dirty="0"/>
              <a:t>«</a:t>
            </a:r>
            <a:r>
              <a:rPr lang="ru-RU" sz="2000" b="1" dirty="0" err="1"/>
              <a:t>Рукоделы</a:t>
            </a:r>
            <a:r>
              <a:rPr lang="ru-RU" sz="2000" b="1" dirty="0"/>
              <a:t>»</a:t>
            </a:r>
          </a:p>
          <a:p>
            <a:pPr marL="457200" indent="-457200">
              <a:buAutoNum type="arabicPeriod"/>
            </a:pPr>
            <a:r>
              <a:rPr lang="ru-RU" sz="2000" b="1" dirty="0"/>
              <a:t>«Я творю»</a:t>
            </a:r>
          </a:p>
          <a:p>
            <a:pPr marL="457200" indent="-457200">
              <a:buAutoNum type="arabicPeriod"/>
            </a:pPr>
            <a:endParaRPr lang="ru-RU" sz="2000" b="1" dirty="0"/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3995936" y="917720"/>
            <a:ext cx="4725569" cy="5247584"/>
          </a:xfrm>
          <a:prstGeom prst="snip2DiagRect">
            <a:avLst/>
          </a:prstGeom>
          <a:noFill/>
          <a:ln>
            <a:solidFill>
              <a:srgbClr val="271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samsung\Desktop\модель сопровождения\технология\фото\bee-clip-art-29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44" y="153782"/>
            <a:ext cx="1478907" cy="142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19693185">
            <a:off x="7259211" y="360901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  <a:latin typeface="Monotype Corsiva" pitchFamily="66" charset="0"/>
              </a:rPr>
              <a:t>СОТА</a:t>
            </a:r>
            <a:endParaRPr lang="ru-RU" b="1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95536" y="2636912"/>
            <a:ext cx="3384376" cy="3384376"/>
          </a:xfrm>
          <a:prstGeom prst="snip2DiagRect">
            <a:avLst/>
          </a:prstGeom>
          <a:noFill/>
          <a:ln>
            <a:solidFill>
              <a:srgbClr val="271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0507" y="2881967"/>
            <a:ext cx="3240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Краткосрочные курсы:</a:t>
            </a:r>
          </a:p>
          <a:p>
            <a:pPr marL="342900" indent="-342900">
              <a:buAutoNum type="arabicPeriod"/>
            </a:pPr>
            <a:r>
              <a:rPr lang="ru-RU" b="1" dirty="0"/>
              <a:t>Макраме</a:t>
            </a:r>
          </a:p>
          <a:p>
            <a:pPr marL="342900" indent="-342900">
              <a:buAutoNum type="arabicPeriod"/>
            </a:pPr>
            <a:r>
              <a:rPr lang="ru-RU" b="1" dirty="0"/>
              <a:t>Вязание</a:t>
            </a:r>
          </a:p>
          <a:p>
            <a:pPr marL="342900" indent="-342900">
              <a:buAutoNum type="arabicPeriod"/>
            </a:pPr>
            <a:r>
              <a:rPr lang="ru-RU" b="1" dirty="0" err="1"/>
              <a:t>Бумагопластика</a:t>
            </a:r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 err="1"/>
              <a:t>Бисероплетение</a:t>
            </a:r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/>
              <a:t>Поваренок</a:t>
            </a:r>
          </a:p>
          <a:p>
            <a:pPr marL="342900" indent="-342900">
              <a:buAutoNum type="arabicPeriod"/>
            </a:pPr>
            <a:r>
              <a:rPr lang="ru-RU" b="1" dirty="0"/>
              <a:t>Игрушки из бросового материала</a:t>
            </a:r>
          </a:p>
          <a:p>
            <a:pPr marL="342900" indent="-342900">
              <a:buAutoNum type="arabicPeriod"/>
            </a:pPr>
            <a:r>
              <a:rPr lang="ru-RU" b="1" dirty="0"/>
              <a:t>Фантазии из фетра</a:t>
            </a:r>
          </a:p>
          <a:p>
            <a:pPr marL="342900" indent="-342900">
              <a:buAutoNum type="arabicPeriod"/>
            </a:pPr>
            <a:r>
              <a:rPr lang="ru-RU" b="1" dirty="0"/>
              <a:t>Поделки своими руками</a:t>
            </a:r>
          </a:p>
          <a:p>
            <a:pPr marL="342900" indent="-342900">
              <a:buAutoNum type="arabicPeriod"/>
            </a:pPr>
            <a:r>
              <a:rPr lang="ru-RU" b="1" dirty="0"/>
              <a:t>Выжигание</a:t>
            </a:r>
          </a:p>
        </p:txBody>
      </p:sp>
    </p:spTree>
    <p:extLst>
      <p:ext uri="{BB962C8B-B14F-4D97-AF65-F5344CB8AC3E}">
        <p14:creationId xmlns:p14="http://schemas.microsoft.com/office/powerpoint/2010/main" val="2784832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3348" y="116632"/>
            <a:ext cx="7200800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271803"/>
                </a:solidFill>
              </a:rPr>
              <a:t>Информационные ресурсы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929" y="1124744"/>
            <a:ext cx="8348543" cy="5472608"/>
          </a:xfrm>
        </p:spPr>
        <p:txBody>
          <a:bodyPr/>
          <a:lstStyle/>
          <a:p>
            <a:pPr marL="514350" indent="-514350">
              <a:buAutoNum type="arabicPeriod"/>
            </a:pPr>
            <a:endParaRPr lang="ru-RU" dirty="0">
              <a:solidFill>
                <a:srgbClr val="271803"/>
              </a:solidFill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rgbClr val="271803"/>
              </a:solidFill>
            </a:endParaRPr>
          </a:p>
        </p:txBody>
      </p:sp>
      <p:pic>
        <p:nvPicPr>
          <p:cNvPr id="4" name="Picture 2" descr="C:\Users\samsung\Desktop\модель сопровождения\технология\фото\bee-clip-art-29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1" y="0"/>
            <a:ext cx="1478907" cy="142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693185">
            <a:off x="-265899" y="261509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  <a:latin typeface="Monotype Corsiva" pitchFamily="66" charset="0"/>
              </a:rPr>
              <a:t>СОТА</a:t>
            </a:r>
            <a:endParaRPr lang="ru-RU" b="1" dirty="0"/>
          </a:p>
        </p:txBody>
      </p:sp>
      <p:pic>
        <p:nvPicPr>
          <p:cNvPr id="2051" name="Picture 3" descr="C:\Users\samsung\Desktop\модель сопровождения\технология\фото\1588092547_eeec60eff3350ac1032735addbd7ee6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348" y="2471509"/>
            <a:ext cx="3265431" cy="192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msung\Desktop\модель сопровождения\технология\фото\2021-11-24_53458474796024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91742"/>
            <a:ext cx="3370948" cy="13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msung\Desktop\модель сопровождения\технология\фото\5f5757bb707c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1" y="4010011"/>
            <a:ext cx="4447379" cy="151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amsung\Desktop\модель сопровождения\технология\фото\unnam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90" y="2924944"/>
            <a:ext cx="2414000" cy="24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msung\Desktop\slide_7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" t="20810" r="31966" b="62626"/>
          <a:stretch/>
        </p:blipFill>
        <p:spPr bwMode="auto">
          <a:xfrm>
            <a:off x="2771800" y="5541332"/>
            <a:ext cx="6066636" cy="113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msung\Desktop\1фото-школы-154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97302"/>
            <a:ext cx="2669232" cy="200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441" y="1793320"/>
            <a:ext cx="2557411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         </a:t>
            </a:r>
            <a:r>
              <a:rPr lang="ru-RU" b="1" dirty="0" err="1">
                <a:solidFill>
                  <a:schemeClr val="bg1"/>
                </a:solidFill>
              </a:rPr>
              <a:t>Сайтшколы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http://shkola154.ru/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950D8B-7417-4A63-A68C-961021A763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887" y="2651574"/>
            <a:ext cx="32956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494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ac2eaa55d5633fd08e7b5374b3b171ff428"/>
</p:tagLst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543</Words>
  <Application>Microsoft Office PowerPoint</Application>
  <PresentationFormat>Экран (4:3)</PresentationFormat>
  <Paragraphs>139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Monotype Corsiva</vt:lpstr>
      <vt:lpstr>Тема Office</vt:lpstr>
      <vt:lpstr>Модель ресурсного обеспечения предметной области «Технология»  СОТА (специальные образовательные  технологии активности) </vt:lpstr>
      <vt:lpstr>Концепция преподавания предметной области «Технология»</vt:lpstr>
      <vt:lpstr>Презентация PowerPoint</vt:lpstr>
      <vt:lpstr>Нормативно-правовые ресурсы</vt:lpstr>
      <vt:lpstr>Кадровые ресурсы</vt:lpstr>
      <vt:lpstr>Профили </vt:lpstr>
      <vt:lpstr>Материально-технические  ресурсы</vt:lpstr>
      <vt:lpstr>Методические ресурсы</vt:lpstr>
      <vt:lpstr>Информационные ресурсы</vt:lpstr>
      <vt:lpstr>Сетевые ресурсы (социальные партнеры)</vt:lpstr>
      <vt:lpstr>Презентация PowerPoint</vt:lpstr>
    </vt:vector>
  </TitlesOfParts>
  <Company>http://presentation-creation.ru/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Оранжевые соты - шаблон презентации с сайта http://presentation-creation.ru</dc:title>
  <dc:creator>obstinate</dc:creator>
  <dc:description>Шаблон презентации с сайта http://presentation-creation.ru/</dc:description>
  <cp:lastModifiedBy>user2</cp:lastModifiedBy>
  <cp:revision>41</cp:revision>
  <dcterms:created xsi:type="dcterms:W3CDTF">2017-08-27T13:34:30Z</dcterms:created>
  <dcterms:modified xsi:type="dcterms:W3CDTF">2022-03-31T06:31:05Z</dcterms:modified>
</cp:coreProperties>
</file>