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316" r:id="rId5"/>
    <p:sldId id="317" r:id="rId6"/>
    <p:sldId id="315" r:id="rId7"/>
    <p:sldId id="318" r:id="rId8"/>
    <p:sldId id="258" r:id="rId9"/>
    <p:sldId id="321" r:id="rId10"/>
    <p:sldId id="314" r:id="rId11"/>
    <p:sldId id="291" r:id="rId12"/>
    <p:sldId id="292" r:id="rId13"/>
    <p:sldId id="296" r:id="rId14"/>
    <p:sldId id="295" r:id="rId15"/>
    <p:sldId id="294" r:id="rId16"/>
    <p:sldId id="293" r:id="rId17"/>
    <p:sldId id="322" r:id="rId18"/>
    <p:sldId id="263" r:id="rId19"/>
    <p:sldId id="257" r:id="rId20"/>
    <p:sldId id="264" r:id="rId21"/>
    <p:sldId id="265" r:id="rId22"/>
    <p:sldId id="266" r:id="rId23"/>
    <p:sldId id="267" r:id="rId24"/>
    <p:sldId id="269" r:id="rId25"/>
    <p:sldId id="273" r:id="rId26"/>
    <p:sldId id="275" r:id="rId27"/>
    <p:sldId id="279" r:id="rId28"/>
    <p:sldId id="300" r:id="rId29"/>
    <p:sldId id="304" r:id="rId30"/>
    <p:sldId id="288" r:id="rId31"/>
    <p:sldId id="302" r:id="rId32"/>
    <p:sldId id="290" r:id="rId33"/>
    <p:sldId id="297" r:id="rId34"/>
    <p:sldId id="298" r:id="rId35"/>
    <p:sldId id="303" r:id="rId36"/>
    <p:sldId id="301" r:id="rId37"/>
    <p:sldId id="307" r:id="rId38"/>
    <p:sldId id="305" r:id="rId39"/>
    <p:sldId id="306" r:id="rId40"/>
    <p:sldId id="308" r:id="rId41"/>
    <p:sldId id="310" r:id="rId42"/>
    <p:sldId id="311" r:id="rId43"/>
    <p:sldId id="309" r:id="rId44"/>
    <p:sldId id="313" r:id="rId45"/>
    <p:sldId id="312" r:id="rId46"/>
    <p:sldId id="323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85B"/>
    <a:srgbClr val="D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4660"/>
  </p:normalViewPr>
  <p:slideViewPr>
    <p:cSldViewPr>
      <p:cViewPr varScale="1">
        <p:scale>
          <a:sx n="106" d="100"/>
          <a:sy n="106" d="100"/>
        </p:scale>
        <p:origin x="19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4D485B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4" name="Picture 6" descr="C:\Users\днс\Documents\PR\Семинар по медиаплану\плашка 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466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5"/>
            <a:ext cx="8208912" cy="107099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3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3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5"/>
            <a:ext cx="8280920" cy="107099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1916832"/>
            <a:ext cx="4040188" cy="567754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564904"/>
            <a:ext cx="4040188" cy="356125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0" y="1916832"/>
            <a:ext cx="4041775" cy="567754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64904"/>
            <a:ext cx="4041775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920880" cy="946026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844825"/>
            <a:ext cx="5111751" cy="428133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916833"/>
            <a:ext cx="3008313" cy="420933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9144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052736"/>
            <a:ext cx="5486400" cy="3674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днс\Documents\PR\Семинар по медиаплану\плашка 5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"/>
            <a:ext cx="9144000" cy="2026642"/>
          </a:xfrm>
          <a:prstGeom prst="rect">
            <a:avLst/>
          </a:prstGeom>
          <a:noFill/>
        </p:spPr>
      </p:pic>
      <p:pic>
        <p:nvPicPr>
          <p:cNvPr id="1030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3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«Организационно-содержательные  аспекты  функционирования  психолого-педагогического  консилиума в  образовательной организации»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Перетягина </a:t>
            </a:r>
            <a:r>
              <a:rPr lang="ru-RU" dirty="0"/>
              <a:t>Арина Геннадьевна, старший  научный  сотрудник  отдела  воспитания  и социализации  ГАУ ДПО «ИРО ПК», старший  преподаватель  кафедры специальной  психологии  и педагогики ФГБОУ ВО ПГГПУ</a:t>
            </a:r>
            <a:r>
              <a:rPr lang="ru-RU" dirty="0" smtClean="0"/>
              <a:t>.</a:t>
            </a:r>
          </a:p>
          <a:p>
            <a:r>
              <a:rPr lang="ru-RU" dirty="0"/>
              <a:t>Каткова Ирина Геннадьевна, магистрант  ПГГПУ,  профиль «Образование и сопровождение  лиц  с ограниченными  возможностями  здоровья» заведующий сектором  образования  детей  с ОВЗ  Министерства образования  и науки  Пермского </a:t>
            </a:r>
            <a:r>
              <a:rPr lang="ru-RU" dirty="0" smtClean="0"/>
              <a:t>края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>
              <a:solidFill>
                <a:srgbClr val="4D485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«Обновление содержания деятельности</a:t>
            </a:r>
            <a:br>
              <a:rPr lang="ru-RU" sz="2800" dirty="0"/>
            </a:br>
            <a:r>
              <a:rPr lang="ru-RU" sz="2800" dirty="0"/>
              <a:t>психолого-педагогического консилиума (</a:t>
            </a:r>
            <a:r>
              <a:rPr lang="ru-RU" sz="2800" dirty="0" err="1"/>
              <a:t>ППк</a:t>
            </a:r>
            <a:r>
              <a:rPr lang="ru-RU" sz="2800" dirty="0"/>
              <a:t>)»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в соответствии с Распоряжением МИНПРОСВЕЩЕНИЯ РОССИИ № Р-93 </a:t>
            </a:r>
            <a:r>
              <a:rPr lang="ru-RU" dirty="0" smtClean="0"/>
              <a:t>от 09.09.2019 </a:t>
            </a:r>
            <a:r>
              <a:rPr lang="ru-RU" dirty="0"/>
              <a:t>«Об утверждении примерного Положения о </a:t>
            </a:r>
            <a:r>
              <a:rPr lang="ru-RU" dirty="0" smtClean="0"/>
              <a:t>психолого- педагогическом </a:t>
            </a:r>
            <a:r>
              <a:rPr lang="ru-RU" dirty="0"/>
              <a:t>консилиуме образовательной организации)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54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«Обновление содержания деятельности</a:t>
            </a:r>
            <a:br>
              <a:rPr lang="ru-RU" sz="2000" dirty="0"/>
            </a:br>
            <a:r>
              <a:rPr lang="ru-RU" sz="2000" dirty="0"/>
              <a:t>психолого-педагогического консилиума (</a:t>
            </a:r>
            <a:r>
              <a:rPr lang="ru-RU" sz="2000" dirty="0" err="1"/>
              <a:t>ППк</a:t>
            </a:r>
            <a:r>
              <a:rPr lang="ru-RU" sz="2000" dirty="0"/>
              <a:t>)»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ППк</a:t>
            </a:r>
            <a:r>
              <a:rPr lang="ru-RU" dirty="0"/>
              <a:t> создается на базе </a:t>
            </a:r>
            <a:r>
              <a:rPr lang="ru-RU" dirty="0" smtClean="0"/>
              <a:t>организации </a:t>
            </a:r>
            <a:r>
              <a:rPr lang="ru-RU" dirty="0"/>
              <a:t>любого типа независимо от ее</a:t>
            </a:r>
          </a:p>
          <a:p>
            <a:r>
              <a:rPr lang="ru-RU" dirty="0"/>
              <a:t>организационно-правовой формы приказом руководителя</a:t>
            </a:r>
          </a:p>
          <a:p>
            <a:r>
              <a:rPr lang="ru-RU" dirty="0"/>
              <a:t>Организации.</a:t>
            </a:r>
          </a:p>
          <a:p>
            <a:r>
              <a:rPr lang="ru-RU" dirty="0"/>
              <a:t>Для организации деятельности </a:t>
            </a:r>
            <a:r>
              <a:rPr lang="ru-RU" dirty="0" err="1"/>
              <a:t>ППк</a:t>
            </a:r>
            <a:r>
              <a:rPr lang="ru-RU" dirty="0"/>
              <a:t> в </a:t>
            </a:r>
            <a:r>
              <a:rPr lang="ru-RU" dirty="0" smtClean="0"/>
              <a:t>организации </a:t>
            </a:r>
            <a:r>
              <a:rPr lang="ru-RU" dirty="0"/>
              <a:t>оформляются:</a:t>
            </a:r>
          </a:p>
          <a:p>
            <a:r>
              <a:rPr lang="ru-RU" dirty="0"/>
              <a:t>приказ руководителя </a:t>
            </a:r>
            <a:r>
              <a:rPr lang="ru-RU" dirty="0" smtClean="0"/>
              <a:t>организации </a:t>
            </a:r>
            <a:r>
              <a:rPr lang="ru-RU" dirty="0"/>
              <a:t>о создании </a:t>
            </a:r>
            <a:r>
              <a:rPr lang="ru-RU" dirty="0" err="1"/>
              <a:t>ППк</a:t>
            </a:r>
            <a:r>
              <a:rPr lang="ru-RU" dirty="0"/>
              <a:t> с утверждением</a:t>
            </a:r>
          </a:p>
          <a:p>
            <a:r>
              <a:rPr lang="ru-RU" dirty="0"/>
              <a:t>состава </a:t>
            </a:r>
            <a:r>
              <a:rPr lang="ru-RU" dirty="0" err="1"/>
              <a:t>ППк</a:t>
            </a:r>
            <a:r>
              <a:rPr lang="ru-RU" dirty="0"/>
              <a:t>;</a:t>
            </a:r>
          </a:p>
          <a:p>
            <a:r>
              <a:rPr lang="ru-RU" dirty="0"/>
              <a:t>положение о </a:t>
            </a:r>
            <a:r>
              <a:rPr lang="ru-RU" dirty="0" err="1"/>
              <a:t>ППк</a:t>
            </a:r>
            <a:r>
              <a:rPr lang="ru-RU" dirty="0"/>
              <a:t>, утвержденное руководителем </a:t>
            </a:r>
            <a:r>
              <a:rPr lang="ru-RU" dirty="0" smtClean="0"/>
              <a:t>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017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 протокола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Протокол заседания психолого-педагогического консилиума</a:t>
            </a:r>
          </a:p>
          <a:p>
            <a:r>
              <a:rPr lang="ru-RU" dirty="0"/>
              <a:t>наименование ОО</a:t>
            </a:r>
          </a:p>
          <a:p>
            <a:r>
              <a:rPr lang="ru-RU" dirty="0"/>
              <a:t>№___ от «___» _____________ 20___ г.</a:t>
            </a:r>
          </a:p>
          <a:p>
            <a:r>
              <a:rPr lang="ru-RU" dirty="0"/>
              <a:t>Присутствовали: </a:t>
            </a:r>
            <a:r>
              <a:rPr lang="ru-RU" dirty="0" err="1"/>
              <a:t>И.О.Фамилия</a:t>
            </a:r>
            <a:r>
              <a:rPr lang="ru-RU" dirty="0"/>
              <a:t> (должность в ОО, роль в </a:t>
            </a:r>
            <a:r>
              <a:rPr lang="ru-RU" dirty="0" err="1"/>
              <a:t>ППк</a:t>
            </a:r>
            <a:r>
              <a:rPr lang="ru-RU" dirty="0"/>
              <a:t>), </a:t>
            </a:r>
            <a:r>
              <a:rPr lang="ru-RU" dirty="0" err="1"/>
              <a:t>И.О.Фамилия</a:t>
            </a:r>
            <a:r>
              <a:rPr lang="ru-RU" dirty="0"/>
              <a:t> (мать/отец ФИО обучающегося).</a:t>
            </a:r>
          </a:p>
          <a:p>
            <a:r>
              <a:rPr lang="ru-RU" dirty="0"/>
              <a:t>Повестка дня:</a:t>
            </a:r>
          </a:p>
          <a:p>
            <a:r>
              <a:rPr lang="ru-RU" dirty="0"/>
              <a:t>1. …</a:t>
            </a:r>
          </a:p>
          <a:p>
            <a:r>
              <a:rPr lang="ru-RU" dirty="0"/>
              <a:t>Ход заседания </a:t>
            </a:r>
            <a:r>
              <a:rPr lang="ru-RU" dirty="0" err="1"/>
              <a:t>ППк</a:t>
            </a:r>
            <a:r>
              <a:rPr lang="ru-RU" dirty="0"/>
              <a:t>:</a:t>
            </a:r>
          </a:p>
          <a:p>
            <a:r>
              <a:rPr lang="ru-RU" dirty="0"/>
              <a:t>1. …</a:t>
            </a:r>
          </a:p>
          <a:p>
            <a:r>
              <a:rPr lang="ru-RU" dirty="0"/>
              <a:t>2. …</a:t>
            </a:r>
          </a:p>
          <a:p>
            <a:r>
              <a:rPr lang="ru-RU" dirty="0"/>
              <a:t>Решение </a:t>
            </a:r>
            <a:r>
              <a:rPr lang="ru-RU" dirty="0" err="1"/>
              <a:t>ППк</a:t>
            </a:r>
            <a:r>
              <a:rPr lang="ru-RU" dirty="0"/>
              <a:t>:</a:t>
            </a:r>
          </a:p>
          <a:p>
            <a:r>
              <a:rPr lang="ru-RU" dirty="0"/>
              <a:t>1. …</a:t>
            </a:r>
          </a:p>
          <a:p>
            <a:r>
              <a:rPr lang="ru-RU" dirty="0"/>
              <a:t>2. …</a:t>
            </a:r>
          </a:p>
          <a:p>
            <a:r>
              <a:rPr lang="ru-RU" dirty="0"/>
              <a:t>Приложения (характеристики, представления на обучающегося, результаты продуктивной деятельности</a:t>
            </a:r>
          </a:p>
          <a:p>
            <a:r>
              <a:rPr lang="ru-RU" dirty="0"/>
              <a:t>обучающегося, копии рабочих тетрадей, контрольных и проверочных работ и другие необходимые материалы):</a:t>
            </a:r>
          </a:p>
          <a:p>
            <a:r>
              <a:rPr lang="ru-RU" dirty="0"/>
              <a:t>1. …</a:t>
            </a:r>
          </a:p>
          <a:p>
            <a:r>
              <a:rPr lang="ru-RU" dirty="0"/>
              <a:t>Председатель </a:t>
            </a:r>
            <a:r>
              <a:rPr lang="ru-RU" dirty="0" err="1"/>
              <a:t>ППк</a:t>
            </a:r>
            <a:r>
              <a:rPr lang="ru-RU" dirty="0"/>
              <a:t>_______________________________</a:t>
            </a:r>
            <a:r>
              <a:rPr lang="ru-RU" dirty="0" err="1"/>
              <a:t>И.О.Фамилия</a:t>
            </a:r>
            <a:endParaRPr lang="ru-RU" dirty="0"/>
          </a:p>
          <a:p>
            <a:r>
              <a:rPr lang="ru-RU" dirty="0"/>
              <a:t>Члены </a:t>
            </a:r>
            <a:r>
              <a:rPr lang="ru-RU" dirty="0" err="1"/>
              <a:t>ППк</a:t>
            </a:r>
            <a:r>
              <a:rPr lang="ru-RU" dirty="0"/>
              <a:t>: </a:t>
            </a:r>
            <a:r>
              <a:rPr lang="ru-RU" dirty="0" err="1"/>
              <a:t>И.О.Фамилия</a:t>
            </a:r>
            <a:endParaRPr lang="ru-RU" dirty="0"/>
          </a:p>
          <a:p>
            <a:r>
              <a:rPr lang="ru-RU" dirty="0"/>
              <a:t>Другие присутствующие на заседании: </a:t>
            </a:r>
            <a:r>
              <a:rPr lang="ru-RU" dirty="0" err="1"/>
              <a:t>И.О.Фамилия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386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ПРОТОКОЛ ОБСЛЕДОВАНИЯ</a:t>
            </a:r>
            <a:br>
              <a:rPr lang="ru-RU" sz="2400" dirty="0"/>
            </a:br>
            <a:r>
              <a:rPr lang="ru-RU" sz="2400" dirty="0"/>
              <a:t>ПСИХОЛОГО-ПЕДАГОГИЧЕСКОГО КОНСИЛИУМА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 smtClean="0"/>
              <a:t>1.Ф.И.О</a:t>
            </a:r>
            <a:r>
              <a:rPr lang="ru-RU" dirty="0"/>
              <a:t>. ребенка_______________________________________________________________</a:t>
            </a:r>
          </a:p>
          <a:p>
            <a:r>
              <a:rPr lang="ru-RU" dirty="0"/>
              <a:t>2. Дата рождения _______________________________________________________________</a:t>
            </a:r>
          </a:p>
          <a:p>
            <a:r>
              <a:rPr lang="ru-RU" dirty="0"/>
              <a:t>3. Наличие инвалидности (№ документа, подтверждающего инвалидность)</a:t>
            </a:r>
          </a:p>
          <a:p>
            <a:r>
              <a:rPr lang="ru-RU" dirty="0"/>
              <a:t>_______________________________________________________________________________</a:t>
            </a:r>
          </a:p>
          <a:p>
            <a:r>
              <a:rPr lang="ru-RU" dirty="0"/>
              <a:t>4. </a:t>
            </a:r>
            <a:r>
              <a:rPr lang="ru-RU" dirty="0" err="1"/>
              <a:t>Ккласс</a:t>
            </a:r>
            <a:r>
              <a:rPr lang="ru-RU" dirty="0"/>
              <a:t>/группа_</a:t>
            </a:r>
          </a:p>
          <a:p>
            <a:r>
              <a:rPr lang="ru-RU" dirty="0"/>
              <a:t>5. Причины направления на </a:t>
            </a:r>
            <a:r>
              <a:rPr lang="ru-RU" dirty="0" err="1"/>
              <a:t>ППк</a:t>
            </a:r>
            <a:r>
              <a:rPr lang="ru-RU" dirty="0"/>
              <a:t>, основные трудности:</a:t>
            </a:r>
          </a:p>
          <a:p>
            <a:r>
              <a:rPr lang="ru-RU" dirty="0"/>
              <a:t>6. Результаты обследования специалистами </a:t>
            </a:r>
            <a:r>
              <a:rPr lang="ru-RU" dirty="0" err="1"/>
              <a:t>ППк</a:t>
            </a:r>
            <a:r>
              <a:rPr lang="ru-RU" dirty="0"/>
              <a:t>:</a:t>
            </a:r>
          </a:p>
          <a:p>
            <a:r>
              <a:rPr lang="ru-RU" dirty="0"/>
              <a:t>Педагог-психолог _______________________________________________________________________</a:t>
            </a:r>
          </a:p>
          <a:p>
            <a:r>
              <a:rPr lang="ru-RU" dirty="0"/>
              <a:t>Психологическое заключение___________________________________________________</a:t>
            </a:r>
          </a:p>
          <a:p>
            <a:r>
              <a:rPr lang="ru-RU" dirty="0"/>
              <a:t>Учитель-логопед ___________________________________________________________</a:t>
            </a:r>
          </a:p>
          <a:p>
            <a:r>
              <a:rPr lang="ru-RU" dirty="0"/>
              <a:t>Логопедическое заключение____________________________________________________</a:t>
            </a:r>
          </a:p>
          <a:p>
            <a:r>
              <a:rPr lang="ru-RU" dirty="0"/>
              <a:t>Учитель – дефектолог (__________________________________________)</a:t>
            </a:r>
          </a:p>
          <a:p>
            <a:r>
              <a:rPr lang="ru-RU" dirty="0"/>
              <a:t>Дефектологическое заключение ___________________________________________________________</a:t>
            </a:r>
          </a:p>
          <a:p>
            <a:r>
              <a:rPr lang="ru-RU" dirty="0"/>
              <a:t>Социальный педагог ______________________________________________________________</a:t>
            </a:r>
          </a:p>
          <a:p>
            <a:r>
              <a:rPr lang="ru-RU" dirty="0"/>
              <a:t>7. Заключение и рекомендации </a:t>
            </a:r>
            <a:r>
              <a:rPr lang="ru-RU" dirty="0" err="1"/>
              <a:t>ППк</a:t>
            </a:r>
            <a:endParaRPr lang="ru-RU" dirty="0"/>
          </a:p>
          <a:p>
            <a:r>
              <a:rPr lang="ru-RU" dirty="0"/>
              <a:t>____________________________________________________</a:t>
            </a:r>
          </a:p>
          <a:p>
            <a:r>
              <a:rPr lang="ru-RU" dirty="0"/>
              <a:t>Рекомендации по оказанию психолого-педагогической и социальной помощи</a:t>
            </a:r>
          </a:p>
          <a:p>
            <a:r>
              <a:rPr lang="ru-RU" dirty="0"/>
              <a:t>______________________________________________________________________________________________</a:t>
            </a:r>
          </a:p>
          <a:p>
            <a:r>
              <a:rPr lang="ru-RU" dirty="0"/>
              <a:t>Председатель </a:t>
            </a:r>
            <a:r>
              <a:rPr lang="ru-RU" dirty="0" err="1"/>
              <a:t>ППк</a:t>
            </a:r>
            <a:r>
              <a:rPr lang="ru-RU" dirty="0"/>
              <a:t>_________________________ ____________</a:t>
            </a:r>
          </a:p>
          <a:p>
            <a:r>
              <a:rPr lang="ru-RU" dirty="0"/>
              <a:t>(подпись)</a:t>
            </a:r>
          </a:p>
          <a:p>
            <a:r>
              <a:rPr lang="ru-RU" dirty="0"/>
              <a:t>Члены консилиума _____________________________ ___________</a:t>
            </a:r>
          </a:p>
        </p:txBody>
      </p:sp>
    </p:spTree>
    <p:extLst>
      <p:ext uri="{BB962C8B-B14F-4D97-AF65-F5344CB8AC3E}">
        <p14:creationId xmlns:p14="http://schemas.microsoft.com/office/powerpoint/2010/main" val="2557029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ПРОТОКОЛ ОБСЛЕДОВАНИЯ</a:t>
            </a:r>
            <a:br>
              <a:rPr lang="ru-RU" sz="2000" dirty="0"/>
            </a:br>
            <a:r>
              <a:rPr lang="ru-RU" sz="2000" dirty="0"/>
              <a:t>ПСИХОЛОГО-ПЕДАГОГИЧЕСКОГО КОНСИЛИУМА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Процедура и продолжительность обследования </a:t>
            </a:r>
            <a:r>
              <a:rPr lang="ru-RU" dirty="0" err="1"/>
              <a:t>ППк</a:t>
            </a:r>
            <a:r>
              <a:rPr lang="ru-RU" dirty="0"/>
              <a:t> определяются исходя из задач обследования, </a:t>
            </a:r>
            <a:r>
              <a:rPr lang="ru-RU" dirty="0" smtClean="0"/>
              <a:t>а также </a:t>
            </a:r>
            <a:r>
              <a:rPr lang="ru-RU" dirty="0"/>
              <a:t>возрастных, психофизических и иных индивидуальных особенностей </a:t>
            </a:r>
            <a:r>
              <a:rPr lang="ru-RU" dirty="0" smtClean="0"/>
              <a:t>обследуемого обучающегося</a:t>
            </a:r>
            <a:r>
              <a:rPr lang="ru-RU" dirty="0"/>
              <a:t>.</a:t>
            </a:r>
          </a:p>
          <a:p>
            <a:r>
              <a:rPr lang="ru-RU" dirty="0"/>
              <a:t>Обследование обучающегося специалистами </a:t>
            </a:r>
            <a:r>
              <a:rPr lang="ru-RU" dirty="0" err="1"/>
              <a:t>ППк</a:t>
            </a:r>
            <a:r>
              <a:rPr lang="ru-RU" dirty="0"/>
              <a:t> осуществляется по инициативе </a:t>
            </a:r>
            <a:r>
              <a:rPr lang="ru-RU" dirty="0" smtClean="0"/>
              <a:t>родителей(законных </a:t>
            </a:r>
            <a:r>
              <a:rPr lang="ru-RU" dirty="0"/>
              <a:t>представителей) или сотрудников Организации с письменного согласия </a:t>
            </a:r>
            <a:r>
              <a:rPr lang="ru-RU" dirty="0" smtClean="0"/>
              <a:t>родителей (законных </a:t>
            </a:r>
            <a:r>
              <a:rPr lang="ru-RU" dirty="0"/>
              <a:t>представителей).</a:t>
            </a:r>
          </a:p>
          <a:p>
            <a:r>
              <a:rPr lang="ru-RU" dirty="0"/>
              <a:t>По данным обследования каждым специалистом составляется заключение и </a:t>
            </a:r>
            <a:r>
              <a:rPr lang="ru-RU" dirty="0" smtClean="0"/>
              <a:t>разрабатываются рекомендации</a:t>
            </a:r>
            <a:r>
              <a:rPr lang="ru-RU" dirty="0"/>
              <a:t>.</a:t>
            </a:r>
          </a:p>
          <a:p>
            <a:r>
              <a:rPr lang="ru-RU" dirty="0"/>
              <a:t>На заседании </a:t>
            </a:r>
            <a:r>
              <a:rPr lang="ru-RU" dirty="0" err="1"/>
              <a:t>ППк</a:t>
            </a:r>
            <a:r>
              <a:rPr lang="ru-RU" dirty="0"/>
              <a:t> обсуждаются результаты обследования ребенка каждым </a:t>
            </a:r>
            <a:r>
              <a:rPr lang="ru-RU" dirty="0" err="1" smtClean="0"/>
              <a:t>специалистом,составляется</a:t>
            </a:r>
            <a:r>
              <a:rPr lang="ru-RU" dirty="0" smtClean="0"/>
              <a:t> </a:t>
            </a:r>
            <a:r>
              <a:rPr lang="ru-RU" dirty="0"/>
              <a:t>коллегиальное заключение </a:t>
            </a:r>
            <a:r>
              <a:rPr lang="ru-RU" dirty="0" err="1"/>
              <a:t>ППк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1926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 случае несогласия родителей (законных </a:t>
            </a:r>
            <a:r>
              <a:rPr lang="ru-RU" dirty="0" smtClean="0"/>
              <a:t>представителей)обучающегося </a:t>
            </a:r>
            <a:r>
              <a:rPr lang="ru-RU" dirty="0"/>
              <a:t>с коллегиальным заключением </a:t>
            </a:r>
            <a:r>
              <a:rPr lang="ru-RU" dirty="0" err="1"/>
              <a:t>ППк</a:t>
            </a:r>
            <a:r>
              <a:rPr lang="ru-RU" dirty="0"/>
              <a:t> </a:t>
            </a:r>
            <a:r>
              <a:rPr lang="ru-RU" dirty="0" smtClean="0"/>
              <a:t>они выражают </a:t>
            </a:r>
            <a:r>
              <a:rPr lang="ru-RU" dirty="0"/>
              <a:t>свое мнение в письменной форме </a:t>
            </a:r>
            <a:r>
              <a:rPr lang="ru-RU" dirty="0" smtClean="0"/>
              <a:t>в соответствующем </a:t>
            </a:r>
            <a:r>
              <a:rPr lang="ru-RU" dirty="0"/>
              <a:t>разделе заключения </a:t>
            </a:r>
            <a:r>
              <a:rPr lang="ru-RU" dirty="0" err="1"/>
              <a:t>ППк</a:t>
            </a:r>
            <a:r>
              <a:rPr lang="ru-RU" dirty="0"/>
              <a:t>.</a:t>
            </a:r>
          </a:p>
          <a:p>
            <a:r>
              <a:rPr lang="ru-RU" dirty="0"/>
              <a:t>Образовательный процесс осуществляется по </a:t>
            </a:r>
            <a:r>
              <a:rPr lang="ru-RU" dirty="0" smtClean="0"/>
              <a:t>ранее определенному </a:t>
            </a:r>
            <a:r>
              <a:rPr lang="ru-RU" dirty="0"/>
              <a:t>образовательному маршруту </a:t>
            </a:r>
            <a:r>
              <a:rPr lang="ru-RU" dirty="0" smtClean="0"/>
              <a:t>в соответствии </a:t>
            </a:r>
            <a:r>
              <a:rPr lang="ru-RU" dirty="0"/>
              <a:t>с федеральным </a:t>
            </a:r>
            <a:r>
              <a:rPr lang="ru-RU" dirty="0" smtClean="0"/>
              <a:t>государственным образовательным </a:t>
            </a:r>
            <a:r>
              <a:rPr lang="ru-RU" dirty="0"/>
              <a:t>стандартом.</a:t>
            </a:r>
          </a:p>
        </p:txBody>
      </p:sp>
    </p:spTree>
    <p:extLst>
      <p:ext uri="{BB962C8B-B14F-4D97-AF65-F5344CB8AC3E}">
        <p14:creationId xmlns:p14="http://schemas.microsoft.com/office/powerpoint/2010/main" val="4259539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заключения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/>
              <a:t>Коллегиальное заключение психолого-педагогического консилиума</a:t>
            </a:r>
          </a:p>
          <a:p>
            <a:r>
              <a:rPr lang="ru-RU" dirty="0"/>
              <a:t>(наименование образовательной организации)</a:t>
            </a:r>
          </a:p>
          <a:p>
            <a:r>
              <a:rPr lang="ru-RU" dirty="0"/>
              <a:t>Дата «__» _____________ 20__ года</a:t>
            </a:r>
          </a:p>
          <a:p>
            <a:r>
              <a:rPr lang="ru-RU" dirty="0"/>
              <a:t>Общие сведения</a:t>
            </a:r>
          </a:p>
          <a:p>
            <a:r>
              <a:rPr lang="ru-RU" dirty="0"/>
              <a:t>ФИО обучающегося:</a:t>
            </a:r>
          </a:p>
          <a:p>
            <a:r>
              <a:rPr lang="ru-RU" dirty="0"/>
              <a:t>Дата рождения обучающегося: Класс/группа:</a:t>
            </a:r>
          </a:p>
          <a:p>
            <a:r>
              <a:rPr lang="ru-RU" dirty="0"/>
              <a:t>Образовательная программа:</a:t>
            </a:r>
          </a:p>
          <a:p>
            <a:r>
              <a:rPr lang="ru-RU" dirty="0"/>
              <a:t>Причина направления на </a:t>
            </a:r>
            <a:r>
              <a:rPr lang="ru-RU" dirty="0" err="1"/>
              <a:t>ППк</a:t>
            </a:r>
            <a:r>
              <a:rPr lang="ru-RU" dirty="0"/>
              <a:t>:</a:t>
            </a:r>
          </a:p>
          <a:p>
            <a:r>
              <a:rPr lang="ru-RU" dirty="0"/>
              <a:t>Коллегиальное заключение </a:t>
            </a:r>
            <a:r>
              <a:rPr lang="ru-RU" dirty="0" err="1"/>
              <a:t>ППк</a:t>
            </a:r>
            <a:endParaRPr lang="ru-RU" dirty="0"/>
          </a:p>
          <a:p>
            <a:r>
              <a:rPr lang="ru-RU" dirty="0"/>
              <a:t>(выводы об имеющихся у ребенка трудностях (без указания диагноза) в развитии, обучении, адаптации (исходя из актуального запроса) и</a:t>
            </a:r>
          </a:p>
          <a:p>
            <a:r>
              <a:rPr lang="ru-RU" dirty="0"/>
              <a:t>о мерах, необходимых для разрешения этих трудностей, включая определение видов, сроков оказания психолого-</a:t>
            </a:r>
            <a:r>
              <a:rPr lang="ru-RU" dirty="0" err="1"/>
              <a:t>медикопедагогической</a:t>
            </a:r>
            <a:r>
              <a:rPr lang="ru-RU" dirty="0"/>
              <a:t> помощи.</a:t>
            </a:r>
          </a:p>
          <a:p>
            <a:r>
              <a:rPr lang="ru-RU" dirty="0"/>
              <a:t>Рекомендации педагогам</a:t>
            </a:r>
          </a:p>
          <a:p>
            <a:r>
              <a:rPr lang="ru-RU" dirty="0"/>
              <a:t>Рекомендации родителям</a:t>
            </a:r>
          </a:p>
          <a:p>
            <a:r>
              <a:rPr lang="ru-RU" dirty="0"/>
              <a:t>Приложение: (планы коррекционно-развивающей работы, индивидуальный образовательный маршрут и другие необходимые</a:t>
            </a:r>
          </a:p>
          <a:p>
            <a:r>
              <a:rPr lang="ru-RU" dirty="0"/>
              <a:t>материалы):</a:t>
            </a:r>
          </a:p>
          <a:p>
            <a:r>
              <a:rPr lang="ru-RU" dirty="0"/>
              <a:t>Председатель </a:t>
            </a:r>
            <a:r>
              <a:rPr lang="ru-RU" dirty="0" err="1"/>
              <a:t>ППк</a:t>
            </a:r>
            <a:r>
              <a:rPr lang="ru-RU" dirty="0"/>
              <a:t>_______________________________</a:t>
            </a:r>
            <a:r>
              <a:rPr lang="ru-RU" dirty="0" err="1"/>
              <a:t>И.О.Фамилия</a:t>
            </a:r>
            <a:endParaRPr lang="ru-RU" dirty="0"/>
          </a:p>
          <a:p>
            <a:r>
              <a:rPr lang="ru-RU" dirty="0"/>
              <a:t>Члены </a:t>
            </a:r>
            <a:r>
              <a:rPr lang="ru-RU" dirty="0" err="1"/>
              <a:t>ППк</a:t>
            </a:r>
            <a:r>
              <a:rPr lang="ru-RU" dirty="0"/>
              <a:t>: </a:t>
            </a:r>
            <a:r>
              <a:rPr lang="ru-RU" dirty="0" err="1"/>
              <a:t>И.О.Фамилия</a:t>
            </a:r>
            <a:endParaRPr lang="ru-RU" dirty="0"/>
          </a:p>
          <a:p>
            <a:r>
              <a:rPr lang="ru-RU" dirty="0"/>
              <a:t>С решением ознакомлен (а) _____________/___________________________________</a:t>
            </a:r>
          </a:p>
          <a:p>
            <a:r>
              <a:rPr lang="ru-RU" dirty="0"/>
              <a:t>(подпись и ФИО (полностью) родителя (законного представителя)</a:t>
            </a:r>
          </a:p>
          <a:p>
            <a:r>
              <a:rPr lang="ru-RU" dirty="0"/>
              <a:t>С решением согласен (на) _____________/____________________________________</a:t>
            </a:r>
          </a:p>
          <a:p>
            <a:r>
              <a:rPr lang="ru-RU" dirty="0"/>
              <a:t>(подпись и ФИО (полностью) родителя (законного представителя)</a:t>
            </a:r>
          </a:p>
          <a:p>
            <a:r>
              <a:rPr lang="ru-RU" dirty="0"/>
              <a:t>С решением согласен (на) частично, не согласен (на) с пунктами:____________________________</a:t>
            </a:r>
          </a:p>
          <a:p>
            <a:r>
              <a:rPr lang="ru-RU" dirty="0"/>
              <a:t>(подпись и ФИО (полностью) родителя (законного представителя)</a:t>
            </a:r>
          </a:p>
        </p:txBody>
      </p:sp>
    </p:spTree>
    <p:extLst>
      <p:ext uri="{BB962C8B-B14F-4D97-AF65-F5344CB8AC3E}">
        <p14:creationId xmlns:p14="http://schemas.microsoft.com/office/powerpoint/2010/main" val="2311260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 ПМПК и </a:t>
            </a:r>
            <a:r>
              <a:rPr lang="ru-RU" dirty="0" err="1" smtClean="0"/>
              <a:t>ППк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fontAlgn="t">
              <a:spcBef>
                <a:spcPts val="0"/>
              </a:spcBef>
            </a:pPr>
            <a:endParaRPr lang="ru-RU" sz="2400" dirty="0"/>
          </a:p>
          <a:p>
            <a:pPr marL="347472" indent="-347472" algn="ctr" fontAlgn="base">
              <a:spcBef>
                <a:spcPts val="0"/>
              </a:spcBef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</a:t>
            </a:r>
            <a:endParaRPr lang="ru-RU" sz="2400" dirty="0"/>
          </a:p>
          <a:p>
            <a:pPr marL="347472" indent="-347472" algn="ctr" fontAlgn="base">
              <a:spcBef>
                <a:spcPts val="0"/>
              </a:spcBef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  <a:endParaRPr lang="ru-RU" sz="2400" dirty="0"/>
          </a:p>
          <a:p>
            <a:pPr marL="347472" indent="-347472" algn="ctr" fontAlgn="base">
              <a:spcBef>
                <a:spcPts val="0"/>
              </a:spcBef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</a:t>
            </a:r>
            <a:endParaRPr lang="ru-RU" sz="2400" dirty="0"/>
          </a:p>
          <a:p>
            <a:pPr marL="347472" indent="-347472" algn="ctr" fontAlgn="base">
              <a:spcBef>
                <a:spcPts val="0"/>
              </a:spcBef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Информационно-просветительная</a:t>
            </a:r>
            <a:endParaRPr lang="ru-RU" sz="2400" dirty="0"/>
          </a:p>
          <a:p>
            <a:pPr marL="347472" indent="-347472" algn="ctr" fontAlgn="base">
              <a:spcBef>
                <a:spcPts val="0"/>
              </a:spcBef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Организационно-методическая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566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 ШАГОВ налаживания взаимодействия ПМПК и </a:t>
            </a:r>
            <a:r>
              <a:rPr lang="ru-RU" dirty="0" err="1"/>
              <a:t>ППк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Определение способа взаимодействия</a:t>
            </a:r>
          </a:p>
          <a:p>
            <a:r>
              <a:rPr lang="ru-RU" dirty="0"/>
              <a:t>Предоставление корректной информации</a:t>
            </a:r>
          </a:p>
          <a:p>
            <a:r>
              <a:rPr lang="ru-RU" dirty="0"/>
              <a:t>об обучающихся</a:t>
            </a:r>
          </a:p>
          <a:p>
            <a:r>
              <a:rPr lang="ru-RU" dirty="0"/>
              <a:t>Однозначное понимание заключения и</a:t>
            </a:r>
          </a:p>
          <a:p>
            <a:r>
              <a:rPr lang="ru-RU" dirty="0"/>
              <a:t>рекомендаций ПМПК</a:t>
            </a:r>
          </a:p>
          <a:p>
            <a:r>
              <a:rPr lang="ru-RU" dirty="0"/>
              <a:t>Картирование образовательных ресурсов</a:t>
            </a:r>
          </a:p>
          <a:p>
            <a:r>
              <a:rPr lang="ru-RU" dirty="0"/>
              <a:t>Осуществление мониторинга исполнения</a:t>
            </a:r>
          </a:p>
          <a:p>
            <a:r>
              <a:rPr lang="ru-RU" dirty="0"/>
              <a:t>рекомендаций ПМПК</a:t>
            </a:r>
          </a:p>
        </p:txBody>
      </p:sp>
    </p:spTree>
    <p:extLst>
      <p:ext uri="{BB962C8B-B14F-4D97-AF65-F5344CB8AC3E}">
        <p14:creationId xmlns:p14="http://schemas.microsoft.com/office/powerpoint/2010/main" val="1202081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ШАГ 1 Определение способа взаимодействия между ПМПК и </a:t>
            </a:r>
            <a:r>
              <a:rPr lang="ru-RU" sz="1800" dirty="0" err="1"/>
              <a:t>ППк</a:t>
            </a:r>
            <a:r>
              <a:rPr lang="ru-RU" sz="1800" dirty="0"/>
              <a:t> ОО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 </a:t>
            </a:r>
            <a:r>
              <a:rPr lang="ru-RU" dirty="0"/>
              <a:t>телефону (горячей линии);</a:t>
            </a:r>
          </a:p>
          <a:p>
            <a:r>
              <a:rPr lang="ru-RU" dirty="0" smtClean="0"/>
              <a:t>по </a:t>
            </a:r>
            <a:r>
              <a:rPr lang="ru-RU" dirty="0"/>
              <a:t>электронной почте;</a:t>
            </a:r>
          </a:p>
          <a:p>
            <a:r>
              <a:rPr lang="ru-RU" dirty="0" smtClean="0"/>
              <a:t>через </a:t>
            </a:r>
            <a:r>
              <a:rPr lang="ru-RU" dirty="0"/>
              <a:t>форму обращения на сайте ПМПК;</a:t>
            </a:r>
          </a:p>
          <a:p>
            <a:r>
              <a:rPr lang="ru-RU" dirty="0" smtClean="0"/>
              <a:t>посредством </a:t>
            </a:r>
            <a:r>
              <a:rPr lang="ru-RU" dirty="0"/>
              <a:t>официальной деловой переписки;</a:t>
            </a:r>
          </a:p>
          <a:p>
            <a:r>
              <a:rPr lang="ru-RU" dirty="0" smtClean="0"/>
              <a:t>очные </a:t>
            </a:r>
            <a:r>
              <a:rPr lang="ru-RU" dirty="0"/>
              <a:t>встречи (консультирование);</a:t>
            </a:r>
          </a:p>
          <a:p>
            <a:r>
              <a:rPr lang="ru-RU" dirty="0" smtClean="0"/>
              <a:t>онлайн </a:t>
            </a:r>
            <a:r>
              <a:rPr lang="ru-RU" dirty="0"/>
              <a:t>консультирование;</a:t>
            </a:r>
          </a:p>
          <a:p>
            <a:r>
              <a:rPr lang="ru-RU" dirty="0" smtClean="0"/>
              <a:t>формат </a:t>
            </a:r>
            <a:r>
              <a:rPr lang="ru-RU" dirty="0" err="1"/>
              <a:t>вебинара</a:t>
            </a:r>
            <a:r>
              <a:rPr lang="ru-RU" dirty="0"/>
              <a:t>;</a:t>
            </a:r>
          </a:p>
          <a:p>
            <a:r>
              <a:rPr lang="ru-RU" dirty="0" smtClean="0"/>
              <a:t>видео </a:t>
            </a:r>
            <a:r>
              <a:rPr lang="ru-RU" dirty="0"/>
              <a:t>лекции и др.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Комплексная система сопровождения –  новая образовательная технология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Сопровождение-организация комплекса  медицинских, педагогических, социально-реабилитационных услуг на основе всесторонней диагностики и психологической поддержки учащимся и обучающимся  с проблемами в развитии, а также оказание  методической и консультативной помощи семье и педагогам.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837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ШАГ 2 Предоставление корректных сопроводительных документов от</a:t>
            </a:r>
            <a:br>
              <a:rPr lang="ru-RU" sz="2000" dirty="0"/>
            </a:br>
            <a:r>
              <a:rPr lang="ru-RU" sz="2000" dirty="0"/>
              <a:t>ОО при направлении обучающегося на ПМПК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направление </a:t>
            </a:r>
            <a:r>
              <a:rPr lang="ru-RU" sz="1400" dirty="0"/>
              <a:t>образовательной организации;</a:t>
            </a:r>
          </a:p>
          <a:p>
            <a:r>
              <a:rPr lang="ru-RU" sz="1400" dirty="0" smtClean="0"/>
              <a:t>заключение </a:t>
            </a:r>
            <a:r>
              <a:rPr lang="ru-RU" sz="1400" dirty="0"/>
              <a:t>(заключения) </a:t>
            </a:r>
            <a:r>
              <a:rPr lang="ru-RU" sz="1400" dirty="0" err="1"/>
              <a:t>ППк</a:t>
            </a:r>
            <a:r>
              <a:rPr lang="ru-RU" sz="1400" dirty="0"/>
              <a:t> образовательной организации или специалиста (специалистов),</a:t>
            </a:r>
          </a:p>
          <a:p>
            <a:r>
              <a:rPr lang="ru-RU" sz="1400" dirty="0"/>
              <a:t>осуществляющего психолого-педагогическое и социальное сопровождение обучающегося в</a:t>
            </a:r>
          </a:p>
          <a:p>
            <a:r>
              <a:rPr lang="ru-RU" sz="1400" dirty="0"/>
              <a:t>организации, осуществляющей образовательную деятельность;</a:t>
            </a:r>
          </a:p>
          <a:p>
            <a:r>
              <a:rPr lang="ru-RU" sz="1400" dirty="0" smtClean="0"/>
              <a:t>педагогическая характеристика обследуемого</a:t>
            </a:r>
            <a:r>
              <a:rPr lang="ru-RU" sz="1400" dirty="0"/>
              <a:t>, содержащая актуальные на момент</a:t>
            </a:r>
          </a:p>
          <a:p>
            <a:r>
              <a:rPr lang="ru-RU" sz="1400" dirty="0"/>
              <a:t>обследования сведения о результатах освоения основной образовательной </a:t>
            </a:r>
            <a:r>
              <a:rPr lang="ru-RU" sz="1400" dirty="0" smtClean="0"/>
              <a:t>программы обучающимся</a:t>
            </a:r>
            <a:r>
              <a:rPr lang="ru-RU" sz="1400" dirty="0"/>
              <a:t>, выданная организацией, осуществляющей образовательную деятельность,</a:t>
            </a:r>
          </a:p>
          <a:p>
            <a:r>
              <a:rPr lang="ru-RU" sz="1400" dirty="0"/>
              <a:t>заверенная руководителем организации, осуществляющей образовательную деятельность;</a:t>
            </a:r>
          </a:p>
          <a:p>
            <a:r>
              <a:rPr lang="ru-RU" sz="1400" dirty="0" smtClean="0"/>
              <a:t>копии </a:t>
            </a:r>
            <a:r>
              <a:rPr lang="ru-RU" sz="1400" dirty="0"/>
              <a:t>диагностических и (или) контрольных работ обследуемого обучающегося, заверенные</a:t>
            </a:r>
          </a:p>
          <a:p>
            <a:r>
              <a:rPr lang="ru-RU" sz="1400" dirty="0"/>
              <a:t>руководителем организации, осуществляющей образовательную деятельность;</a:t>
            </a:r>
          </a:p>
          <a:p>
            <a:r>
              <a:rPr lang="ru-RU" sz="1400" dirty="0" smtClean="0"/>
              <a:t>оригиналы </a:t>
            </a:r>
            <a:r>
              <a:rPr lang="ru-RU" sz="1400" dirty="0"/>
              <a:t>рабочих тетрадей по русскому языку и математике; для детей дошкольного </a:t>
            </a:r>
            <a:r>
              <a:rPr lang="ru-RU" sz="1400" dirty="0" smtClean="0"/>
              <a:t>возраста– </a:t>
            </a:r>
            <a:r>
              <a:rPr lang="ru-RU" sz="1400" dirty="0"/>
              <a:t>результаты самостоятельной продуктивной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843788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3 Однозначное понимание рекомендаций ПМПК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Со стороны ПМПК:</a:t>
            </a:r>
          </a:p>
          <a:p>
            <a:r>
              <a:rPr lang="ru-RU" dirty="0" smtClean="0"/>
              <a:t>использование</a:t>
            </a:r>
            <a:endParaRPr lang="ru-RU" dirty="0"/>
          </a:p>
          <a:p>
            <a:r>
              <a:rPr lang="ru-RU" dirty="0"/>
              <a:t>автоматизированной</a:t>
            </a:r>
          </a:p>
          <a:p>
            <a:r>
              <a:rPr lang="ru-RU" dirty="0"/>
              <a:t>информационной</a:t>
            </a:r>
          </a:p>
          <a:p>
            <a:r>
              <a:rPr lang="ru-RU" dirty="0"/>
              <a:t>система</a:t>
            </a:r>
          </a:p>
          <a:p>
            <a:r>
              <a:rPr lang="ru-RU" dirty="0"/>
              <a:t>«АИС ПМПК» (рекомендованная формы заключения);</a:t>
            </a:r>
          </a:p>
          <a:p>
            <a:r>
              <a:rPr lang="ru-RU" dirty="0" smtClean="0"/>
              <a:t>использование </a:t>
            </a:r>
            <a:r>
              <a:rPr lang="ru-RU" dirty="0"/>
              <a:t>корректных и точных формулировок в рекомендациях.</a:t>
            </a:r>
          </a:p>
          <a:p>
            <a:r>
              <a:rPr lang="ru-RU" dirty="0"/>
              <a:t>Со стороны </a:t>
            </a:r>
            <a:r>
              <a:rPr lang="ru-RU" dirty="0" err="1"/>
              <a:t>ППк</a:t>
            </a:r>
            <a:r>
              <a:rPr lang="ru-RU" dirty="0"/>
              <a:t>: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уровня квалификации специалистов, педагогов, руководителей.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3939113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4 Владение членами ПМПК полной информацией об 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Картирование образовательных ресурсов:</a:t>
            </a:r>
          </a:p>
          <a:p>
            <a:r>
              <a:rPr lang="ru-RU" dirty="0" smtClean="0"/>
              <a:t>общая </a:t>
            </a:r>
            <a:r>
              <a:rPr lang="ru-RU" dirty="0"/>
              <a:t>информация о школе;</a:t>
            </a:r>
          </a:p>
          <a:p>
            <a:r>
              <a:rPr lang="ru-RU" dirty="0" smtClean="0"/>
              <a:t>Информация о доступности</a:t>
            </a:r>
            <a:endParaRPr lang="ru-RU" dirty="0"/>
          </a:p>
          <a:p>
            <a:r>
              <a:rPr lang="ru-RU" dirty="0"/>
              <a:t>о</a:t>
            </a:r>
            <a:r>
              <a:rPr lang="ru-RU" dirty="0" smtClean="0"/>
              <a:t>бразовательных организаций</a:t>
            </a:r>
            <a:endParaRPr lang="ru-RU" dirty="0"/>
          </a:p>
          <a:p>
            <a:r>
              <a:rPr lang="ru-RU" dirty="0"/>
              <a:t>д</a:t>
            </a:r>
            <a:r>
              <a:rPr lang="ru-RU" dirty="0" smtClean="0"/>
              <a:t>ля обучающихся </a:t>
            </a:r>
            <a:r>
              <a:rPr lang="ru-RU" dirty="0"/>
              <a:t>с ОВЗ и детей-инвалидов;</a:t>
            </a:r>
          </a:p>
          <a:p>
            <a:r>
              <a:rPr lang="ru-RU" dirty="0" smtClean="0"/>
              <a:t>реализуемые </a:t>
            </a:r>
            <a:r>
              <a:rPr lang="ru-RU" dirty="0"/>
              <a:t>образовательные программы;</a:t>
            </a:r>
          </a:p>
          <a:p>
            <a:r>
              <a:rPr lang="ru-RU" dirty="0" smtClean="0"/>
              <a:t> </a:t>
            </a:r>
            <a:r>
              <a:rPr lang="ru-RU" dirty="0"/>
              <a:t>информация о службе психолого-педагогического сопровождения (кадры,</a:t>
            </a:r>
          </a:p>
          <a:p>
            <a:r>
              <a:rPr lang="ru-RU" dirty="0"/>
              <a:t>порядок работы);</a:t>
            </a:r>
          </a:p>
          <a:p>
            <a:r>
              <a:rPr lang="ru-RU" dirty="0" smtClean="0"/>
              <a:t>другая</a:t>
            </a:r>
            <a:endParaRPr lang="ru-RU" dirty="0"/>
          </a:p>
          <a:p>
            <a:r>
              <a:rPr lang="ru-RU" dirty="0" smtClean="0"/>
              <a:t>Информация о </a:t>
            </a:r>
            <a:r>
              <a:rPr lang="ru-RU" dirty="0"/>
              <a:t>с</a:t>
            </a:r>
            <a:r>
              <a:rPr lang="ru-RU" dirty="0" smtClean="0"/>
              <a:t>озданных специальных условиях получения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560151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5 Проведение мониторинга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 smtClean="0"/>
              <a:t> </a:t>
            </a:r>
            <a:r>
              <a:rPr lang="ru-RU" sz="8000" dirty="0" smtClean="0"/>
              <a:t>порядок  проведения мониторинга исполнения образовательными организациями, рекомендованных в заключении ПМПК специальных условий для получения образования обучающимися определяется на </a:t>
            </a:r>
            <a:r>
              <a:rPr lang="ru-RU" sz="8000" dirty="0"/>
              <a:t>уровне субъекта;</a:t>
            </a:r>
          </a:p>
          <a:p>
            <a:r>
              <a:rPr lang="ru-RU" sz="8000" dirty="0" smtClean="0"/>
              <a:t>Механизм и график проведения мониторинга должен быть понятен и органам исполнительной власти, и образовательным организациям, и </a:t>
            </a:r>
            <a:r>
              <a:rPr lang="ru-RU" sz="8000" dirty="0"/>
              <a:t>ПМПК.</a:t>
            </a:r>
          </a:p>
        </p:txBody>
      </p:sp>
    </p:spTree>
    <p:extLst>
      <p:ext uri="{BB962C8B-B14F-4D97-AF65-F5344CB8AC3E}">
        <p14:creationId xmlns:p14="http://schemas.microsoft.com/office/powerpoint/2010/main" val="3553385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Психолого-педагогический  консилиум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является одной из форм взаимодействия</a:t>
            </a:r>
          </a:p>
          <a:p>
            <a:r>
              <a:rPr lang="ru-RU" dirty="0"/>
              <a:t>руководящих и педагогических работников</a:t>
            </a:r>
          </a:p>
          <a:p>
            <a:r>
              <a:rPr lang="ru-RU" dirty="0"/>
              <a:t>организации, осуществляющих</a:t>
            </a:r>
          </a:p>
          <a:p>
            <a:r>
              <a:rPr lang="ru-RU" dirty="0"/>
              <a:t>образовательную деятельность, с целью</a:t>
            </a:r>
          </a:p>
          <a:p>
            <a:r>
              <a:rPr lang="ru-RU" dirty="0"/>
              <a:t>создания оптимальных условий обучения,</a:t>
            </a:r>
          </a:p>
          <a:p>
            <a:r>
              <a:rPr lang="ru-RU" dirty="0"/>
              <a:t>развития, социализации и адаптации</a:t>
            </a:r>
          </a:p>
          <a:p>
            <a:r>
              <a:rPr lang="ru-RU" dirty="0"/>
              <a:t>обучающихся посредством психолого-</a:t>
            </a:r>
          </a:p>
          <a:p>
            <a:r>
              <a:rPr lang="ru-RU" dirty="0"/>
              <a:t>педагогического сопровождения.</a:t>
            </a:r>
          </a:p>
        </p:txBody>
      </p:sp>
    </p:spTree>
    <p:extLst>
      <p:ext uri="{BB962C8B-B14F-4D97-AF65-F5344CB8AC3E}">
        <p14:creationId xmlns:p14="http://schemas.microsoft.com/office/powerpoint/2010/main" val="2437750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</a:t>
            </a:r>
            <a:r>
              <a:rPr lang="ru-RU" dirty="0" err="1" smtClean="0"/>
              <a:t>ППк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председатель </a:t>
            </a:r>
            <a:r>
              <a:rPr lang="ru-RU" dirty="0" err="1"/>
              <a:t>ППк</a:t>
            </a:r>
            <a:r>
              <a:rPr lang="ru-RU" dirty="0"/>
              <a:t> – заместитель руководителя Организации,</a:t>
            </a:r>
          </a:p>
          <a:p>
            <a:r>
              <a:rPr lang="ru-RU" dirty="0"/>
              <a:t>• заместитель председателя </a:t>
            </a:r>
            <a:r>
              <a:rPr lang="ru-RU" dirty="0" err="1"/>
              <a:t>ППк</a:t>
            </a:r>
            <a:r>
              <a:rPr lang="ru-RU" dirty="0"/>
              <a:t> (определенный из числа членов </a:t>
            </a:r>
            <a:r>
              <a:rPr lang="ru-RU" dirty="0" err="1"/>
              <a:t>ППк</a:t>
            </a:r>
            <a:r>
              <a:rPr lang="ru-RU" dirty="0"/>
              <a:t> при</a:t>
            </a:r>
          </a:p>
          <a:p>
            <a:r>
              <a:rPr lang="ru-RU" dirty="0"/>
              <a:t>необходимости),</a:t>
            </a:r>
          </a:p>
          <a:p>
            <a:r>
              <a:rPr lang="ru-RU" dirty="0"/>
              <a:t>• педагог-психолог,</a:t>
            </a:r>
          </a:p>
          <a:p>
            <a:r>
              <a:rPr lang="ru-RU" dirty="0"/>
              <a:t>• учитель-логопед,</a:t>
            </a:r>
          </a:p>
          <a:p>
            <a:r>
              <a:rPr lang="ru-RU" dirty="0"/>
              <a:t>• учитель-дефектолог,</a:t>
            </a:r>
          </a:p>
          <a:p>
            <a:r>
              <a:rPr lang="ru-RU" dirty="0"/>
              <a:t>• социальный педагог,</a:t>
            </a:r>
          </a:p>
          <a:p>
            <a:r>
              <a:rPr lang="ru-RU" dirty="0"/>
              <a:t>• секретарь </a:t>
            </a:r>
            <a:r>
              <a:rPr lang="ru-RU" dirty="0" err="1"/>
              <a:t>ППк</a:t>
            </a:r>
            <a:r>
              <a:rPr lang="ru-RU" dirty="0"/>
              <a:t> (определенный из числа членов </a:t>
            </a:r>
            <a:r>
              <a:rPr lang="ru-RU" dirty="0" err="1"/>
              <a:t>ППк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64367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  документов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Копия заключения ПМПК хранится в личном деле обучающегося.</a:t>
            </a:r>
          </a:p>
          <a:p>
            <a:r>
              <a:rPr lang="ru-RU" dirty="0"/>
              <a:t>• Заявление родителей на имя Директора о создании специальных условий</a:t>
            </a:r>
          </a:p>
          <a:p>
            <a:r>
              <a:rPr lang="ru-RU" dirty="0"/>
              <a:t>обучения и воспитания.</a:t>
            </a:r>
          </a:p>
          <a:p>
            <a:r>
              <a:rPr lang="ru-RU" dirty="0"/>
              <a:t>• Письменное</a:t>
            </a:r>
          </a:p>
          <a:p>
            <a:r>
              <a:rPr lang="ru-RU" dirty="0"/>
              <a:t>согласие</a:t>
            </a:r>
          </a:p>
          <a:p>
            <a:r>
              <a:rPr lang="ru-RU" dirty="0"/>
              <a:t>родителей</a:t>
            </a:r>
          </a:p>
          <a:p>
            <a:r>
              <a:rPr lang="ru-RU" dirty="0"/>
              <a:t>(законных</a:t>
            </a:r>
          </a:p>
          <a:p>
            <a:r>
              <a:rPr lang="ru-RU" dirty="0"/>
              <a:t>представителей)</a:t>
            </a:r>
          </a:p>
          <a:p>
            <a:r>
              <a:rPr lang="ru-RU" dirty="0"/>
              <a:t>проведение обследования специалистами </a:t>
            </a:r>
            <a:r>
              <a:rPr lang="ru-RU" dirty="0" err="1"/>
              <a:t>ППк</a:t>
            </a:r>
            <a:r>
              <a:rPr lang="ru-RU" dirty="0"/>
              <a:t>.</a:t>
            </a:r>
          </a:p>
          <a:p>
            <a:r>
              <a:rPr lang="ru-RU" dirty="0"/>
              <a:t>• Незамедлительная передача информации об обучающемся с ОВЗ </a:t>
            </a:r>
            <a:r>
              <a:rPr lang="ru-RU" dirty="0" smtClean="0"/>
              <a:t>членам </a:t>
            </a:r>
            <a:r>
              <a:rPr lang="ru-RU" dirty="0" err="1" smtClean="0"/>
              <a:t>ППк</a:t>
            </a:r>
            <a:r>
              <a:rPr lang="ru-RU" dirty="0" smtClean="0"/>
              <a:t> </a:t>
            </a:r>
            <a:r>
              <a:rPr lang="ru-RU" dirty="0"/>
              <a:t>(копия заключения ПМПК, согласие родителей).</a:t>
            </a:r>
          </a:p>
        </p:txBody>
      </p:sp>
    </p:spTree>
    <p:extLst>
      <p:ext uri="{BB962C8B-B14F-4D97-AF65-F5344CB8AC3E}">
        <p14:creationId xmlns:p14="http://schemas.microsoft.com/office/powerpoint/2010/main" val="2352701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Запрос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Обращение </a:t>
            </a:r>
            <a:r>
              <a:rPr lang="ru-RU" dirty="0"/>
              <a:t>к специалистам </a:t>
            </a:r>
            <a:r>
              <a:rPr lang="ru-RU" dirty="0" err="1"/>
              <a:t>ППк</a:t>
            </a:r>
            <a:r>
              <a:rPr lang="ru-RU" dirty="0"/>
              <a:t> (журнал обращения к специалистам).</a:t>
            </a:r>
          </a:p>
          <a:p>
            <a:r>
              <a:rPr lang="ru-RU" dirty="0" smtClean="0"/>
              <a:t>Письменное согласие родителей(</a:t>
            </a:r>
            <a:r>
              <a:rPr lang="ru-RU" dirty="0" err="1" smtClean="0"/>
              <a:t>законныхпредставителей</a:t>
            </a:r>
            <a:r>
              <a:rPr lang="ru-RU" dirty="0"/>
              <a:t>)</a:t>
            </a:r>
          </a:p>
          <a:p>
            <a:r>
              <a:rPr lang="ru-RU" dirty="0"/>
              <a:t>на проведение обследования специалистами </a:t>
            </a:r>
            <a:r>
              <a:rPr lang="ru-RU" dirty="0" err="1"/>
              <a:t>ППк</a:t>
            </a:r>
            <a:r>
              <a:rPr lang="ru-RU" dirty="0"/>
              <a:t>.</a:t>
            </a:r>
          </a:p>
          <a:p>
            <a:r>
              <a:rPr lang="ru-RU" dirty="0" smtClean="0"/>
              <a:t>Составление </a:t>
            </a:r>
            <a:r>
              <a:rPr lang="ru-RU" dirty="0"/>
              <a:t>педагогической характеристики на обучающегося.</a:t>
            </a:r>
          </a:p>
          <a:p>
            <a:r>
              <a:rPr lang="ru-RU" dirty="0" smtClean="0"/>
              <a:t>Составление </a:t>
            </a:r>
            <a:r>
              <a:rPr lang="ru-RU" dirty="0"/>
              <a:t>характеристик, рекомендаций специалистами </a:t>
            </a:r>
            <a:r>
              <a:rPr lang="ru-RU" dirty="0" err="1"/>
              <a:t>ППк</a:t>
            </a:r>
            <a:r>
              <a:rPr lang="ru-RU" dirty="0"/>
              <a:t>.</a:t>
            </a:r>
          </a:p>
          <a:p>
            <a:r>
              <a:rPr lang="ru-RU" dirty="0" smtClean="0"/>
              <a:t>Заседание </a:t>
            </a:r>
            <a:r>
              <a:rPr lang="ru-RU" dirty="0" err="1"/>
              <a:t>ППк</a:t>
            </a:r>
            <a:r>
              <a:rPr lang="ru-RU" dirty="0"/>
              <a:t> (в присутствии родителей с письменным информированием</a:t>
            </a:r>
          </a:p>
          <a:p>
            <a:r>
              <a:rPr lang="ru-RU" dirty="0"/>
              <a:t>о результатах обследования), формирование пакета для ПМПК.</a:t>
            </a:r>
          </a:p>
          <a:p>
            <a:r>
              <a:rPr lang="ru-RU" dirty="0"/>
              <a:t>Пакет документов для ПМПК выдается под подпись родителей.</a:t>
            </a:r>
          </a:p>
          <a:p>
            <a:r>
              <a:rPr lang="ru-RU" dirty="0"/>
              <a:t>Второй экземпляр документов с печатью и подписью директора,</a:t>
            </a:r>
          </a:p>
          <a:p>
            <a:r>
              <a:rPr lang="ru-RU" dirty="0"/>
              <a:t>с отметкой о том, что родитель согласен с рекомендациями</a:t>
            </a:r>
          </a:p>
          <a:p>
            <a:r>
              <a:rPr lang="ru-RU" dirty="0"/>
              <a:t>остается в </a:t>
            </a:r>
            <a:r>
              <a:rPr lang="ru-RU" dirty="0" err="1"/>
              <a:t>ППк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2048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Документация</a:t>
            </a:r>
          </a:p>
          <a:p>
            <a:r>
              <a:rPr lang="ru-RU" dirty="0"/>
              <a:t>1. Приказ о создании </a:t>
            </a:r>
            <a:r>
              <a:rPr lang="ru-RU" dirty="0" err="1"/>
              <a:t>ППк</a:t>
            </a:r>
            <a:r>
              <a:rPr lang="ru-RU" dirty="0"/>
              <a:t> с утвержденным составом специалистов </a:t>
            </a:r>
            <a:r>
              <a:rPr lang="ru-RU" dirty="0" err="1"/>
              <a:t>ППк</a:t>
            </a:r>
            <a:r>
              <a:rPr lang="ru-RU" dirty="0"/>
              <a:t>.</a:t>
            </a:r>
          </a:p>
          <a:p>
            <a:r>
              <a:rPr lang="ru-RU" dirty="0"/>
              <a:t>2. Положение о </a:t>
            </a:r>
            <a:r>
              <a:rPr lang="ru-RU" dirty="0" err="1"/>
              <a:t>ППк</a:t>
            </a:r>
            <a:r>
              <a:rPr lang="ru-RU" dirty="0"/>
              <a:t>.</a:t>
            </a:r>
          </a:p>
          <a:p>
            <a:r>
              <a:rPr lang="ru-RU" dirty="0"/>
              <a:t>3. График проведения плановых заседаний </a:t>
            </a:r>
            <a:r>
              <a:rPr lang="ru-RU" dirty="0" err="1"/>
              <a:t>ППк</a:t>
            </a:r>
            <a:r>
              <a:rPr lang="ru-RU" dirty="0"/>
              <a:t> на учебный год.</a:t>
            </a:r>
          </a:p>
          <a:p>
            <a:r>
              <a:rPr lang="ru-RU" dirty="0"/>
              <a:t>4. Журнал учета заседаний </a:t>
            </a:r>
            <a:r>
              <a:rPr lang="ru-RU" dirty="0" err="1"/>
              <a:t>ППк</a:t>
            </a:r>
            <a:r>
              <a:rPr lang="ru-RU" dirty="0"/>
              <a:t> и обучающихся, прошедших </a:t>
            </a:r>
            <a:r>
              <a:rPr lang="ru-RU" dirty="0" err="1"/>
              <a:t>ППк</a:t>
            </a:r>
            <a:r>
              <a:rPr lang="ru-RU" dirty="0"/>
              <a:t>.</a:t>
            </a:r>
          </a:p>
          <a:p>
            <a:r>
              <a:rPr lang="ru-RU" dirty="0"/>
              <a:t>5. Журнал регистрации коллегиальных заключений </a:t>
            </a:r>
            <a:r>
              <a:rPr lang="ru-RU" dirty="0" err="1"/>
              <a:t>психологопедагогического</a:t>
            </a:r>
            <a:r>
              <a:rPr lang="ru-RU" dirty="0"/>
              <a:t> консилиума.</a:t>
            </a:r>
          </a:p>
          <a:p>
            <a:r>
              <a:rPr lang="ru-RU" dirty="0"/>
              <a:t>6. Протоколы заседания </a:t>
            </a:r>
            <a:r>
              <a:rPr lang="ru-RU" dirty="0" err="1"/>
              <a:t>ППк</a:t>
            </a:r>
            <a:r>
              <a:rPr lang="ru-RU" dirty="0"/>
              <a:t>.</a:t>
            </a:r>
          </a:p>
          <a:p>
            <a:r>
              <a:rPr lang="ru-RU" dirty="0"/>
              <a:t>7. Карта развития обучающегося, получающего психолого-педагогическое</a:t>
            </a:r>
          </a:p>
          <a:p>
            <a:r>
              <a:rPr lang="ru-RU" dirty="0"/>
              <a:t>сопровождение.</a:t>
            </a:r>
          </a:p>
          <a:p>
            <a:r>
              <a:rPr lang="ru-RU" dirty="0"/>
              <a:t>8. Журнал направлений обучающихся на ПМПК. </a:t>
            </a:r>
          </a:p>
        </p:txBody>
      </p:sp>
    </p:spTree>
    <p:extLst>
      <p:ext uri="{BB962C8B-B14F-4D97-AF65-F5344CB8AC3E}">
        <p14:creationId xmlns:p14="http://schemas.microsoft.com/office/powerpoint/2010/main" val="2551902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Повестка: рассмотрение вопроса о необходимости организации обучения по индивидуальному</a:t>
            </a:r>
          </a:p>
          <a:p>
            <a:r>
              <a:rPr lang="ru-RU" dirty="0"/>
              <a:t>учебному плану</a:t>
            </a:r>
          </a:p>
          <a:p>
            <a:r>
              <a:rPr lang="ru-RU" dirty="0"/>
              <a:t>Заслушали:____________________________________________________________________</a:t>
            </a:r>
          </a:p>
          <a:p>
            <a:r>
              <a:rPr lang="ru-RU" dirty="0"/>
              <a:t>Рассмотрели представления специалистов на обучающегося:</a:t>
            </a:r>
          </a:p>
          <a:p>
            <a:r>
              <a:rPr lang="ru-RU" dirty="0"/>
              <a:t>______________________________________________________________________________</a:t>
            </a:r>
          </a:p>
          <a:p>
            <a:r>
              <a:rPr lang="ru-RU" dirty="0"/>
              <a:t>Провели анализ представленной медицинской документации (копии документов прилагаются) </a:t>
            </a:r>
          </a:p>
        </p:txBody>
      </p:sp>
    </p:spTree>
    <p:extLst>
      <p:ext uri="{BB962C8B-B14F-4D97-AF65-F5344CB8AC3E}">
        <p14:creationId xmlns:p14="http://schemas.microsoft.com/office/powerpoint/2010/main" val="1321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Психолого-педагогическое  сопровождение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Комплексная система , особая  культура  помощи  ребёнку  с ОВЗ, в том числе  с инвалидностью в решение задач его развития, обучения, воспитания и социализации</a:t>
            </a:r>
            <a:r>
              <a:rPr lang="ru-RU" dirty="0" smtClean="0"/>
              <a:t>.</a:t>
            </a:r>
          </a:p>
          <a:p>
            <a:r>
              <a:rPr lang="ru-RU" dirty="0"/>
              <a:t>Медико-социальное  сопровождение направлено на формирование социальных  навыков,  поддержку и помощь ребёнку  в освоение окружающего мира, выстроенных на различных  методах  медицинской  помощи и   реабилитационных услуг.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894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1647057"/>
          </a:xfrm>
        </p:spPr>
        <p:txBody>
          <a:bodyPr/>
          <a:lstStyle/>
          <a:p>
            <a:r>
              <a:rPr lang="ru-RU" sz="1400" dirty="0"/>
              <a:t>Рекомендации</a:t>
            </a:r>
            <a:br>
              <a:rPr lang="ru-RU" sz="1400" dirty="0"/>
            </a:br>
            <a:r>
              <a:rPr lang="ru-RU" sz="1400" dirty="0" err="1"/>
              <a:t>ППк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по</a:t>
            </a:r>
            <a:br>
              <a:rPr lang="ru-RU" sz="1400" dirty="0"/>
            </a:br>
            <a:r>
              <a:rPr lang="ru-RU" sz="1400" dirty="0"/>
              <a:t>организации</a:t>
            </a:r>
            <a:br>
              <a:rPr lang="ru-RU" sz="1400" dirty="0"/>
            </a:br>
            <a:r>
              <a:rPr lang="ru-RU" sz="1400" dirty="0"/>
              <a:t>психолого-педагогического</a:t>
            </a:r>
            <a:br>
              <a:rPr lang="ru-RU" sz="1400" dirty="0"/>
            </a:br>
            <a:r>
              <a:rPr lang="ru-RU" sz="1400" dirty="0"/>
              <a:t>сопровождения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обучающегося </a:t>
            </a:r>
            <a:r>
              <a:rPr lang="ru-RU" dirty="0"/>
              <a:t>на основании медицинского заключения могут включать условия обучения,</a:t>
            </a:r>
          </a:p>
          <a:p>
            <a:r>
              <a:rPr lang="ru-RU" dirty="0"/>
              <a:t>воспитания и развития, требующие организации обучения по индивидуальному учебному</a:t>
            </a:r>
          </a:p>
          <a:p>
            <a:r>
              <a:rPr lang="ru-RU" dirty="0"/>
              <a:t>плану, учебному расписанию, медицинского сопровождения, в том числе:</a:t>
            </a:r>
          </a:p>
          <a:p>
            <a:r>
              <a:rPr lang="ru-RU" dirty="0"/>
              <a:t>§ дополнительный выходной день;</a:t>
            </a:r>
          </a:p>
          <a:p>
            <a:r>
              <a:rPr lang="ru-RU" dirty="0"/>
              <a:t>§ организация дополнительной двигательной нагрузки в течение учебного дня / снижение</a:t>
            </a:r>
          </a:p>
          <a:p>
            <a:r>
              <a:rPr lang="ru-RU" dirty="0"/>
              <a:t>двигательной нагрузки;</a:t>
            </a:r>
          </a:p>
          <a:p>
            <a:r>
              <a:rPr lang="ru-RU" dirty="0"/>
              <a:t>§ предоставление дополнительных перерывов для приема пищи, лекарств;</a:t>
            </a:r>
          </a:p>
          <a:p>
            <a:r>
              <a:rPr lang="ru-RU" dirty="0"/>
              <a:t>§ снижение объема учебной нагрузки;</a:t>
            </a:r>
          </a:p>
          <a:p>
            <a:r>
              <a:rPr lang="ru-RU" dirty="0"/>
              <a:t>§ предоставление услуг ассистента (помощника), оказывающего обучающимся необходимую</a:t>
            </a:r>
          </a:p>
          <a:p>
            <a:r>
              <a:rPr lang="ru-RU" dirty="0"/>
              <a:t>техническую помощь.</a:t>
            </a:r>
          </a:p>
          <a:p>
            <a:r>
              <a:rPr lang="ru-RU" dirty="0"/>
              <a:t>Рекомендации по организации психолого-педагогического сопровождения обучающихся</a:t>
            </a:r>
          </a:p>
          <a:p>
            <a:r>
              <a:rPr lang="ru-RU" dirty="0"/>
              <a:t>реализуются на основании письменного согласия родителей (законных представителей).</a:t>
            </a:r>
          </a:p>
        </p:txBody>
      </p:sp>
    </p:spTree>
    <p:extLst>
      <p:ext uri="{BB962C8B-B14F-4D97-AF65-F5344CB8AC3E}">
        <p14:creationId xmlns:p14="http://schemas.microsoft.com/office/powerpoint/2010/main" val="3384674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Коллегиальное заключение психолого-педагогического консилиума</a:t>
            </a:r>
          </a:p>
          <a:p>
            <a:r>
              <a:rPr lang="ru-RU" dirty="0"/>
              <a:t>Дата «__» _____________ 2019 года</a:t>
            </a:r>
          </a:p>
          <a:p>
            <a:r>
              <a:rPr lang="ru-RU" dirty="0"/>
              <a:t>Общие сведения</a:t>
            </a:r>
          </a:p>
          <a:p>
            <a:r>
              <a:rPr lang="ru-RU" dirty="0"/>
              <a:t>ФИО обучающегося:</a:t>
            </a:r>
          </a:p>
          <a:p>
            <a:r>
              <a:rPr lang="ru-RU" dirty="0"/>
              <a:t>Дата рождения обучающегося: Класс/группа:</a:t>
            </a:r>
          </a:p>
          <a:p>
            <a:r>
              <a:rPr lang="ru-RU" dirty="0"/>
              <a:t>Образовательная программа: АООП для обучающихся с НОДА, вариант 6.2</a:t>
            </a:r>
          </a:p>
          <a:p>
            <a:r>
              <a:rPr lang="ru-RU" dirty="0"/>
              <a:t>Причина направления на </a:t>
            </a:r>
            <a:r>
              <a:rPr lang="ru-RU" dirty="0" err="1"/>
              <a:t>ППк</a:t>
            </a:r>
            <a:r>
              <a:rPr lang="ru-RU" dirty="0"/>
              <a:t>: устойчивые трудности освоения АООП НОО обучающихся с</a:t>
            </a:r>
          </a:p>
          <a:p>
            <a:r>
              <a:rPr lang="ru-RU" dirty="0"/>
              <a:t>НОДА, вариант 6.2</a:t>
            </a:r>
          </a:p>
          <a:p>
            <a:r>
              <a:rPr lang="ru-RU" dirty="0"/>
              <a:t>Коллегиальное заключение </a:t>
            </a:r>
            <a:r>
              <a:rPr lang="ru-RU" dirty="0" err="1"/>
              <a:t>ППк</a:t>
            </a:r>
            <a:endParaRPr lang="ru-RU" dirty="0"/>
          </a:p>
          <a:p>
            <a:r>
              <a:rPr lang="ru-RU" dirty="0"/>
              <a:t>Обучающийся испытывает устойчивые трудности освоения АООП НОО обучающихся с НОДА,</a:t>
            </a:r>
          </a:p>
          <a:p>
            <a:r>
              <a:rPr lang="ru-RU" dirty="0"/>
              <a:t>вариант 6.2. С выполнением контрольным работ по предметам обучение чтению, обучение</a:t>
            </a:r>
          </a:p>
          <a:p>
            <a:r>
              <a:rPr lang="ru-RU" dirty="0"/>
              <a:t>письму, математика не справился. Динамика освоения программного материала составляет</a:t>
            </a:r>
          </a:p>
          <a:p>
            <a:r>
              <a:rPr lang="ru-RU" dirty="0"/>
              <a:t>менее 50 %.</a:t>
            </a:r>
          </a:p>
          <a:p>
            <a:r>
              <a:rPr lang="ru-RU" dirty="0"/>
              <a:t>Рекомендации педагогам</a:t>
            </a:r>
          </a:p>
          <a:p>
            <a:r>
              <a:rPr lang="ru-RU" dirty="0"/>
              <a:t>Подготовить пакет документов для консультирования на ЦПМПК города Москвы с целью</a:t>
            </a:r>
          </a:p>
          <a:p>
            <a:r>
              <a:rPr lang="ru-RU" dirty="0"/>
              <a:t>уточнения образовательного маршрута.</a:t>
            </a:r>
          </a:p>
          <a:p>
            <a:r>
              <a:rPr lang="ru-RU" dirty="0"/>
              <a:t>Рекомендации родителям</a:t>
            </a:r>
          </a:p>
          <a:p>
            <a:r>
              <a:rPr lang="ru-RU" dirty="0"/>
              <a:t>Рекомендуется консультирование на ЦПМПК с целью уточнения/изменения образовательного</a:t>
            </a:r>
          </a:p>
          <a:p>
            <a:r>
              <a:rPr lang="ru-RU" dirty="0"/>
              <a:t>маршрута. </a:t>
            </a:r>
          </a:p>
        </p:txBody>
      </p:sp>
    </p:spTree>
    <p:extLst>
      <p:ext uri="{BB962C8B-B14F-4D97-AF65-F5344CB8AC3E}">
        <p14:creationId xmlns:p14="http://schemas.microsoft.com/office/powerpoint/2010/main" val="3397750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порядок</a:t>
            </a:r>
            <a:endParaRPr lang="ru-RU" dirty="0"/>
          </a:p>
          <a:p>
            <a:r>
              <a:rPr lang="ru-RU" dirty="0"/>
              <a:t>контроля</a:t>
            </a:r>
          </a:p>
          <a:p>
            <a:r>
              <a:rPr lang="ru-RU" dirty="0"/>
              <a:t>выполнения</a:t>
            </a:r>
          </a:p>
          <a:p>
            <a:r>
              <a:rPr lang="ru-RU" dirty="0"/>
              <a:t>рекомендаций</a:t>
            </a:r>
          </a:p>
          <a:p>
            <a:r>
              <a:rPr lang="ru-RU" dirty="0" err="1"/>
              <a:t>ППк</a:t>
            </a:r>
            <a:endParaRPr lang="ru-RU" dirty="0"/>
          </a:p>
          <a:p>
            <a:r>
              <a:rPr lang="ru-RU" dirty="0"/>
              <a:t>определяется</a:t>
            </a:r>
          </a:p>
          <a:p>
            <a:r>
              <a:rPr lang="ru-RU" dirty="0"/>
              <a:t>образовательной организацией, членами </a:t>
            </a:r>
            <a:r>
              <a:rPr lang="ru-RU" dirty="0" err="1"/>
              <a:t>ППк</a:t>
            </a:r>
            <a:r>
              <a:rPr lang="ru-RU" dirty="0"/>
              <a:t>.</a:t>
            </a:r>
          </a:p>
          <a:p>
            <a:r>
              <a:rPr lang="ru-RU" dirty="0" smtClean="0"/>
              <a:t>механизм </a:t>
            </a:r>
            <a:r>
              <a:rPr lang="ru-RU" dirty="0"/>
              <a:t>и график проведения контроля выполнения рекомендаций </a:t>
            </a:r>
            <a:r>
              <a:rPr lang="ru-RU" dirty="0" err="1"/>
              <a:t>ППк</a:t>
            </a:r>
            <a:endParaRPr lang="ru-RU" dirty="0"/>
          </a:p>
          <a:p>
            <a:r>
              <a:rPr lang="ru-RU" dirty="0"/>
              <a:t>должен быть понятен всем участникам образовательных отношений.</a:t>
            </a:r>
          </a:p>
          <a:p>
            <a:r>
              <a:rPr lang="ru-RU" dirty="0" smtClean="0"/>
              <a:t>Программа </a:t>
            </a:r>
            <a:r>
              <a:rPr lang="ru-RU" dirty="0"/>
              <a:t>сопровождения должна иметь возможность внесения в нее</a:t>
            </a:r>
          </a:p>
          <a:p>
            <a:r>
              <a:rPr lang="ru-RU" dirty="0"/>
              <a:t>корректировок с учетом результатов эффективности рекомендаций </a:t>
            </a:r>
            <a:r>
              <a:rPr lang="ru-RU" dirty="0" err="1"/>
              <a:t>ППк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161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 № 1.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Запрос </a:t>
            </a:r>
            <a:r>
              <a:rPr lang="ru-RU" dirty="0"/>
              <a:t>со стороны мамы на проведение обследования. Жалобы: трудности по</a:t>
            </a:r>
          </a:p>
          <a:p>
            <a:r>
              <a:rPr lang="ru-RU" dirty="0"/>
              <a:t>предмету русский язык, не ставит точку, пишет новое предложение с маленькой</a:t>
            </a:r>
          </a:p>
          <a:p>
            <a:r>
              <a:rPr lang="ru-RU" dirty="0"/>
              <a:t>буквы, небрежные работы в тетради, невнимательна при выполнении домашнего</a:t>
            </a:r>
          </a:p>
          <a:p>
            <a:r>
              <a:rPr lang="ru-RU" dirty="0"/>
              <a:t>задания, трудно заставить делать уроки, если нет желания, может учиться лучше.</a:t>
            </a:r>
          </a:p>
          <a:p>
            <a:r>
              <a:rPr lang="ru-RU" dirty="0"/>
              <a:t>Мама сомневается в компетенции педагога, правильном выборе индивидуальных</a:t>
            </a:r>
          </a:p>
          <a:p>
            <a:r>
              <a:rPr lang="ru-RU" dirty="0"/>
              <a:t>приемов работы с ребенком.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835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Кейс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Какие формы работы специалистов консилиума должны быть выбраны?</a:t>
            </a:r>
          </a:p>
          <a:p>
            <a:r>
              <a:rPr lang="ru-RU" dirty="0"/>
              <a:t>Консультирование педагога</a:t>
            </a:r>
          </a:p>
          <a:p>
            <a:r>
              <a:rPr lang="ru-RU" dirty="0"/>
              <a:t>Комплексная диагностика группы</a:t>
            </a:r>
          </a:p>
          <a:p>
            <a:r>
              <a:rPr lang="ru-RU" dirty="0"/>
              <a:t>специалистов</a:t>
            </a:r>
          </a:p>
          <a:p>
            <a:r>
              <a:rPr lang="ru-RU" dirty="0"/>
              <a:t>Занятия с ребенком</a:t>
            </a:r>
          </a:p>
          <a:p>
            <a:r>
              <a:rPr lang="ru-RU" dirty="0"/>
              <a:t>Посещение уроков</a:t>
            </a:r>
          </a:p>
          <a:p>
            <a:r>
              <a:rPr lang="ru-RU" dirty="0"/>
              <a:t>Курсовая подготовка педагога Направление на ПМ</a:t>
            </a:r>
          </a:p>
        </p:txBody>
      </p:sp>
    </p:spTree>
    <p:extLst>
      <p:ext uri="{BB962C8B-B14F-4D97-AF65-F5344CB8AC3E}">
        <p14:creationId xmlns:p14="http://schemas.microsoft.com/office/powerpoint/2010/main" val="1511973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Кейс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Ребенок обучается во 2 классе. По состоянию</a:t>
            </a:r>
          </a:p>
          <a:p>
            <a:r>
              <a:rPr lang="ru-RU" dirty="0"/>
              <a:t>здоровья школьный режим не выдерживает.</a:t>
            </a:r>
          </a:p>
          <a:p>
            <a:r>
              <a:rPr lang="ru-RU" dirty="0"/>
              <a:t>На уроках быстро истощается, теряет</a:t>
            </a:r>
          </a:p>
          <a:p>
            <a:r>
              <a:rPr lang="ru-RU" dirty="0"/>
              <a:t>работоспособность, обучается по АООП НОО,</a:t>
            </a:r>
          </a:p>
          <a:p>
            <a:r>
              <a:rPr lang="ru-RU" dirty="0"/>
              <a:t>вариант 6.2, по медицинскому заключению –</a:t>
            </a:r>
          </a:p>
          <a:p>
            <a:r>
              <a:rPr lang="ru-RU" dirty="0" err="1"/>
              <a:t>эписиндром</a:t>
            </a:r>
            <a:r>
              <a:rPr lang="ru-RU" dirty="0"/>
              <a:t>. Мама настаивает на посещении</a:t>
            </a:r>
          </a:p>
          <a:p>
            <a:r>
              <a:rPr lang="ru-RU" dirty="0"/>
              <a:t>школы.</a:t>
            </a:r>
          </a:p>
        </p:txBody>
      </p:sp>
    </p:spTree>
    <p:extLst>
      <p:ext uri="{BB962C8B-B14F-4D97-AF65-F5344CB8AC3E}">
        <p14:creationId xmlns:p14="http://schemas.microsoft.com/office/powerpoint/2010/main" val="666489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 2.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Ребенок </a:t>
            </a:r>
            <a:r>
              <a:rPr lang="ru-RU" dirty="0"/>
              <a:t>обучается по программе 6.2.</a:t>
            </a:r>
          </a:p>
          <a:p>
            <a:r>
              <a:rPr lang="ru-RU" dirty="0"/>
              <a:t>Программный материал осваивает</a:t>
            </a:r>
          </a:p>
          <a:p>
            <a:r>
              <a:rPr lang="ru-RU" dirty="0"/>
              <a:t>частично. Освоение программы менее</a:t>
            </a:r>
          </a:p>
          <a:p>
            <a:r>
              <a:rPr lang="ru-RU" dirty="0"/>
              <a:t>50%. Контрольные работы не выполняет.</a:t>
            </a:r>
          </a:p>
          <a:p>
            <a:r>
              <a:rPr lang="ru-RU" dirty="0"/>
              <a:t>Действия </a:t>
            </a:r>
            <a:r>
              <a:rPr lang="ru-RU" dirty="0" smtClean="0"/>
              <a:t>консилиума образовательной </a:t>
            </a:r>
            <a:r>
              <a:rPr lang="ru-RU" dirty="0"/>
              <a:t>организации?</a:t>
            </a:r>
          </a:p>
        </p:txBody>
      </p:sp>
    </p:spTree>
    <p:extLst>
      <p:ext uri="{BB962C8B-B14F-4D97-AF65-F5344CB8AC3E}">
        <p14:creationId xmlns:p14="http://schemas.microsoft.com/office/powerpoint/2010/main" val="1290958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Кейс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Рекомендации к педагогам по реализации ИУП в очно-заочной форме</a:t>
            </a:r>
          </a:p>
          <a:p>
            <a:r>
              <a:rPr lang="ru-RU" dirty="0"/>
              <a:t>1.Разработать ИУП и индивидуальное расписание в срок до________________</a:t>
            </a:r>
          </a:p>
          <a:p>
            <a:r>
              <a:rPr lang="ru-RU" dirty="0"/>
              <a:t>2.Составить КТП по предметам и коррекционным курсам в соответствии с</a:t>
            </a:r>
          </a:p>
          <a:p>
            <a:r>
              <a:rPr lang="ru-RU" dirty="0" err="1"/>
              <a:t>АООП______________________и</a:t>
            </a:r>
            <a:r>
              <a:rPr lang="ru-RU" dirty="0"/>
              <a:t> ИУП.</a:t>
            </a:r>
          </a:p>
          <a:p>
            <a:r>
              <a:rPr lang="ru-RU" dirty="0"/>
              <a:t>3.Организовать психолого-педагогическое сопровождение </a:t>
            </a:r>
            <a:r>
              <a:rPr lang="ru-RU" dirty="0" smtClean="0"/>
              <a:t>специалистов (педагога-психолога</a:t>
            </a:r>
            <a:r>
              <a:rPr lang="ru-RU" dirty="0"/>
              <a:t>, учителя-дефектолога, учителя-логопеда).</a:t>
            </a:r>
          </a:p>
          <a:p>
            <a:r>
              <a:rPr lang="ru-RU" dirty="0"/>
              <a:t>Рекомендации родителям</a:t>
            </a:r>
          </a:p>
          <a:p>
            <a:r>
              <a:rPr lang="ru-RU" dirty="0"/>
              <a:t>1.Обеспечить посещение образовательной организации в соответствии </a:t>
            </a:r>
            <a:r>
              <a:rPr lang="ru-RU" dirty="0" smtClean="0"/>
              <a:t>с индивидуальным </a:t>
            </a:r>
            <a:r>
              <a:rPr lang="ru-RU" dirty="0"/>
              <a:t>расписанием.</a:t>
            </a:r>
          </a:p>
          <a:p>
            <a:r>
              <a:rPr lang="ru-RU" dirty="0"/>
              <a:t>2.Соблюдать рекомендации специалистов по взаимодействию с ребенком.</a:t>
            </a:r>
          </a:p>
        </p:txBody>
      </p:sp>
    </p:spTree>
    <p:extLst>
      <p:ext uri="{BB962C8B-B14F-4D97-AF65-F5344CB8AC3E}">
        <p14:creationId xmlns:p14="http://schemas.microsoft.com/office/powerpoint/2010/main" val="1547799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Обоснование необходимости обучения по ИУП в очно-заочной форме:</a:t>
            </a:r>
          </a:p>
          <a:p>
            <a:r>
              <a:rPr lang="ru-RU" dirty="0"/>
              <a:t>• Низкая работоспособность, быстрая истощаемость по причине</a:t>
            </a:r>
          </a:p>
          <a:p>
            <a:r>
              <a:rPr lang="ru-RU" dirty="0"/>
              <a:t>состояния здоровья</a:t>
            </a:r>
          </a:p>
          <a:p>
            <a:r>
              <a:rPr lang="ru-RU" dirty="0"/>
              <a:t>• Потеря трудоспособности на уроке по причине часто возникающих</a:t>
            </a:r>
          </a:p>
          <a:p>
            <a:r>
              <a:rPr lang="ru-RU" dirty="0"/>
              <a:t>проблем, связанных со здоровьем</a:t>
            </a:r>
          </a:p>
          <a:p>
            <a:r>
              <a:rPr lang="ru-RU" dirty="0"/>
              <a:t>• Неспособность выдерживать учебную нагрузку в режиме полного дня</a:t>
            </a:r>
          </a:p>
          <a:p>
            <a:r>
              <a:rPr lang="ru-RU" dirty="0"/>
              <a:t>• Выраженное снижение умственной работоспособности</a:t>
            </a:r>
          </a:p>
          <a:p>
            <a:r>
              <a:rPr lang="ru-RU" dirty="0"/>
              <a:t>• Выраженная потеря работоспособности на протяжении урока</a:t>
            </a:r>
          </a:p>
          <a:p>
            <a:r>
              <a:rPr lang="ru-RU" dirty="0"/>
              <a:t>• Наличие медицинских рекомендаций</a:t>
            </a:r>
          </a:p>
          <a:p>
            <a:r>
              <a:rPr lang="ru-RU" dirty="0"/>
              <a:t>Решение </a:t>
            </a:r>
            <a:r>
              <a:rPr lang="ru-RU" dirty="0" err="1"/>
              <a:t>ППк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17533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Кейс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Решение </a:t>
            </a:r>
            <a:r>
              <a:rPr lang="ru-RU" dirty="0" err="1"/>
              <a:t>ППк</a:t>
            </a:r>
            <a:r>
              <a:rPr lang="ru-RU" dirty="0"/>
              <a:t>:</a:t>
            </a:r>
          </a:p>
          <a:p>
            <a:r>
              <a:rPr lang="ru-RU" dirty="0"/>
              <a:t>Рекомендовать обучение по ИУП в очно-заочной форме,</a:t>
            </a:r>
          </a:p>
          <a:p>
            <a:r>
              <a:rPr lang="ru-RU" dirty="0"/>
              <a:t>разработать ИОМ и ИУП на текущий учебный год,</a:t>
            </a:r>
          </a:p>
          <a:p>
            <a:r>
              <a:rPr lang="ru-RU" dirty="0"/>
              <a:t>организовать соответствующее психолого-педагогическое</a:t>
            </a:r>
          </a:p>
          <a:p>
            <a:r>
              <a:rPr lang="ru-RU" dirty="0"/>
              <a:t>сопровождение образовательного процесса.</a:t>
            </a:r>
          </a:p>
          <a:p>
            <a:r>
              <a:rPr lang="ru-RU" dirty="0"/>
              <a:t>Проинформировать родителей об особенностях организации</a:t>
            </a:r>
          </a:p>
          <a:p>
            <a:r>
              <a:rPr lang="ru-RU" dirty="0"/>
              <a:t>обучения по ИУП по очно-заочной форме и </a:t>
            </a:r>
            <a:r>
              <a:rPr lang="ru-RU" dirty="0" err="1"/>
              <a:t>психологопедагогического</a:t>
            </a:r>
            <a:r>
              <a:rPr lang="ru-RU" dirty="0"/>
              <a:t> сопровождения.</a:t>
            </a:r>
          </a:p>
        </p:txBody>
      </p:sp>
    </p:spTree>
    <p:extLst>
      <p:ext uri="{BB962C8B-B14F-4D97-AF65-F5344CB8AC3E}">
        <p14:creationId xmlns:p14="http://schemas.microsoft.com/office/powerpoint/2010/main" val="348213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060848"/>
            <a:ext cx="5938019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36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 </a:t>
            </a:r>
            <a:r>
              <a:rPr lang="ru-RU" dirty="0" smtClean="0"/>
              <a:t>3.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Ребенок </a:t>
            </a:r>
            <a:r>
              <a:rPr lang="ru-RU" dirty="0"/>
              <a:t>обучается в классе по АООП НОО, вариант 8.2. В</a:t>
            </a:r>
          </a:p>
          <a:p>
            <a:r>
              <a:rPr lang="ru-RU" dirty="0"/>
              <a:t>классе 15 обучающихся, имеющих ЗПР. Ребенок</a:t>
            </a:r>
          </a:p>
          <a:p>
            <a:r>
              <a:rPr lang="ru-RU" dirty="0"/>
              <a:t>демонстрирует нежелательные формы поведения, низкую</a:t>
            </a:r>
          </a:p>
          <a:p>
            <a:r>
              <a:rPr lang="ru-RU" dirty="0"/>
              <a:t>социальную адаптацию. В заключение ПМПК</a:t>
            </a:r>
          </a:p>
          <a:p>
            <a:r>
              <a:rPr lang="ru-RU" dirty="0"/>
              <a:t>рекомендовано общее </a:t>
            </a:r>
            <a:r>
              <a:rPr lang="ru-RU" dirty="0" err="1"/>
              <a:t>тьюторское</a:t>
            </a:r>
            <a:r>
              <a:rPr lang="ru-RU" dirty="0"/>
              <a:t> сопровождение</a:t>
            </a:r>
          </a:p>
          <a:p>
            <a:r>
              <a:rPr lang="ru-RU" dirty="0"/>
              <a:t>реализации АООП. </a:t>
            </a:r>
          </a:p>
        </p:txBody>
      </p:sp>
    </p:spTree>
    <p:extLst>
      <p:ext uri="{BB962C8B-B14F-4D97-AF65-F5344CB8AC3E}">
        <p14:creationId xmlns:p14="http://schemas.microsoft.com/office/powerpoint/2010/main" val="840382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Кейс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Особенности поведения:</a:t>
            </a:r>
          </a:p>
          <a:p>
            <a:r>
              <a:rPr lang="ru-RU" dirty="0"/>
              <a:t>• Частые аффективные неконтролируемые поведенческие</a:t>
            </a:r>
          </a:p>
          <a:p>
            <a:r>
              <a:rPr lang="ru-RU" dirty="0"/>
              <a:t>реакции</a:t>
            </a:r>
          </a:p>
          <a:p>
            <a:r>
              <a:rPr lang="ru-RU" dirty="0"/>
              <a:t>• Склонность к проявлению физической агрессии</a:t>
            </a:r>
          </a:p>
          <a:p>
            <a:r>
              <a:rPr lang="ru-RU" dirty="0"/>
              <a:t>• Выраженные реакции негативизма</a:t>
            </a:r>
          </a:p>
          <a:p>
            <a:r>
              <a:rPr lang="ru-RU" dirty="0"/>
              <a:t>• Демонстрирует нежелательное поведение</a:t>
            </a:r>
          </a:p>
          <a:p>
            <a:r>
              <a:rPr lang="ru-RU" dirty="0"/>
              <a:t>Особенности коммуникации:</a:t>
            </a:r>
          </a:p>
          <a:p>
            <a:r>
              <a:rPr lang="ru-RU" dirty="0"/>
              <a:t>• Выраженные трудности установления контакта</a:t>
            </a:r>
          </a:p>
          <a:p>
            <a:r>
              <a:rPr lang="ru-RU" dirty="0"/>
              <a:t>• Слабая способность вербально обратиться за помощью</a:t>
            </a:r>
          </a:p>
        </p:txBody>
      </p:sp>
    </p:spTree>
    <p:extLst>
      <p:ext uri="{BB962C8B-B14F-4D97-AF65-F5344CB8AC3E}">
        <p14:creationId xmlns:p14="http://schemas.microsoft.com/office/powerpoint/2010/main" val="1399454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ПРОТОКОЛ</a:t>
            </a:r>
          </a:p>
          <a:p>
            <a:r>
              <a:rPr lang="ru-RU" dirty="0"/>
              <a:t>психолого-педагогического консилиума</a:t>
            </a:r>
          </a:p>
          <a:p>
            <a:r>
              <a:rPr lang="ru-RU" dirty="0"/>
              <a:t>от ___________ г.</a:t>
            </a:r>
          </a:p>
          <a:p>
            <a:r>
              <a:rPr lang="ru-RU" dirty="0"/>
              <a:t>Присутствовали:</a:t>
            </a:r>
          </a:p>
          <a:p>
            <a:r>
              <a:rPr lang="ru-RU" dirty="0"/>
              <a:t>Повестка дня:</a:t>
            </a:r>
          </a:p>
          <a:p>
            <a:r>
              <a:rPr lang="ru-RU" dirty="0"/>
              <a:t>1. Вопрос о предоставлении </a:t>
            </a:r>
            <a:r>
              <a:rPr lang="ru-RU" dirty="0" err="1"/>
              <a:t>тьюторского</a:t>
            </a:r>
            <a:r>
              <a:rPr lang="ru-RU" dirty="0"/>
              <a:t> сопровождения обучающимся с</a:t>
            </a:r>
          </a:p>
          <a:p>
            <a:r>
              <a:rPr lang="ru-RU" dirty="0"/>
              <a:t>ОВЗ и инвалидностью</a:t>
            </a:r>
          </a:p>
          <a:p>
            <a:r>
              <a:rPr lang="ru-RU" dirty="0"/>
              <a:t>Заслушали:</a:t>
            </a:r>
          </a:p>
          <a:p>
            <a:r>
              <a:rPr lang="ru-RU" dirty="0"/>
              <a:t>1. Классных руководителей: ……. «Индивидуальные особенности</a:t>
            </a:r>
          </a:p>
          <a:p>
            <a:r>
              <a:rPr lang="ru-RU" dirty="0"/>
              <a:t>обучающихся с ОВЗ и инвалидностью».</a:t>
            </a:r>
          </a:p>
          <a:p>
            <a:r>
              <a:rPr lang="ru-RU" dirty="0"/>
              <a:t>2. Педагогов-психологов: …. «Результаты обследования обучающихся с</a:t>
            </a:r>
          </a:p>
          <a:p>
            <a:r>
              <a:rPr lang="ru-RU" dirty="0"/>
              <a:t>ОВЗ и инвалидностью».</a:t>
            </a:r>
          </a:p>
          <a:p>
            <a:r>
              <a:rPr lang="ru-RU" dirty="0"/>
              <a:t>Ход заседания:</a:t>
            </a:r>
          </a:p>
          <a:p>
            <a:r>
              <a:rPr lang="ru-RU" dirty="0"/>
              <a:t>1. Рассмотрели характеристику индивидуально-психологических</a:t>
            </a:r>
          </a:p>
          <a:p>
            <a:r>
              <a:rPr lang="ru-RU" dirty="0"/>
              <a:t>особенностей обучающихся с ОВЗ и инвалидностью (см. Приложение к</a:t>
            </a:r>
          </a:p>
          <a:p>
            <a:r>
              <a:rPr lang="ru-RU" dirty="0"/>
              <a:t>протоколу)</a:t>
            </a:r>
          </a:p>
          <a:p>
            <a:r>
              <a:rPr lang="ru-RU" dirty="0"/>
              <a:t>2. Проанализировали образовательную ситуацию обучающихся с ОВЗ и</a:t>
            </a:r>
          </a:p>
          <a:p>
            <a:r>
              <a:rPr lang="ru-RU" dirty="0"/>
              <a:t>инвалидностью ……ФИО</a:t>
            </a:r>
          </a:p>
        </p:txBody>
      </p:sp>
    </p:spTree>
    <p:extLst>
      <p:ext uri="{BB962C8B-B14F-4D97-AF65-F5344CB8AC3E}">
        <p14:creationId xmlns:p14="http://schemas.microsoft.com/office/powerpoint/2010/main" val="4015197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Кейс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ПРОТОКОЛ №____</a:t>
            </a:r>
          </a:p>
          <a:p>
            <a:r>
              <a:rPr lang="ru-RU" dirty="0"/>
              <a:t>результатов обследования обучающихся о ОВЗ</a:t>
            </a:r>
          </a:p>
          <a:p>
            <a:r>
              <a:rPr lang="ru-RU" dirty="0"/>
              <a:t>для предоставления </a:t>
            </a:r>
            <a:r>
              <a:rPr lang="ru-RU" dirty="0" err="1"/>
              <a:t>тьюторского</a:t>
            </a:r>
            <a:r>
              <a:rPr lang="ru-RU" dirty="0"/>
              <a:t> сопровождения</a:t>
            </a:r>
          </a:p>
          <a:p>
            <a:r>
              <a:rPr lang="ru-RU" dirty="0"/>
              <a:t>к протоколу психолого-педагогического консилиума</a:t>
            </a:r>
          </a:p>
          <a:p>
            <a:r>
              <a:rPr lang="ru-RU" dirty="0"/>
              <a:t>от ___________ г.</a:t>
            </a:r>
          </a:p>
          <a:p>
            <a:r>
              <a:rPr lang="ru-RU" dirty="0"/>
              <a:t>1.Ф.И.О. обучающегося с ОВЗ________________________</a:t>
            </a:r>
          </a:p>
          <a:p>
            <a:r>
              <a:rPr lang="ru-RU" dirty="0"/>
              <a:t>2. Дата рождения ___________________________________</a:t>
            </a:r>
          </a:p>
          <a:p>
            <a:r>
              <a:rPr lang="ru-RU" dirty="0"/>
              <a:t>3. Класс/группа___________________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6812455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233610"/>
              </p:ext>
            </p:extLst>
          </p:nvPr>
        </p:nvGraphicFramePr>
        <p:xfrm>
          <a:off x="457200" y="1916113"/>
          <a:ext cx="8229600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ФИО обучающегося</a:t>
                      </a:r>
                    </a:p>
                    <a:p>
                      <a:r>
                        <a:rPr lang="ru-RU" dirty="0" smtClean="0"/>
                        <a:t>/ группы</a:t>
                      </a:r>
                    </a:p>
                    <a:p>
                      <a:r>
                        <a:rPr lang="ru-RU" dirty="0" smtClean="0"/>
                        <a:t>обучающихся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ФИО </a:t>
                      </a:r>
                      <a:r>
                        <a:rPr lang="ru-RU" dirty="0" err="1" smtClean="0"/>
                        <a:t>тьютора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График</a:t>
                      </a:r>
                    </a:p>
                    <a:p>
                      <a:r>
                        <a:rPr lang="ru-RU" dirty="0" err="1" smtClean="0"/>
                        <a:t>тьюторского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сопровождения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867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Кейс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Решение консилиума:</a:t>
            </a:r>
          </a:p>
          <a:p>
            <a:r>
              <a:rPr lang="ru-RU" dirty="0"/>
              <a:t>1.Установить </a:t>
            </a:r>
            <a:r>
              <a:rPr lang="ru-RU" dirty="0" err="1"/>
              <a:t>тьюторское</a:t>
            </a:r>
            <a:r>
              <a:rPr lang="ru-RU" dirty="0"/>
              <a:t> сопровождение на период с сентября по</a:t>
            </a:r>
          </a:p>
          <a:p>
            <a:r>
              <a:rPr lang="ru-RU" dirty="0"/>
              <a:t>май 2019-2020гг обучающимся с ОВЗ и инвалидностью в</a:t>
            </a:r>
          </a:p>
          <a:p>
            <a:r>
              <a:rPr lang="ru-RU" dirty="0"/>
              <a:t>соответствии с нижеприведенным списком</a:t>
            </a:r>
          </a:p>
        </p:txBody>
      </p:sp>
    </p:spTree>
    <p:extLst>
      <p:ext uri="{BB962C8B-B14F-4D97-AF65-F5344CB8AC3E}">
        <p14:creationId xmlns:p14="http://schemas.microsoft.com/office/powerpoint/2010/main" val="3866213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 информация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89504443199</a:t>
            </a:r>
          </a:p>
          <a:p>
            <a:r>
              <a:rPr lang="ru-RU" dirty="0" smtClean="0"/>
              <a:t>8342368775</a:t>
            </a:r>
          </a:p>
          <a:p>
            <a:r>
              <a:rPr lang="en-US" dirty="0" smtClean="0"/>
              <a:t>arinaperetyagina@mail.ru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17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Нормативно-правовое  обеспечение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Нормативные документы федерального уровня</a:t>
            </a:r>
          </a:p>
          <a:p>
            <a:r>
              <a:rPr lang="ru-RU" dirty="0" smtClean="0"/>
              <a:t>Федеральный </a:t>
            </a:r>
            <a:r>
              <a:rPr lang="ru-RU" dirty="0"/>
              <a:t>закон от 29.12.2012 № 273-ФЗ «Об образовании в Российской Федерации»</a:t>
            </a:r>
          </a:p>
          <a:p>
            <a:r>
              <a:rPr lang="ru-RU" dirty="0"/>
              <a:t>• Приказ Министерства образования и науки РФ от 19 декабря 2014 г. N 1598 «Об</a:t>
            </a:r>
          </a:p>
          <a:p>
            <a:r>
              <a:rPr lang="ru-RU" dirty="0"/>
              <a:t>утверждении федерального государственного образовательного стандарта начального</a:t>
            </a:r>
          </a:p>
          <a:p>
            <a:r>
              <a:rPr lang="ru-RU" dirty="0"/>
              <a:t>общего образования обучающихся с ограниченными возможностями здоровья»</a:t>
            </a:r>
          </a:p>
          <a:p>
            <a:r>
              <a:rPr lang="ru-RU" dirty="0"/>
              <a:t>• Приказ Министерства образования и науки РФ от 19 декабря 2014 г. № 1599 “Об</a:t>
            </a:r>
          </a:p>
          <a:p>
            <a:r>
              <a:rPr lang="ru-RU" dirty="0"/>
              <a:t>утверждении федерального государственного образовательного стандарта образования</a:t>
            </a:r>
          </a:p>
          <a:p>
            <a:r>
              <a:rPr lang="ru-RU" dirty="0"/>
              <a:t>обучающихся с умственной отсталостью (интеллектуальными нарушениями)”</a:t>
            </a:r>
          </a:p>
          <a:p>
            <a:r>
              <a:rPr lang="ru-RU" dirty="0"/>
              <a:t>• Распоряжение Министерства просвещения РФ от 9 сентября 2019 г. N Р-93 "Об</a:t>
            </a:r>
          </a:p>
          <a:p>
            <a:r>
              <a:rPr lang="ru-RU" dirty="0"/>
              <a:t>утверждении примерного Положения о психолого-педагогическом консилиуме</a:t>
            </a:r>
          </a:p>
          <a:p>
            <a:r>
              <a:rPr lang="ru-RU" dirty="0"/>
              <a:t>образовательной организации"</a:t>
            </a:r>
          </a:p>
        </p:txBody>
      </p:sp>
    </p:spTree>
    <p:extLst>
      <p:ext uri="{BB962C8B-B14F-4D97-AF65-F5344CB8AC3E}">
        <p14:creationId xmlns:p14="http://schemas.microsoft.com/office/powerpoint/2010/main" val="22416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1359025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Федеральный </a:t>
            </a:r>
            <a:r>
              <a:rPr lang="ru-RU" sz="2400" dirty="0"/>
              <a:t>закон от 29.12.2012 № 273-ФЗ «Об образовании в Российской Федерации»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Статья 2 п.16,27,28</a:t>
            </a:r>
          </a:p>
          <a:p>
            <a:r>
              <a:rPr lang="ru-RU" dirty="0"/>
              <a:t>Статья 5 п.5.1</a:t>
            </a:r>
          </a:p>
          <a:p>
            <a:r>
              <a:rPr lang="ru-RU" dirty="0"/>
              <a:t>Статья 11 п </a:t>
            </a:r>
            <a:r>
              <a:rPr lang="ru-RU" dirty="0" smtClean="0"/>
              <a:t>6</a:t>
            </a:r>
          </a:p>
          <a:p>
            <a:r>
              <a:rPr lang="ru-RU" dirty="0"/>
              <a:t>Статья 42</a:t>
            </a:r>
          </a:p>
          <a:p>
            <a:r>
              <a:rPr lang="ru-RU" dirty="0"/>
              <a:t>Статья 43 п.5</a:t>
            </a:r>
          </a:p>
          <a:p>
            <a:r>
              <a:rPr lang="ru-RU" dirty="0"/>
              <a:t>Статья 48 п.1.6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86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Федеральный закон от 29.12.2012 № 273-ФЗ «Об образовании в Российской Федерации»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Статья 55 п.3</a:t>
            </a:r>
          </a:p>
          <a:p>
            <a:r>
              <a:rPr lang="ru-RU" dirty="0"/>
              <a:t>Статья 58 п.2,5,9</a:t>
            </a:r>
          </a:p>
          <a:p>
            <a:r>
              <a:rPr lang="ru-RU" dirty="0"/>
              <a:t>Статья 59 </a:t>
            </a:r>
            <a:r>
              <a:rPr lang="ru-RU" dirty="0" smtClean="0"/>
              <a:t>п.6</a:t>
            </a:r>
          </a:p>
          <a:p>
            <a:r>
              <a:rPr lang="ru-RU" dirty="0"/>
              <a:t>Статья 34 п.1.2</a:t>
            </a:r>
          </a:p>
          <a:p>
            <a:r>
              <a:rPr lang="ru-RU" dirty="0"/>
              <a:t>Статья 60 п.12,13</a:t>
            </a:r>
          </a:p>
          <a:p>
            <a:r>
              <a:rPr lang="ru-RU" dirty="0"/>
              <a:t>Статья 79 п.1-12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93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Нормативно-правовое  обеспечение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Примерное  Положение  о </a:t>
            </a:r>
            <a:r>
              <a:rPr lang="ru-RU" dirty="0" err="1" smtClean="0"/>
              <a:t>ППк</a:t>
            </a:r>
            <a:endParaRPr lang="ru-RU" dirty="0" smtClean="0"/>
          </a:p>
          <a:p>
            <a:r>
              <a:rPr lang="ru-RU" dirty="0" smtClean="0"/>
              <a:t>О  сопровождение</a:t>
            </a:r>
          </a:p>
          <a:p>
            <a:r>
              <a:rPr lang="ru-RU" dirty="0" smtClean="0"/>
              <a:t>О  направлении  рекомендаций</a:t>
            </a:r>
          </a:p>
          <a:p>
            <a:r>
              <a:rPr lang="ru-RU" dirty="0" smtClean="0"/>
              <a:t>О  логопедическом  сопровождении</a:t>
            </a:r>
          </a:p>
          <a:p>
            <a:r>
              <a:rPr lang="ru-RU" dirty="0" smtClean="0"/>
              <a:t>Организация ПМПК</a:t>
            </a:r>
          </a:p>
          <a:p>
            <a:r>
              <a:rPr lang="ru-RU" dirty="0" smtClean="0"/>
              <a:t>Рекомендации  для организации  деятельности психологов в условиях   пандемии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36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«Обновление содержания деятельности</a:t>
            </a:r>
            <a:br>
              <a:rPr lang="ru-RU" sz="2000" dirty="0"/>
            </a:br>
            <a:r>
              <a:rPr lang="ru-RU" sz="2000" dirty="0"/>
              <a:t>психолого-педагогического консилиума (</a:t>
            </a:r>
            <a:r>
              <a:rPr lang="ru-RU" sz="2000" dirty="0" err="1"/>
              <a:t>ППк</a:t>
            </a:r>
            <a:r>
              <a:rPr lang="ru-RU" sz="2000" dirty="0"/>
              <a:t>)»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психолого-  педагогический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или</a:t>
            </a:r>
          </a:p>
          <a:p>
            <a:pPr marL="0" indent="0" algn="ctr">
              <a:buNone/>
            </a:pPr>
            <a:r>
              <a:rPr lang="ru-RU" dirty="0" smtClean="0"/>
              <a:t>психолого- медико-педагогический консилиум </a:t>
            </a:r>
          </a:p>
        </p:txBody>
      </p:sp>
    </p:spTree>
    <p:extLst>
      <p:ext uri="{BB962C8B-B14F-4D97-AF65-F5344CB8AC3E}">
        <p14:creationId xmlns:p14="http://schemas.microsoft.com/office/powerpoint/2010/main" val="1741703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342</TotalTime>
  <Words>2424</Words>
  <Application>Microsoft Office PowerPoint</Application>
  <PresentationFormat>Экран (4:3)</PresentationFormat>
  <Paragraphs>413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Тема Office</vt:lpstr>
      <vt:lpstr>«Организационно-содержательные  аспекты  функционирования  психолого-педагогического  консилиума в  образовательной организации»</vt:lpstr>
      <vt:lpstr>Комплексная система сопровождения –  новая образовательная технология </vt:lpstr>
      <vt:lpstr>Психолого-педагогическое  сопровождение </vt:lpstr>
      <vt:lpstr>Презентация PowerPoint</vt:lpstr>
      <vt:lpstr>Нормативно-правовое  обеспечение</vt:lpstr>
      <vt:lpstr> Федеральный закон от 29.12.2012 № 273-ФЗ «Об образовании в Российской Федерации» </vt:lpstr>
      <vt:lpstr>Федеральный закон от 29.12.2012 № 273-ФЗ «Об образовании в Российской Федерации» </vt:lpstr>
      <vt:lpstr>Нормативно-правовое  обеспечение</vt:lpstr>
      <vt:lpstr>«Обновление содержания деятельности психолого-педагогического консилиума (ППк)» </vt:lpstr>
      <vt:lpstr>«Обновление содержания деятельности психолого-педагогического консилиума (ППк)» </vt:lpstr>
      <vt:lpstr>«Обновление содержания деятельности психолого-педагогического консилиума (ППк)» </vt:lpstr>
      <vt:lpstr>Пример  протокола</vt:lpstr>
      <vt:lpstr>ПРОТОКОЛ ОБСЛЕДОВАНИЯ ПСИХОЛОГО-ПЕДАГОГИЧЕСКОГО КОНСИЛИУМА </vt:lpstr>
      <vt:lpstr>ПРОТОКОЛ ОБСЛЕДОВАНИЯ ПСИХОЛОГО-ПЕДАГОГИЧЕСКОГО КОНСИЛИУМА </vt:lpstr>
      <vt:lpstr>Работа с родителями</vt:lpstr>
      <vt:lpstr>Пример заключения</vt:lpstr>
      <vt:lpstr>Функции  ПМПК и ППк</vt:lpstr>
      <vt:lpstr>5 ШАГОВ налаживания взаимодействия ПМПК и ППк</vt:lpstr>
      <vt:lpstr>ШАГ 1 Определение способа взаимодействия между ПМПК и ППк ОО</vt:lpstr>
      <vt:lpstr>ШАГ 2 Предоставление корректных сопроводительных документов от ОО при направлении обучающегося на ПМПК</vt:lpstr>
      <vt:lpstr>ШАГ 3 Однозначное понимание рекомендаций ПМПК</vt:lpstr>
      <vt:lpstr>ШАГ 4 Владение членами ПМПК полной информацией об ОО</vt:lpstr>
      <vt:lpstr>ШАГ 5 Проведение мониторинга</vt:lpstr>
      <vt:lpstr>Психолого-педагогический  консилиум</vt:lpstr>
      <vt:lpstr>Состав ППк: </vt:lpstr>
      <vt:lpstr>ПРИЕМ  документов</vt:lpstr>
      <vt:lpstr>Запрос родителей</vt:lpstr>
      <vt:lpstr>Пример</vt:lpstr>
      <vt:lpstr>Пример</vt:lpstr>
      <vt:lpstr>Рекомендации ППк по организации психолого-педагогического сопровождения </vt:lpstr>
      <vt:lpstr>Презентация PowerPoint</vt:lpstr>
      <vt:lpstr>Контроль</vt:lpstr>
      <vt:lpstr>Кейс № 1. </vt:lpstr>
      <vt:lpstr>Кейс 1</vt:lpstr>
      <vt:lpstr>Кейс 2</vt:lpstr>
      <vt:lpstr>Кейс 2. </vt:lpstr>
      <vt:lpstr>Кейс 2</vt:lpstr>
      <vt:lpstr>Презентация PowerPoint</vt:lpstr>
      <vt:lpstr>Кейс 2</vt:lpstr>
      <vt:lpstr>Кейс 3. </vt:lpstr>
      <vt:lpstr>Кейс 3</vt:lpstr>
      <vt:lpstr>Презентация PowerPoint</vt:lpstr>
      <vt:lpstr>Кейс 3</vt:lpstr>
      <vt:lpstr>Презентация PowerPoint</vt:lpstr>
      <vt:lpstr>Кейс 3</vt:lpstr>
      <vt:lpstr>Контактная  информация  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Каткова Ирина Геннадьевна</cp:lastModifiedBy>
  <cp:revision>27</cp:revision>
  <dcterms:created xsi:type="dcterms:W3CDTF">2013-10-16T06:54:36Z</dcterms:created>
  <dcterms:modified xsi:type="dcterms:W3CDTF">2020-11-10T10:22:15Z</dcterms:modified>
</cp:coreProperties>
</file>