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6" r:id="rId2"/>
    <p:sldId id="315" r:id="rId3"/>
    <p:sldId id="317" r:id="rId4"/>
    <p:sldId id="322" r:id="rId5"/>
    <p:sldId id="321" r:id="rId6"/>
    <p:sldId id="319" r:id="rId7"/>
    <p:sldId id="320" r:id="rId8"/>
    <p:sldId id="324" r:id="rId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2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6039-DBC6-47B8-AED3-BE220B97C5B8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51111"/>
            <a:ext cx="5437821" cy="3887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5DF8-1DBC-4D96-A761-8C926ED7A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8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BC06-69FB-4486-B1B1-C187AF1BEC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7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МИНИСТЕРСТВО ОБРАЗОВАНИЯ И 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4DB1-E1A9-4D49-8E57-45AB60B0930A}" type="datetime1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79657" y="356209"/>
            <a:ext cx="10414001" cy="503869"/>
          </a:xfrm>
          <a:prstGeom prst="rect">
            <a:avLst/>
          </a:prstGeom>
        </p:spPr>
        <p:txBody>
          <a:bodyPr/>
          <a:lstStyle>
            <a:lvl1pPr algn="l">
              <a:defRPr sz="2063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72531" y="6549656"/>
            <a:ext cx="626655" cy="238222"/>
          </a:xfrm>
          <a:prstGeom prst="rect">
            <a:avLst/>
          </a:prstGeom>
        </p:spPr>
        <p:txBody>
          <a:bodyPr/>
          <a:lstStyle>
            <a:lvl1pPr>
              <a:defRPr sz="938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1567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Министерство образования и науки Пермского края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endParaRPr lang="ru-RU" sz="4000" smtClean="0"/>
          </a:p>
          <a:p>
            <a:pPr algn="ctr"/>
            <a:r>
              <a:rPr lang="ru-RU" sz="4000" b="1" smtClean="0">
                <a:solidFill>
                  <a:srgbClr val="0070C0"/>
                </a:solidFill>
              </a:rPr>
              <a:t>Новое в системе образования лиц </a:t>
            </a:r>
            <a:br>
              <a:rPr lang="ru-RU" sz="4000" b="1" smtClean="0">
                <a:solidFill>
                  <a:srgbClr val="0070C0"/>
                </a:solidFill>
              </a:rPr>
            </a:br>
            <a:r>
              <a:rPr lang="ru-RU" sz="4000" b="1" smtClean="0">
                <a:solidFill>
                  <a:srgbClr val="0070C0"/>
                </a:solidFill>
              </a:rPr>
              <a:t>с ограниченными возможностями здоровья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762" y="5442548"/>
            <a:ext cx="12211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Каткова Ирина Геннадьевна, </a:t>
            </a:r>
            <a:r>
              <a:rPr lang="ru-RU" dirty="0"/>
              <a:t>заведующий сектором по работе с детьми с ОВЗ</a:t>
            </a:r>
          </a:p>
          <a:p>
            <a:r>
              <a:rPr lang="ru-RU" dirty="0"/>
              <a:t> отдела общего образования управления общего, дополнительного образования</a:t>
            </a:r>
          </a:p>
          <a:p>
            <a:r>
              <a:rPr lang="ru-RU" dirty="0"/>
              <a:t> и воспитания Министерства образования и науки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05253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Система </a:t>
            </a:r>
            <a:r>
              <a:rPr lang="ru-RU" b="1" dirty="0">
                <a:solidFill>
                  <a:srgbClr val="0070C0"/>
                </a:solidFill>
              </a:rPr>
              <a:t>общего образования детей с ОВЗ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98077" y="1022259"/>
            <a:ext cx="2549242" cy="4318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Формы обучения: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dn3.iconfinder.com/data/icons/education-180/64/x-06-512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1" y="2398832"/>
            <a:ext cx="651189" cy="6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0720" y="1587884"/>
            <a:ext cx="2795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23 185</a:t>
            </a:r>
            <a:endParaRPr lang="ru-RU" sz="24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latin typeface="Montserrat" panose="00000500000000000000" pitchFamily="2" charset="-52"/>
              </a:rPr>
              <a:t>о</a:t>
            </a:r>
            <a:r>
              <a:rPr lang="ru-RU" sz="1400" dirty="0" smtClean="0">
                <a:latin typeface="Montserrat" panose="00000500000000000000" pitchFamily="2" charset="-52"/>
              </a:rPr>
              <a:t>бучающихся с ОВЗ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831" y="3358832"/>
            <a:ext cx="678247" cy="679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832" b="9617"/>
          <a:stretch/>
        </p:blipFill>
        <p:spPr>
          <a:xfrm>
            <a:off x="322551" y="4221053"/>
            <a:ext cx="817901" cy="7463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0573" y="3395777"/>
            <a:ext cx="30370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1 624 </a:t>
            </a:r>
            <a:endParaRPr lang="ru-RU" sz="24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r>
              <a:rPr lang="ru-RU" sz="1400" dirty="0" smtClean="0">
                <a:latin typeface="Montserrat" panose="00000500000000000000" pitchFamily="2" charset="-52"/>
              </a:rPr>
              <a:t>коррекционных класса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431" y="4290277"/>
            <a:ext cx="31132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5 426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инклюзивных классов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1530" b="12798"/>
          <a:stretch/>
        </p:blipFill>
        <p:spPr>
          <a:xfrm>
            <a:off x="286833" y="5148786"/>
            <a:ext cx="846650" cy="8074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72196" y="5257176"/>
            <a:ext cx="33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2</a:t>
            </a:r>
            <a:r>
              <a:rPr lang="ru-RU" sz="1400" dirty="0" smtClean="0">
                <a:latin typeface="Montserrat" panose="00000500000000000000" pitchFamily="2" charset="-52"/>
              </a:rPr>
              <a:t> «Ресурсных класса»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2</a:t>
            </a:r>
            <a:r>
              <a:rPr lang="ru-RU" sz="1400" dirty="0" smtClean="0">
                <a:latin typeface="Montserrat" panose="00000500000000000000" pitchFamily="2" charset="-52"/>
              </a:rPr>
              <a:t> «Автономных класса»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2914" b="7649"/>
          <a:stretch/>
        </p:blipFill>
        <p:spPr>
          <a:xfrm>
            <a:off x="421576" y="1640389"/>
            <a:ext cx="584539" cy="5158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33261" y="2440557"/>
            <a:ext cx="30389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41</a:t>
            </a:r>
            <a:r>
              <a:rPr lang="ru-RU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endParaRPr lang="ru-RU" b="1" dirty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r>
              <a:rPr lang="ru-RU" sz="1400" dirty="0" smtClean="0">
                <a:latin typeface="Montserrat" panose="00000500000000000000" pitchFamily="2" charset="-52"/>
              </a:rPr>
              <a:t>коррекционная школа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9199908" y="1141755"/>
            <a:ext cx="2549242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Проекты: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4736763" y="1060565"/>
            <a:ext cx="3897132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b="1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1C2D38"/>
                </a:solidFill>
                <a:latin typeface="Montserrat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Специальные образовательные условия: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3950" y="1756779"/>
            <a:ext cx="578031" cy="5780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29573" y="1711144"/>
            <a:ext cx="3034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Оборудование для дистанционного 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обучения детей-инвалидов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9905" y="2916540"/>
            <a:ext cx="596202" cy="596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82750" y="2998924"/>
            <a:ext cx="281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Оборудование для мастерских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1165" y="3938384"/>
            <a:ext cx="2953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Оборудование для психолого-педагогического сопровождения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23137" y="5188338"/>
            <a:ext cx="2459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Диагностический инструментарий для ПМПК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1036" name="Picture 12" descr="https://a-t-tech.ru/upload/iblock/df9/configurati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05" y="4028410"/>
            <a:ext cx="665447" cy="6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7.pngwing.com/pngs/38/911/png-transparent-blended-learning-education-computer-icons-instructor-led-training-others-miscellaneous-class-logo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9905" y="5318222"/>
            <a:ext cx="689492" cy="4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729216" y="2244677"/>
            <a:ext cx="1857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«</a:t>
            </a:r>
            <a:r>
              <a:rPr lang="ru-RU" sz="1400" dirty="0" err="1" smtClean="0">
                <a:latin typeface="Montserrat" panose="00000500000000000000" pitchFamily="2" charset="-52"/>
              </a:rPr>
              <a:t>Доброшкола</a:t>
            </a:r>
            <a:r>
              <a:rPr lang="ru-RU" sz="1400" dirty="0" smtClean="0">
                <a:latin typeface="Montserrat" panose="00000500000000000000" pitchFamily="2" charset="-52"/>
              </a:rPr>
              <a:t>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92518" y="5859780"/>
            <a:ext cx="2114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«</a:t>
            </a:r>
            <a:r>
              <a:rPr lang="ru-RU" sz="1400" dirty="0" err="1" smtClean="0">
                <a:latin typeface="Montserrat" panose="00000500000000000000" pitchFamily="2" charset="-52"/>
              </a:rPr>
              <a:t>Учим.Знаем</a:t>
            </a:r>
            <a:r>
              <a:rPr lang="ru-RU" sz="1400" dirty="0" smtClean="0">
                <a:latin typeface="Montserrat" panose="00000500000000000000" pitchFamily="2" charset="-52"/>
              </a:rPr>
              <a:t>»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11636"/>
          <a:stretch/>
        </p:blipFill>
        <p:spPr bwMode="auto">
          <a:xfrm>
            <a:off x="9199908" y="1653329"/>
            <a:ext cx="2847416" cy="9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92" y="2757676"/>
            <a:ext cx="1975626" cy="986907"/>
          </a:xfrm>
          <a:prstGeom prst="rect">
            <a:avLst/>
          </a:prstGeom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592" y="5559921"/>
            <a:ext cx="2064712" cy="74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/>
          <a:srcRect l="9533" t="9630" r="6626" b="8232"/>
          <a:stretch/>
        </p:blipFill>
        <p:spPr>
          <a:xfrm>
            <a:off x="9692518" y="3888020"/>
            <a:ext cx="1583703" cy="151330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397592" y="2731677"/>
            <a:ext cx="189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«Ментальное здоровье»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18234" y="4141531"/>
            <a:ext cx="221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6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626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Профессиональное самоопределение детей с ОВЗ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0060" y="906874"/>
            <a:ext cx="10853419" cy="27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altLang="ru-RU" sz="1400" dirty="0" smtClean="0">
                <a:latin typeface="Montserrat Regular" panose="00000500000000000000" pitchFamily="2" charset="-52"/>
              </a:rPr>
              <a:t>Обновление МТБ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мастерских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 (кожевенная, столярная, картонажно-переплетная, обувного дела, поварского дела),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сенсорной комнаты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, оборудования </a:t>
            </a:r>
            <a:r>
              <a:rPr lang="ru-RU" altLang="ru-RU" sz="1400" dirty="0">
                <a:latin typeface="Montserrat Regular" panose="00000500000000000000" pitchFamily="2" charset="-52"/>
              </a:rPr>
              <a:t>для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адаптивной физкультуры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, кабинетов </a:t>
            </a:r>
            <a:r>
              <a:rPr lang="ru-RU" altLang="ru-RU" sz="1400" dirty="0">
                <a:latin typeface="Montserrat Regular" panose="00000500000000000000" pitchFamily="2" charset="-52"/>
              </a:rPr>
              <a:t>специалистов (</a:t>
            </a:r>
            <a:r>
              <a:rPr lang="ru-RU" altLang="ru-RU" sz="1400" b="1" dirty="0">
                <a:latin typeface="Montserrat Regular" panose="00000500000000000000" pitchFamily="2" charset="-52"/>
              </a:rPr>
              <a:t>логопеда, дефектолога, психолога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), </a:t>
            </a:r>
            <a:r>
              <a:rPr lang="ru-RU" altLang="ru-RU" sz="1400" dirty="0" err="1" smtClean="0">
                <a:latin typeface="Montserrat Regular" panose="00000500000000000000" pitchFamily="2" charset="-52"/>
              </a:rPr>
              <a:t>мультстудий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 и т.д</a:t>
            </a:r>
            <a:r>
              <a:rPr lang="ru-RU" altLang="ru-RU" sz="1400" dirty="0">
                <a:latin typeface="Montserrat Regular" panose="00000500000000000000" pitchFamily="2" charset="-52"/>
              </a:rPr>
              <a:t>.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   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ru-RU" altLang="ru-RU" sz="1400" b="1" dirty="0">
                <a:latin typeface="Montserrat Regular" panose="00000500000000000000" pitchFamily="2" charset="-52"/>
              </a:rPr>
              <a:t>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     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ru-RU" altLang="ru-RU" sz="1400" b="1" dirty="0" smtClean="0">
                <a:latin typeface="+mn-lt"/>
              </a:rPr>
              <a:t>      2022г. – школа-интернат № 4 г. Перми, коррекционная </a:t>
            </a:r>
            <a:r>
              <a:rPr lang="ru-RU" altLang="ru-RU" sz="1400" b="1" dirty="0">
                <a:latin typeface="+mn-lt"/>
              </a:rPr>
              <a:t>школа-интернат г. </a:t>
            </a:r>
            <a:r>
              <a:rPr lang="ru-RU" altLang="ru-RU" sz="1400" b="1" dirty="0" smtClean="0">
                <a:latin typeface="+mn-lt"/>
              </a:rPr>
              <a:t>Оса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endParaRPr lang="ru-RU" altLang="ru-RU" sz="1400" b="1" dirty="0">
              <a:latin typeface="Montserrat Regular" panose="00000500000000000000" pitchFamily="2" charset="-52"/>
            </a:endParaRPr>
          </a:p>
          <a:p>
            <a:pPr marL="0" lvl="1" indent="0">
              <a:spcBef>
                <a:spcPts val="1200"/>
              </a:spcBef>
              <a:buNone/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Montserrat Regular" panose="00000500000000000000" pitchFamily="2" charset="-52"/>
              </a:rPr>
              <a:t>               </a:t>
            </a:r>
            <a:endParaRPr lang="ru-RU" altLang="ru-RU" sz="1400" b="1" dirty="0">
              <a:solidFill>
                <a:srgbClr val="FF0000"/>
              </a:solidFill>
              <a:latin typeface="Montserrat bold" panose="020B0604020202020204" charset="-52"/>
            </a:endParaRP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  <a:latin typeface="Montserrat Regular" panose="00000500000000000000" pitchFamily="2" charset="-52"/>
            </a:endParaRP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Montserrat Regular" panose="00000500000000000000" pitchFamily="2" charset="-52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Montserrat Regular" panose="00000500000000000000" pitchFamily="2" charset="-52"/>
              </a:rPr>
              <a:t>               </a:t>
            </a:r>
            <a:endParaRPr lang="ru-RU" altLang="ru-RU" sz="1400" b="1" dirty="0">
              <a:solidFill>
                <a:srgbClr val="FF0000"/>
              </a:solidFill>
              <a:latin typeface="Montserrat bold" panose="020B0604020202020204" charset="-52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 bwMode="auto">
          <a:xfrm>
            <a:off x="8126907" y="1933392"/>
            <a:ext cx="34818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200" b="1" dirty="0" smtClean="0">
                <a:solidFill>
                  <a:srgbClr val="C00000"/>
                </a:solidFill>
                <a:latin typeface="Montserrat Regular" panose="00000500000000000000" pitchFamily="2" charset="-52"/>
              </a:rPr>
              <a:t>к 2024 г. 17 школ для детей с ОВЗ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898989"/>
              </a:solidFill>
              <a:latin typeface="Montserrat Regular" panose="00000500000000000000" pitchFamily="2" charset="-52"/>
            </a:endParaRPr>
          </a:p>
        </p:txBody>
      </p:sp>
      <p:pic>
        <p:nvPicPr>
          <p:cNvPr id="9" name="Picture 2" descr="C:\Users\я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352" y="831772"/>
            <a:ext cx="11287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2" y="2267434"/>
            <a:ext cx="1919927" cy="1439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2" y="2267434"/>
            <a:ext cx="1846614" cy="1439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31" y="2262045"/>
            <a:ext cx="1964477" cy="1439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37" y="2267434"/>
            <a:ext cx="2021037" cy="14488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29" y="2267434"/>
            <a:ext cx="2023847" cy="14399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0730" y="3743232"/>
            <a:ext cx="239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Столярная мастерская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50430" y="3743231"/>
            <a:ext cx="207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Кожевенная мастерская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982200" y="3760942"/>
            <a:ext cx="1808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Кабинет АФК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7900" y="3983936"/>
            <a:ext cx="1108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2020 г., 2021 г. – 3 школы (г. Пермь, г. Березники, г. Лысьва) – </a:t>
            </a:r>
            <a:r>
              <a:rPr lang="ru-RU" sz="1400" b="1" dirty="0" smtClean="0">
                <a:solidFill>
                  <a:srgbClr val="C00000"/>
                </a:solidFill>
              </a:rPr>
              <a:t>региональные Центры по поддержке образования лиц с ОВЗ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0" y="4375507"/>
            <a:ext cx="2102178" cy="152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5764" y="5843651"/>
            <a:ext cx="219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Кабинет массажного дела</a:t>
            </a:r>
            <a:endParaRPr lang="ru-RU" sz="1400" dirty="0"/>
          </a:p>
        </p:txBody>
      </p:sp>
      <p:pic>
        <p:nvPicPr>
          <p:cNvPr id="21" name="Объект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34" y="4443192"/>
            <a:ext cx="1884322" cy="14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47935" y="5843651"/>
            <a:ext cx="181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Комната сенсорной   интеграции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/>
          <a:srcRect l="9921" t="21319" r="62009" b="46962"/>
          <a:stretch/>
        </p:blipFill>
        <p:spPr>
          <a:xfrm>
            <a:off x="4990089" y="4443192"/>
            <a:ext cx="2008185" cy="14004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/>
          <a:srcRect l="10748" t="31478" r="60799" b="44880"/>
          <a:stretch/>
        </p:blipFill>
        <p:spPr>
          <a:xfrm>
            <a:off x="7256107" y="4443192"/>
            <a:ext cx="2077069" cy="14004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47533" y="5901792"/>
            <a:ext cx="202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Швейная мастерская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08641" y="5889817"/>
            <a:ext cx="23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Картонажно-переплетная мастерская</a:t>
            </a:r>
            <a:endParaRPr lang="ru-RU" sz="1400" dirty="0"/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9266497" y="4337009"/>
            <a:ext cx="471976" cy="19922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681768" y="4224710"/>
            <a:ext cx="247376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dirty="0" err="1" smtClean="0">
                <a:latin typeface="Montserrat" panose="00000500000000000000" pitchFamily="2" charset="-52"/>
              </a:rPr>
              <a:t>Профпробы</a:t>
            </a:r>
            <a:r>
              <a:rPr lang="ru-RU" sz="1100" dirty="0" smtClean="0">
                <a:latin typeface="Montserrat" panose="00000500000000000000" pitchFamily="2" charset="-52"/>
              </a:rPr>
              <a:t> на базе школ;</a:t>
            </a:r>
          </a:p>
          <a:p>
            <a:endParaRPr lang="ru-RU" sz="1100" dirty="0" smtClean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Montserrat" panose="00000500000000000000" pitchFamily="2" charset="-52"/>
              </a:rPr>
              <a:t>Семинары, стажировки,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Montserrat" panose="00000500000000000000" pitchFamily="2" charset="-52"/>
              </a:rPr>
              <a:t>конференции для педагогов на базе Центров;</a:t>
            </a:r>
          </a:p>
          <a:p>
            <a:endParaRPr lang="ru-RU" sz="1100" dirty="0" smtClean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Montserrat" panose="00000500000000000000" pitchFamily="2" charset="-52"/>
              </a:rPr>
              <a:t>Участие в научных исследованиях в рамках сотрудничества с институтом коррекционной педагогики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066" y="1542012"/>
            <a:ext cx="721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                                       Финансирование в 2022 г.: </a:t>
            </a:r>
            <a:r>
              <a:rPr lang="ru-RU" sz="14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15,9 </a:t>
            </a:r>
            <a:r>
              <a:rPr lang="ru-RU" sz="1400" b="1" dirty="0" err="1" smtClean="0">
                <a:solidFill>
                  <a:srgbClr val="C00000"/>
                </a:solidFill>
                <a:latin typeface="Montserrat" panose="00000500000000000000" pitchFamily="2" charset="-52"/>
              </a:rPr>
              <a:t>млн.руб</a:t>
            </a:r>
            <a:endParaRPr lang="ru-RU" sz="1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8473" y="49213"/>
            <a:ext cx="2417064" cy="6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ПФО «Ментальное здоровье»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12" y="6215807"/>
            <a:ext cx="352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2022г. Пермский край в проекте</a:t>
            </a:r>
            <a:endParaRPr lang="ru-RU" dirty="0"/>
          </a:p>
        </p:txBody>
      </p:sp>
      <p:pic>
        <p:nvPicPr>
          <p:cNvPr id="1026" name="Picture 2" descr="http://pfo.gov.ru/media/photo/img_article/XyRgs9mVzsmt9PQNIsF4NM52f3ieAg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1" y="4344226"/>
            <a:ext cx="3101149" cy="18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0760" y="2444784"/>
            <a:ext cx="629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ФГБОУ ВО «Приволжский исследовательский медицинский университет» Минздрава </a:t>
            </a:r>
            <a:r>
              <a:rPr lang="ru-RU" dirty="0" smtClean="0"/>
              <a:t>России.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ФГБОУ ВО </a:t>
            </a:r>
            <a:br>
              <a:rPr lang="ru-RU" dirty="0"/>
            </a:br>
            <a:r>
              <a:rPr lang="ru-RU" dirty="0"/>
              <a:t>«Московский государственный психолого-педагогический университет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0177288" y="2361538"/>
            <a:ext cx="112597" cy="14773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399450" y="2814116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соглашения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944589"/>
            <a:ext cx="936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Центры в системах: </a:t>
            </a:r>
            <a:r>
              <a:rPr lang="ru-RU" dirty="0" smtClean="0"/>
              <a:t>образования, здравоохранения, социального развития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498587"/>
            <a:ext cx="53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Ранее выявление и сопровождение лиц с РАС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052585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образовании: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415" y="2505163"/>
            <a:ext cx="1839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Площадка по </a:t>
            </a:r>
          </a:p>
          <a:p>
            <a:r>
              <a:rPr lang="ru-RU" dirty="0" smtClean="0"/>
              <a:t>Сопровождению</a:t>
            </a:r>
          </a:p>
          <a:p>
            <a:r>
              <a:rPr lang="ru-RU" dirty="0" smtClean="0"/>
              <a:t>лиц с РАС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92606" y="4628240"/>
            <a:ext cx="352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Открытие «Ресурсных групп»</a:t>
            </a:r>
          </a:p>
          <a:p>
            <a:r>
              <a:rPr lang="ru-RU" dirty="0" smtClean="0"/>
              <a:t>                   «Ресурсных классов»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877669" y="5569476"/>
            <a:ext cx="22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Повышенный коэффициент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71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178513"/>
            <a:ext cx="10999839" cy="7918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PermianSansTypeface" panose="02000000000000000000" pitchFamily="50" charset="0"/>
              </a:rPr>
              <a:t>Региональная ресурсная площадка </a:t>
            </a:r>
            <a:br>
              <a:rPr lang="ru-RU" sz="2400" b="1" dirty="0">
                <a:solidFill>
                  <a:srgbClr val="0070C0"/>
                </a:solidFill>
                <a:latin typeface="PermianSansTypeface" panose="02000000000000000000" pitchFamily="50" charset="0"/>
              </a:rPr>
            </a:br>
            <a:r>
              <a:rPr lang="ru-RU" sz="2400" b="1" dirty="0">
                <a:solidFill>
                  <a:srgbClr val="0070C0"/>
                </a:solidFill>
                <a:latin typeface="PermianSansTypeface" panose="02000000000000000000" pitchFamily="50" charset="0"/>
              </a:rPr>
              <a:t>по поддержке образования обучающихся с РАС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1" y="1322612"/>
            <a:ext cx="2476805" cy="120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58" y="1254517"/>
            <a:ext cx="2127823" cy="12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0" y="2889269"/>
            <a:ext cx="2476805" cy="1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57" y="2889269"/>
            <a:ext cx="2127823" cy="1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8200" y="1182260"/>
            <a:ext cx="4440025" cy="2951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информационное, методическое, экспертное сопровождение деятельности образовательных организаций Пермского края по образованию, психолого-педагогическому сопровождению детей с РАС</a:t>
            </a: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статистических данных в Пермском крае по оказанию психолого-педагогической помощи детям с РАС</a:t>
            </a: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предоставления образовательных услуг детям с РАС по заключениям психолого-медико-педагогической комиссии </a:t>
            </a: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обобщение, внедрение, распространение современных технологий обучения, психолого-педагогического сопровождения детей с РАС в образовательных организациях Пермского края</a:t>
            </a:r>
          </a:p>
          <a:p>
            <a:pPr algn="ctr"/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8649" y="1225037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дефектологи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6066" y="1581599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логопеды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3198" y="1909547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психологи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8649" y="2263614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методисты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522371"/>
            <a:ext cx="267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96082" y="2573975"/>
            <a:ext cx="503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Оборудование для коррекционно-развивающей работы с детьми с РАС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4288944"/>
            <a:ext cx="267991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Montserrat" panose="00000500000000000000" pitchFamily="2" charset="-52"/>
              </a:rPr>
              <a:t>Мониторинг и статистический анализ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9315" y="5338817"/>
            <a:ext cx="2543319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Информационно-методическая</a:t>
            </a:r>
            <a:r>
              <a:rPr lang="ru-RU" sz="1100" dirty="0">
                <a:latin typeface="Montserrat" panose="00000500000000000000" pitchFamily="2" charset="-52"/>
              </a:rPr>
              <a:t> деятельность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0253" y="4399009"/>
            <a:ext cx="2542789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Montserrat" panose="00000500000000000000" pitchFamily="2" charset="-52"/>
              </a:rPr>
              <a:t>Консультирование и обучение родителей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36010" y="4558595"/>
            <a:ext cx="2385961" cy="7386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Консультирование и обучение специалистов ОО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1813" y="5300278"/>
            <a:ext cx="2764004" cy="9541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Индивидуальные коррекционно-развивающие занятия 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pPr>
              <a:defRPr/>
            </a:pPr>
            <a:r>
              <a:rPr lang="ru-RU" sz="1400" dirty="0" smtClean="0">
                <a:latin typeface="Montserrat" panose="00000500000000000000" pitchFamily="2" charset="-52"/>
              </a:rPr>
              <a:t>с </a:t>
            </a:r>
            <a:r>
              <a:rPr lang="ru-RU" sz="1400" dirty="0">
                <a:latin typeface="Montserrat" panose="00000500000000000000" pitchFamily="2" charset="-52"/>
              </a:rPr>
              <a:t>детьми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36010" y="5571476"/>
            <a:ext cx="2870665" cy="7386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Экспертиза программ, условий обучения, динамики развития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36010" y="906409"/>
            <a:ext cx="20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Визуальное 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45750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7175"/>
            <a:ext cx="10944069" cy="66230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Коррекционно-развивающая среда для обучающихся с ОВЗ, </a:t>
            </a:r>
            <a:r>
              <a:rPr lang="en-US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</a:br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в </a:t>
            </a:r>
            <a:r>
              <a:rPr lang="ru-RU" sz="2400" b="1" dirty="0" err="1">
                <a:solidFill>
                  <a:srgbClr val="0070C0"/>
                </a:solidFill>
                <a:latin typeface="PermianSerifTypeface" panose="02000000000000000000" pitchFamily="50" charset="0"/>
              </a:rPr>
              <a:t>т.ч</a:t>
            </a:r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. с РАС, </a:t>
            </a:r>
            <a:r>
              <a:rPr lang="ru-RU" sz="2400" b="1" dirty="0">
                <a:solidFill>
                  <a:srgbClr val="FF0000"/>
                </a:solidFill>
                <a:latin typeface="PermianSerifTypeface" panose="02000000000000000000" pitchFamily="50" charset="0"/>
              </a:rPr>
              <a:t>в образовательных организациях</a:t>
            </a:r>
            <a:endParaRPr lang="ru-RU" sz="2400" dirty="0">
              <a:latin typeface="PermianSerifTypeface" panose="02000000000000000000" pitchFamily="50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4445" y="3843654"/>
            <a:ext cx="2212102" cy="114665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9107" y="4211809"/>
            <a:ext cx="22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Школа № 154 для обучающихся с ОВЗ г. Перми</a:t>
            </a: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47" y="2384526"/>
            <a:ext cx="2217683" cy="1161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01" y="2317732"/>
            <a:ext cx="2296886" cy="1161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81" y="2342212"/>
            <a:ext cx="2212102" cy="11707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599" y="2497048"/>
            <a:ext cx="22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Школа № 18 для обучающихся с ОВЗ г. Перми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16" y="886902"/>
            <a:ext cx="2296886" cy="11136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81" y="923965"/>
            <a:ext cx="2176337" cy="11142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77" y="943501"/>
            <a:ext cx="2212102" cy="1114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4237" y="1259621"/>
            <a:ext cx="22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Общеобразовательная школа-интернат Пермского края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443" y="5474204"/>
            <a:ext cx="2751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Общеобразовательные школы </a:t>
            </a:r>
          </a:p>
          <a:p>
            <a:pPr algn="ctr"/>
            <a:r>
              <a:rPr lang="ru-RU" sz="1200" dirty="0"/>
              <a:t>(438 </a:t>
            </a:r>
            <a:r>
              <a:rPr lang="ru-RU" sz="1200" dirty="0" err="1"/>
              <a:t>учреж</a:t>
            </a:r>
            <a:r>
              <a:rPr lang="ru-RU" sz="1200" dirty="0"/>
              <a:t>.)</a:t>
            </a:r>
          </a:p>
          <a:p>
            <a:pPr algn="ctr"/>
            <a:r>
              <a:rPr lang="ru-RU" sz="1200" dirty="0"/>
              <a:t> с инклюзивными классами  </a:t>
            </a:r>
          </a:p>
          <a:p>
            <a:pPr algn="ctr"/>
            <a:r>
              <a:rPr lang="ru-RU" sz="1200" dirty="0"/>
              <a:t> (</a:t>
            </a:r>
            <a:r>
              <a:rPr lang="ru-RU" sz="1200" dirty="0" err="1"/>
              <a:t>Усть-Качкинская</a:t>
            </a:r>
            <a:r>
              <a:rPr lang="ru-RU" sz="1200" dirty="0"/>
              <a:t> школа, школа 15 </a:t>
            </a:r>
          </a:p>
          <a:p>
            <a:pPr algn="ctr"/>
            <a:r>
              <a:rPr lang="ru-RU" sz="1200" dirty="0"/>
              <a:t>г. Соликамска и др.)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99" y="5261502"/>
            <a:ext cx="2270137" cy="1220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91" y="5269223"/>
            <a:ext cx="2238847" cy="1212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26" y="5297944"/>
            <a:ext cx="2212102" cy="11841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54" y="3837058"/>
            <a:ext cx="2230447" cy="11673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12" y="3802246"/>
            <a:ext cx="2270138" cy="11916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4047" y="1990683"/>
            <a:ext cx="244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</a:t>
            </a:r>
            <a:r>
              <a:rPr lang="ru-RU" sz="1400" dirty="0"/>
              <a:t> ЛФК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57426" y="6526921"/>
            <a:ext cx="318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Занятия за логопедическим столом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23611" y="6442700"/>
            <a:ext cx="23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Тренажер для графо-моторных навыков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6524" y="2006377"/>
            <a:ext cx="362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Кабинеты сенсорной интеграции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8514" y="2238827"/>
            <a:ext cx="10239518" cy="29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43238" y="3532283"/>
            <a:ext cx="290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 сенсорной интеграции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3812" y="3481601"/>
            <a:ext cx="2347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кабинеты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43216" y="3726658"/>
            <a:ext cx="10239518" cy="29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89299" y="4984503"/>
            <a:ext cx="2347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кабинеты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80787" y="4944871"/>
            <a:ext cx="244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</a:t>
            </a:r>
            <a:r>
              <a:rPr lang="ru-RU" sz="1400" dirty="0"/>
              <a:t> ЛФК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09383" y="5194685"/>
            <a:ext cx="10239518" cy="29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2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33" y="0"/>
            <a:ext cx="11678774" cy="79187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Коррекционно-развивающая среда </a:t>
            </a:r>
            <a:b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</a:br>
            <a:r>
              <a:rPr lang="ru-RU" sz="2400" b="1" dirty="0">
                <a:solidFill>
                  <a:srgbClr val="FF0000"/>
                </a:solidFill>
                <a:latin typeface="PermianSerifTypeface" panose="02000000000000000000" pitchFamily="50" charset="0"/>
              </a:rPr>
              <a:t>в автономном и ресурсных группах/классах для обучающихся с ОВЗ, в </a:t>
            </a:r>
            <a:r>
              <a:rPr lang="ru-RU" sz="2400" b="1" dirty="0" err="1">
                <a:solidFill>
                  <a:srgbClr val="FF0000"/>
                </a:solidFill>
                <a:latin typeface="PermianSerifTypeface" panose="02000000000000000000" pitchFamily="50" charset="0"/>
              </a:rPr>
              <a:t>т.ч</a:t>
            </a:r>
            <a:r>
              <a:rPr lang="ru-RU" sz="2400" b="1" dirty="0">
                <a:solidFill>
                  <a:srgbClr val="FF0000"/>
                </a:solidFill>
                <a:latin typeface="PermianSerifTypeface" panose="02000000000000000000" pitchFamily="50" charset="0"/>
              </a:rPr>
              <a:t>. с РАС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7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65" y="2417028"/>
            <a:ext cx="2446759" cy="1184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35" y="2468766"/>
            <a:ext cx="2388180" cy="1171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8" y="2451591"/>
            <a:ext cx="2335307" cy="1186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716" y="2736190"/>
            <a:ext cx="20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Автономный класс для обучающихся с ОВЗ</a:t>
            </a:r>
          </a:p>
          <a:p>
            <a:pPr algn="ctr"/>
            <a:r>
              <a:rPr lang="ru-RU" sz="1200" dirty="0"/>
              <a:t>в СОШ № 122 г. Перми</a:t>
            </a:r>
            <a:endParaRPr lang="ru-RU" sz="1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569" y="4047459"/>
            <a:ext cx="2475334" cy="1182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785" y="4262427"/>
            <a:ext cx="20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Автономный класс для обучающихся с ТМНР</a:t>
            </a:r>
          </a:p>
          <a:p>
            <a:pPr algn="ctr"/>
            <a:r>
              <a:rPr lang="ru-RU" sz="1200" dirty="0"/>
              <a:t>в СОШ №47г. Перми</a:t>
            </a:r>
            <a:endParaRPr lang="ru-RU" sz="1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50" y="5444197"/>
            <a:ext cx="2415074" cy="1094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982" y="5676153"/>
            <a:ext cx="20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Ресурсный класс для обучающихся с РАС </a:t>
            </a:r>
          </a:p>
          <a:p>
            <a:pPr algn="ctr"/>
            <a:r>
              <a:rPr lang="ru-RU" sz="1200" dirty="0"/>
              <a:t>в г. Лысьва</a:t>
            </a:r>
            <a:endParaRPr lang="ru-RU" sz="1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42" y="5455090"/>
            <a:ext cx="2388180" cy="1088455"/>
          </a:xfrm>
          <a:prstGeom prst="rect">
            <a:avLst/>
          </a:prstGeom>
        </p:spPr>
      </p:pic>
      <p:pic>
        <p:nvPicPr>
          <p:cNvPr id="15" name="Объект 4">
            <a:extLst>
              <a:ext uri="{FF2B5EF4-FFF2-40B4-BE49-F238E27FC236}">
                <a16:creationId xmlns="" xmlns:a16="http://schemas.microsoft.com/office/drawing/2014/main" id="{9194480D-A7C9-458F-AA61-45817345A7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3" y="892957"/>
            <a:ext cx="2446759" cy="12243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5635" y="893122"/>
            <a:ext cx="2388180" cy="12418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9" y="916353"/>
            <a:ext cx="2335307" cy="12565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7420" y="1410064"/>
            <a:ext cx="172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Ресурсные группы для детей с ОВЗ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3" y="4073663"/>
            <a:ext cx="2450983" cy="1140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8" y="4076231"/>
            <a:ext cx="2341067" cy="1153393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18716" y="2348864"/>
            <a:ext cx="10175523" cy="3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5338" y="2091685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Физкультурный зал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76344" y="207391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 лого конструирования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32365" y="2054139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Помещение группы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925746" y="3631588"/>
            <a:ext cx="244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 коррекционно-развивающих занятий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67312" y="3676349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кабинеты</a:t>
            </a:r>
            <a:endParaRPr lang="ru-RU" sz="1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6574" y="3983584"/>
            <a:ext cx="10175523" cy="3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2425" y="5375914"/>
            <a:ext cx="10175523" cy="3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81471" y="519326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Учебный кабинет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8721" y="519326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Индивидуальное учебное место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0126" y="516427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Учебный кабинет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47056" y="6546162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Учебный кабинет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830029" y="6532805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Индивидуальное рабочее место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65" y="5440667"/>
            <a:ext cx="2416180" cy="111741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17779" y="6567411"/>
            <a:ext cx="3072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Кабинет коррекционно-развивающих занятий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626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90" y="764173"/>
            <a:ext cx="10350741" cy="5038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Региональная «дорожная карта» мероприятий по развитию инклюзивного </a:t>
            </a:r>
            <a:r>
              <a:rPr lang="ru-RU" b="1" dirty="0" smtClean="0">
                <a:solidFill>
                  <a:srgbClr val="0070C0"/>
                </a:solidFill>
              </a:rPr>
              <a:t>общего и дополнительного образования, детского отдыха, созданию специальных условий для обучающихся с инвалидностью, с </a:t>
            </a:r>
            <a:r>
              <a:rPr lang="ru-RU" b="1" dirty="0" err="1" smtClean="0">
                <a:solidFill>
                  <a:srgbClr val="0070C0"/>
                </a:solidFill>
              </a:rPr>
              <a:t>овз</a:t>
            </a:r>
            <a:r>
              <a:rPr lang="ru-RU" b="1" dirty="0" smtClean="0">
                <a:solidFill>
                  <a:srgbClr val="0070C0"/>
                </a:solidFill>
              </a:rPr>
              <a:t> на долгосрочный период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(до 2030г.)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1790" y="1680139"/>
            <a:ext cx="1017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Утверждена приказом </a:t>
            </a:r>
            <a:r>
              <a:rPr lang="ru-RU" b="1" dirty="0" err="1" smtClean="0"/>
              <a:t>МОиН</a:t>
            </a:r>
            <a:r>
              <a:rPr lang="ru-RU" b="1" dirty="0" smtClean="0"/>
              <a:t> ПК от 17 марта 2022г. № 26-01-06-234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1789" y="2960762"/>
            <a:ext cx="943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Региональный план (комплекс мер) по развитию психологической службы в системе общего образования и среднего профессионального образования.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Срок – до 30 ноября 2022г.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471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19296</TotalTime>
  <Words>654</Words>
  <Application>Microsoft Office PowerPoint</Application>
  <PresentationFormat>Произвольный</PresentationFormat>
  <Paragraphs>137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Проект ПФО «Ментальное здоровье»</vt:lpstr>
      <vt:lpstr>Региональная ресурсная площадка  по поддержке образования обучающихся с РАС </vt:lpstr>
      <vt:lpstr>Коррекционно-развивающая среда для обучающихся с ОВЗ,  в т.ч. с РАС, в образовательных организациях</vt:lpstr>
      <vt:lpstr>Коррекционно-развивающая среда  в автономном и ресурсных группах/классах для обучающихся с ОВЗ, в т.ч. с РАС</vt:lpstr>
      <vt:lpstr>Региональная «дорожная карта» мероприятий по развитию инклюзивного общего и дополнительного образования, детского отдыха, созданию специальных условий для обучающихся с инвалидностью, с овз на долгосрочный период  (до 2030г.)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Admin</cp:lastModifiedBy>
  <cp:revision>225</cp:revision>
  <cp:lastPrinted>2022-02-14T05:40:48Z</cp:lastPrinted>
  <dcterms:created xsi:type="dcterms:W3CDTF">2020-12-04T06:10:21Z</dcterms:created>
  <dcterms:modified xsi:type="dcterms:W3CDTF">2022-08-25T16:40:11Z</dcterms:modified>
</cp:coreProperties>
</file>