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223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54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06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65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99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99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108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72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70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692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792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68207-C103-4C92-95B7-F1D1B2A80934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4B0F-5F81-4220-AE19-0326768577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70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254376/#66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254376/#ixzz4tBMYlFx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254376/#ixzz4tBMmBZ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254376/#5128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ant.ru/products/ipo/prime/doc/71254376/#ixzz4tBN46IHL" TargetMode="External"/><Relationship Id="rId2" Type="http://schemas.openxmlformats.org/officeDocument/2006/relationships/hyperlink" Target="http://www.garant.ru/products/ipo/prime/doc/71254376/#5128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254376/#5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77683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dirty="0"/>
              <a:t>Характеристика и структура СИПР. Проектирование СИПР в соответствии с требованиями ФГОС НОО обучающихся с ОВЗ, ФГОС образования обучающихся с умственной отсталостью (интеллектуальными нарушениями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526280"/>
            <a:ext cx="9144000" cy="7315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272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Наполняемость класса/группы обучающихся по второму варианту АООП образования детей с интеллектуальными нарушениями, согласно требованиям СанПиН</a:t>
            </a:r>
            <a:r>
              <a:rPr lang="ru-RU" dirty="0">
                <a:hlinkClick r:id="rId2"/>
              </a:rPr>
              <a:t>*(6)</a:t>
            </a:r>
            <a:r>
              <a:rPr lang="ru-RU" dirty="0"/>
              <a:t>, не должна превышать пяти человек. Рекомендуется следующее комплектование класса:</a:t>
            </a:r>
          </a:p>
          <a:p>
            <a:r>
              <a:rPr lang="ru-RU" dirty="0"/>
              <a:t>- до двух обучающихся из первой группы,</a:t>
            </a:r>
          </a:p>
          <a:p>
            <a:r>
              <a:rPr lang="ru-RU" dirty="0"/>
              <a:t>- один обучающийся из второй группы,</a:t>
            </a:r>
          </a:p>
          <a:p>
            <a:r>
              <a:rPr lang="ru-RU" dirty="0"/>
              <a:t>- два или три обучающихся из третьей группы.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00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Возможно также объединение двух классов в одном помещении, при этом вместе с увеличением числа обучающихся увеличивается количество персонала (не менее четырех взрослых на десять обучающихся). При таком распределении обучающихся расширяются возможности моделирования образовательного процесса в условиях организации. Так, например, 10 обучающихся сдвоенного класса могут быть единовременно распределены следующим образом:</a:t>
            </a:r>
          </a:p>
          <a:p>
            <a:r>
              <a:rPr lang="ru-RU" dirty="0"/>
              <a:t>- с пятью обучающимися третьей группы проводит урок учитель класса и ему ассистирует воспитатель (или помощник);</a:t>
            </a:r>
          </a:p>
          <a:p>
            <a:r>
              <a:rPr lang="ru-RU" dirty="0"/>
              <a:t>- с двумя обучающимися (второй группы) проводятся коррекционно-развивающие занятия (логопед и учитель адаптивной физкультуры);</a:t>
            </a:r>
          </a:p>
          <a:p>
            <a:r>
              <a:rPr lang="ru-RU" dirty="0"/>
              <a:t>- с двумя обучающимися (первой группы) занимается второй учитель класса (коррекционный курс);</a:t>
            </a:r>
          </a:p>
          <a:p>
            <a:r>
              <a:rPr lang="ru-RU" dirty="0"/>
              <a:t>- с одним обучающимся (первой группы) проводит занятие воспитатель (или помощник) по заданию, подготовленному специалистом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85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 учетом примерно такого расклада составляется календарно-тематический план по предмету на группу обучающихся </a:t>
            </a:r>
            <a:r>
              <a:rPr lang="ru-RU" dirty="0" smtClean="0"/>
              <a:t>и </a:t>
            </a:r>
            <a:r>
              <a:rPr lang="ru-RU" dirty="0"/>
              <a:t>недельное расписание </a:t>
            </a:r>
            <a:r>
              <a:rPr lang="ru-RU" dirty="0" smtClean="0"/>
              <a:t>класса/ступени, </a:t>
            </a:r>
            <a:r>
              <a:rPr lang="ru-RU" dirty="0"/>
              <a:t>в котором учитывается время и место проведения уроков/курсов с каждым ребенком в индивидуальной и групповой форме разными специалистами. Содержание календарно-тематического планирования формируется на основе содержания СИПР каждого обучающегося класса (ступени).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05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 проведения уроков и курсов/занятий может быть индивидуальная или групповая. Она выбирается специалистами с учетом специфических образовательных потребностей обучающихся 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 них базовых учебных навыков. В случае отсутствия (или дефицита) последних, в соответствии с СИПР, включающей программу формирования базовых учебных действий, планируется индивидуальное расписание и режим пребывания обучающегося в образовательной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708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групповой форме обучения могут принимать участие все обучающиеся класса или несколько (от двух детей). Малые группы формируются с учетом задач, поставленных в СИПР каждого обучающегося, и готовности обучающихся к освоению содержания учебного предмета.</a:t>
            </a:r>
          </a:p>
          <a:p>
            <a:r>
              <a:rPr lang="ru-RU" dirty="0"/>
              <a:t>Уроки и коррекционные курсы/занятия, проводимые специалистами организации, представлены в расписании класса в соответствии с учебным планом образовательной организации и индивидуальными учебными планами обучающихся класса. Учет проведенных индивидуальных/групповых уроков (занятий) осуществляется в журнале класса (ступени).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05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65124"/>
            <a:ext cx="11353800" cy="617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63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Письмо Министерства образования и науки РФ от 11 марта 2016 г. № ВК-452/07 "О введении ФГОС ОВЗ"</a:t>
            </a:r>
          </a:p>
          <a:p>
            <a:r>
              <a:rPr lang="ru-RU" dirty="0"/>
              <a:t>30 марта 2016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ГАРАНТ.РУ: </a:t>
            </a:r>
            <a:r>
              <a:rPr lang="ru-RU" dirty="0">
                <a:hlinkClick r:id="rId2"/>
              </a:rPr>
              <a:t>http://www.garant.ru/products/ipo/prime/doc/71254376/#ixzz4tBMYlFxG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56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основе анализа результатов психолого-педагогического обследования ребенка экспертной группой образовательной организации разрабатывается специальная индивидуальная программа развития (СИПР).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ГАРАНТ.РУ: </a:t>
            </a:r>
            <a:r>
              <a:rPr lang="ru-RU" dirty="0">
                <a:hlinkClick r:id="rId2"/>
              </a:rPr>
              <a:t>http://www.garant.ru/products/ipo/prime/doc/71254376/#ixzz4tBMmBZOn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66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360"/>
            <a:ext cx="10515600" cy="6644640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. </a:t>
            </a:r>
            <a:r>
              <a:rPr lang="ru-RU" sz="5000" dirty="0"/>
              <a:t>Общие сведения - персональные данные ребенка и его родителей.</a:t>
            </a:r>
          </a:p>
          <a:p>
            <a:r>
              <a:rPr lang="ru-RU" sz="5000" dirty="0"/>
              <a:t>II. Характеристика ребенка, составленная на основе результатов психолого-педагогического обследования, проведенного специалистами образовательной организации, с целью оценки актуального состояния развития обучающегося и определения зоны его ближайшего развития (структуру и содержание см. ниже).</a:t>
            </a:r>
          </a:p>
          <a:p>
            <a:r>
              <a:rPr lang="ru-RU" sz="5000" dirty="0"/>
              <a:t>III. Индивидуальный учебный план, отражающий доступные для обучающегося приоритетные предметные области, учебные предметы, коррекционные курсы, внеурочную деятельность и устанавливающий объем недельной нагрузки на обучающегося.</a:t>
            </a:r>
          </a:p>
          <a:p>
            <a:r>
              <a:rPr lang="ru-RU" sz="5000" dirty="0"/>
              <a:t>IV. Содержание актуальных для образования конкретного обучающегося учебных предметов, коррекционных занятий и других программ (формирования базовых учебных действий; нравственного воспитания; формирования экологической культуры, здорового и безопасного образа жизни обучающихся).</a:t>
            </a:r>
          </a:p>
          <a:p>
            <a:r>
              <a:rPr lang="ru-RU" sz="5000" dirty="0"/>
              <a:t>V. Условия реализации потребности в уходе (кормление, одевание/раздевание, совершение гигиенических процедур, передвижение) и присмотре (при необходимости).</a:t>
            </a:r>
          </a:p>
          <a:p>
            <a:r>
              <a:rPr lang="ru-RU" sz="5000" dirty="0"/>
              <a:t>VI. Внеурочная деятельность обучающегося - перечень возможных рабочих программ и мероприятий внеурочной деятельности, в реализации которых он принимает участие.</a:t>
            </a:r>
          </a:p>
          <a:p>
            <a:r>
              <a:rPr lang="ru-RU" sz="5000" dirty="0"/>
              <a:t>VII. Перечень специалистов, участвующих в разработке и реализации </a:t>
            </a:r>
            <a:r>
              <a:rPr lang="ru-RU" sz="5000" dirty="0">
                <a:hlinkClick r:id="rId2"/>
              </a:rPr>
              <a:t>СИПР</a:t>
            </a:r>
            <a:r>
              <a:rPr lang="ru-RU" sz="5000" dirty="0"/>
              <a:t>.</a:t>
            </a:r>
          </a:p>
          <a:p>
            <a:r>
              <a:rPr lang="ru-RU" sz="5000" dirty="0"/>
              <a:t>VIII. Программа сотрудничества специалистов с семьей обучающегося, содержащая перечень возможных задач, мероприятий и форм сотрудничества организации и семьи обучающегося.</a:t>
            </a:r>
          </a:p>
          <a:p>
            <a:r>
              <a:rPr lang="ru-RU" sz="5000" dirty="0"/>
              <a:t>IX. Перечень необходимых технических средств общего и индивидуального назначения, дидактических материалов, индивидуальных средств реабилитации, необходимых для реализации СИПР.</a:t>
            </a:r>
          </a:p>
          <a:p>
            <a:r>
              <a:rPr lang="ru-RU" sz="5000" dirty="0"/>
              <a:t>X. Средства мониторинга и оценки динамики обучения.</a:t>
            </a:r>
          </a:p>
          <a:p>
            <a:r>
              <a:rPr lang="ru-RU" sz="5000" dirty="0"/>
              <a:t/>
            </a:r>
            <a:br>
              <a:rPr lang="ru-RU" sz="5000" dirty="0"/>
            </a:br>
            <a:r>
              <a:rPr lang="ru-RU" sz="5000" dirty="0"/>
              <a:t/>
            </a:r>
            <a:br>
              <a:rPr lang="ru-RU" sz="5000" dirty="0"/>
            </a:b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xmlns="" val="35898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Выделяются следующие области и требования профессионального ухода:</a:t>
            </a:r>
          </a:p>
          <a:p>
            <a:r>
              <a:rPr lang="ru-RU" dirty="0"/>
              <a:t>- прием пищи (кормление и помощь при приеме пищи, соблюдая правила кормления и этикета);</a:t>
            </a:r>
          </a:p>
          <a:p>
            <a:r>
              <a:rPr lang="ru-RU" dirty="0"/>
              <a:t>- одевание, раздевание и забота о внешнем виде (одевание и раздевание полностью или оказание частичной помощи ребенку, выбор опрятной одежды, соответствующей погоде и ситуации; забота о комфортности, прическе и внешнем виде ребенка);</a:t>
            </a:r>
          </a:p>
          <a:p>
            <a:r>
              <a:rPr lang="ru-RU" dirty="0"/>
              <a:t>- передвижение (например, в кресле-коляске, на </a:t>
            </a:r>
            <a:r>
              <a:rPr lang="ru-RU" dirty="0" err="1"/>
              <a:t>вертикализаторе</a:t>
            </a:r>
            <a:r>
              <a:rPr lang="ru-RU" dirty="0"/>
              <a:t>, подъемнике или другом устройстве, перенос на руках с соблюдением техники безопасности);</a:t>
            </a:r>
          </a:p>
          <a:p>
            <a:r>
              <a:rPr lang="ru-RU" dirty="0"/>
              <a:t>- совершение гигиенических процедур:</a:t>
            </a:r>
          </a:p>
          <a:p>
            <a:r>
              <a:rPr lang="ru-RU" dirty="0"/>
              <a:t>- с ребенком (смена памперса, уход за телом с использованием средств гигиены, регулярность в выполнении процедур по гигиене тела);</a:t>
            </a:r>
          </a:p>
          <a:p>
            <a:r>
              <a:rPr lang="ru-RU" dirty="0"/>
              <a:t>- в помещении (проветривание, уборка и дезинфекция помещений, сантехники, дидактических материалов);</a:t>
            </a:r>
          </a:p>
          <a:p>
            <a:r>
              <a:rPr lang="ru-RU" dirty="0"/>
              <a:t>- поддержка жизненно важных функций организма (выполнение назначений врача: прием лекарств, профилактика пролежней и др.);</a:t>
            </a:r>
          </a:p>
          <a:p>
            <a:r>
              <a:rPr lang="ru-RU" dirty="0"/>
              <a:t>- реализация коммуникативных и социально-эмоциональных потребностей (создание комфортной окружающей обстановки, восполнение недостатка личного общения).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76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VI. Внеурочная деятельность в структуре </a:t>
            </a:r>
            <a:r>
              <a:rPr lang="ru-RU" dirty="0">
                <a:hlinkClick r:id="rId2"/>
              </a:rPr>
              <a:t>СИПР</a:t>
            </a:r>
            <a:r>
              <a:rPr lang="ru-RU" dirty="0"/>
              <a:t> представлена планом мероприятий внеурочной деятельности. Его реализация осуществляется в ходе проведения внеурочных мероприятий, таких как: игры, экскурсии, занятия по интересам, творческие фестивали, конкурсы, выставки, соревнования ("веселые старты", олимпиады), праздники, лагеря, походы, реализация доступных проектов и др.</a:t>
            </a:r>
          </a:p>
          <a:p>
            <a:r>
              <a:rPr lang="ru-RU" dirty="0"/>
              <a:t>Внеурочная деятельность происходит преимущественно в групповой форме и призвана способствовать общему развитию и социальной интеграции обучающихся путем организации и проведения мероприятий, в которых предусмотрена совместная деятельность детей с нарушениями развития и обучающихся, не имеющих ОВЗ, из различных организаций. Виды совместной внеурочной деятельности необходимо подбирать с учетом возможностей и интересов как обучающихся с нарушениями развития, так и их обычно развивающихся сверстников. Для результативного процесса интеграции в ходе внеурочных мероприятий важно обеспечить условия, благоприятствующие самореализации и успешной совместной деятельности для всех ее </a:t>
            </a:r>
            <a:r>
              <a:rPr lang="ru-RU" dirty="0" err="1"/>
              <a:t>участнико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ГАРАНТ.РУ: </a:t>
            </a:r>
            <a:r>
              <a:rPr lang="ru-RU" dirty="0">
                <a:hlinkClick r:id="rId3"/>
              </a:rPr>
              <a:t>http://www.garant.ru/products/ipo/prime/doc/71254376/#ixzz4tBN46IHL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87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X. Средства мониторинга и оценки динамики обучения. Мониторинг результатов обучения проводится один раз в полугодие. В ходе мониторинга реализации СИПР участники экспертной группы оценивают уровень </a:t>
            </a:r>
            <a:r>
              <a:rPr lang="ru-RU" dirty="0" err="1"/>
              <a:t>сформированности</a:t>
            </a:r>
            <a:r>
              <a:rPr lang="ru-RU" dirty="0"/>
              <a:t> представлений, действий/операций, определенных индивидуальной программой. Например: "выполняет действие самостоятельно", "выполняет действие по инструкции" (вербальной или невербальной), "выполняет действие по образцу", "выполняет действие с частичной физической помощью", "выполняет действие со значительной физической помощью", "действие не выполняет". Итоговые результаты образования за оцениваемый период оформляются описательно в форме характеристики за учебный год. На основе итоговой характеристики составляется СИПР на следующий учебный период.</a:t>
            </a:r>
          </a:p>
          <a:p>
            <a:r>
              <a:rPr lang="ru-RU" dirty="0"/>
              <a:t>В конце первого полугодия по итогам мониторинга экспертной группой в случае необходимости могут быть внесены изменения в СИПР. В конце учебного года на основе анализа данных на каждого учащегося составляется характеристика, делаются выводы и ставятся задачи для СИПР на следующий учебный год.</a:t>
            </a:r>
          </a:p>
          <a:p>
            <a:r>
              <a:rPr lang="ru-RU" dirty="0"/>
              <a:t>Разработанная экспертной группой СИПР, а также внесение в нее изменений принимается педагогическим советом образовательной организации и утверждается приказом руководителя.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83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400"/>
            <a:ext cx="10515600" cy="60245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Спектр </a:t>
            </a:r>
            <a:r>
              <a:rPr lang="ru-RU" dirty="0"/>
              <a:t>особых образовательных потребностей обучающихся по второму варианту АООП чрезвычайно широк и определяется большим диапазоном различных психофизических нарушений и особенностей развития детей. При комплектации классов (ступеней) кроме возраста учитываются особенности психофизического развития детей и степень их потребности в уходе, присмотре и посторонней помощи. В каждом классе (на ступени) могут быть представлены дети, имеющие нарушения различной этиологии и степени тяжести. Среди обучающихся с умеренной, тяжелой, глубокой степенью умственной отсталости можно выделить три типологические группы</a:t>
            </a:r>
            <a:r>
              <a:rPr lang="ru-RU" dirty="0">
                <a:hlinkClick r:id="rId2"/>
              </a:rPr>
              <a:t>*(5)</a:t>
            </a:r>
            <a:r>
              <a:rPr lang="ru-RU" dirty="0"/>
              <a:t>:</a:t>
            </a:r>
          </a:p>
          <a:p>
            <a:r>
              <a:rPr lang="ru-RU" dirty="0"/>
              <a:t>1) дети с тяжелыми нарушениями опорно-двигательных функций, не передвигающиеся самостоятельно (вследствие сложных форм ДЦП со спастическим </a:t>
            </a:r>
            <a:r>
              <a:rPr lang="ru-RU" dirty="0" err="1"/>
              <a:t>тетрапарезом</a:t>
            </a:r>
            <a:r>
              <a:rPr lang="ru-RU" dirty="0"/>
              <a:t>, гиперкинезами и т.д.), нуждающиеся в физической помощи, в уходе (в переносе, передвижении коляски, при одевании и раздевании, туалете, приеме пищи и т.д.);</a:t>
            </a:r>
          </a:p>
          <a:p>
            <a:r>
              <a:rPr lang="ru-RU" dirty="0"/>
              <a:t>2) дети с выраженными проблемами поведения, у которых может присутствовать агрессия, </a:t>
            </a:r>
            <a:r>
              <a:rPr lang="ru-RU" dirty="0" err="1"/>
              <a:t>самоагрессия</a:t>
            </a:r>
            <a:r>
              <a:rPr lang="ru-RU" dirty="0"/>
              <a:t>, крик, стереотипии, полевое поведение и другие проявления деструктивного характера. В связи с этим они нуждаются в постоянном присмотре и сопровождении;</a:t>
            </a:r>
          </a:p>
          <a:p>
            <a:r>
              <a:rPr lang="ru-RU" dirty="0"/>
              <a:t>3) дети с умеренной или тяжелой умственной отсталостью, без вышеперечисленных сопутствующих нарушений или с ними, но в менее выраженной степени, не требующие постоянной помощи и контроля со стороны персонала.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299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1159</Words>
  <Application>Microsoft Office PowerPoint</Application>
  <PresentationFormat>Произвольный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Характеристика и структура СИПР. Проектирование СИПР в соответствии с требованиями ФГОС НОО обучающихся с ОВЗ, ФГОС образования обучающихся с умственной отсталостью (интеллектуальными нарушениями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и структура СИПР. Проектирование СИПР в соответствии с требованиями ФГОС НОО обучающихся с ОВЗ, ФГОС образования обучающихся с умственной отсталостью (интеллектуальными нарушениями</dc:title>
  <dc:creator>Александр</dc:creator>
  <cp:lastModifiedBy>user</cp:lastModifiedBy>
  <cp:revision>4</cp:revision>
  <dcterms:created xsi:type="dcterms:W3CDTF">2017-09-20T02:26:17Z</dcterms:created>
  <dcterms:modified xsi:type="dcterms:W3CDTF">2017-09-20T07:32:54Z</dcterms:modified>
</cp:coreProperties>
</file>