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75" r:id="rId7"/>
    <p:sldId id="286" r:id="rId8"/>
    <p:sldId id="284" r:id="rId9"/>
    <p:sldId id="285" r:id="rId10"/>
    <p:sldId id="281" r:id="rId11"/>
    <p:sldId id="282" r:id="rId12"/>
    <p:sldId id="262" r:id="rId13"/>
    <p:sldId id="267" r:id="rId14"/>
    <p:sldId id="280" r:id="rId15"/>
    <p:sldId id="278" r:id="rId16"/>
    <p:sldId id="287" r:id="rId17"/>
    <p:sldId id="28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4A315-E630-4E39-A175-FB6602C733B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AF2683-88DC-4618-97FD-A26D32DCEB1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Отвечает требованиям ФГОС</a:t>
          </a:r>
          <a:endParaRPr lang="ru-RU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778D4AB-0795-4ED3-8332-F10D8A1F1D3F}" type="parTrans" cxnId="{825F83DE-8262-4AA6-AEC0-0C8A2B8A9FD8}">
      <dgm:prSet/>
      <dgm:spPr/>
      <dgm:t>
        <a:bodyPr/>
        <a:lstStyle/>
        <a:p>
          <a:endParaRPr lang="ru-RU"/>
        </a:p>
      </dgm:t>
    </dgm:pt>
    <dgm:pt modelId="{190718BD-325B-482A-AADA-B098ADE44D36}" type="sibTrans" cxnId="{825F83DE-8262-4AA6-AEC0-0C8A2B8A9FD8}">
      <dgm:prSet/>
      <dgm:spPr/>
      <dgm:t>
        <a:bodyPr/>
        <a:lstStyle/>
        <a:p>
          <a:endParaRPr lang="ru-RU"/>
        </a:p>
      </dgm:t>
    </dgm:pt>
    <dgm:pt modelId="{0ED960DC-6CB5-430B-8E67-86440D3B7A9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Отвечает  направлениям партнерской  деятельности</a:t>
          </a:r>
          <a:endParaRPr lang="ru-RU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C76A02E-B711-47A3-A1AA-73F5D6D13FD5}" type="parTrans" cxnId="{1089232A-86A3-4D9A-9BE3-04966B20995C}">
      <dgm:prSet/>
      <dgm:spPr/>
      <dgm:t>
        <a:bodyPr/>
        <a:lstStyle/>
        <a:p>
          <a:endParaRPr lang="ru-RU"/>
        </a:p>
      </dgm:t>
    </dgm:pt>
    <dgm:pt modelId="{F007C3A9-406C-4B3C-BBC6-FE8CD4222397}" type="sibTrans" cxnId="{1089232A-86A3-4D9A-9BE3-04966B20995C}">
      <dgm:prSet/>
      <dgm:spPr/>
      <dgm:t>
        <a:bodyPr/>
        <a:lstStyle/>
        <a:p>
          <a:endParaRPr lang="ru-RU"/>
        </a:p>
      </dgm:t>
    </dgm:pt>
    <dgm:pt modelId="{3A2C6B14-4499-4586-B49C-99C9BE31B02E}" type="pres">
      <dgm:prSet presAssocID="{FB44A315-E630-4E39-A175-FB6602C733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5DABD7-DEB9-4DA2-8C16-74C9977B88BD}" type="pres">
      <dgm:prSet presAssocID="{E8AF2683-88DC-4618-97FD-A26D32DCEB10}" presName="root" presStyleCnt="0"/>
      <dgm:spPr/>
    </dgm:pt>
    <dgm:pt modelId="{9DFA95E6-756C-4D0E-A142-BDE735B64C94}" type="pres">
      <dgm:prSet presAssocID="{E8AF2683-88DC-4618-97FD-A26D32DCEB10}" presName="rootComposite" presStyleCnt="0"/>
      <dgm:spPr/>
    </dgm:pt>
    <dgm:pt modelId="{FAE749AA-7E52-4DE0-8930-B0B9520427DC}" type="pres">
      <dgm:prSet presAssocID="{E8AF2683-88DC-4618-97FD-A26D32DCEB10}" presName="rootText" presStyleLbl="node1" presStyleIdx="0" presStyleCnt="2" custScaleX="91043" custScaleY="112225" custLinFactNeighborX="62" custLinFactNeighborY="5401"/>
      <dgm:spPr/>
      <dgm:t>
        <a:bodyPr/>
        <a:lstStyle/>
        <a:p>
          <a:endParaRPr lang="ru-RU"/>
        </a:p>
      </dgm:t>
    </dgm:pt>
    <dgm:pt modelId="{CF7C8AA5-89D6-41F9-9093-4DD539B0E9B0}" type="pres">
      <dgm:prSet presAssocID="{E8AF2683-88DC-4618-97FD-A26D32DCEB10}" presName="rootConnector" presStyleLbl="node1" presStyleIdx="0" presStyleCnt="2"/>
      <dgm:spPr/>
      <dgm:t>
        <a:bodyPr/>
        <a:lstStyle/>
        <a:p>
          <a:endParaRPr lang="ru-RU"/>
        </a:p>
      </dgm:t>
    </dgm:pt>
    <dgm:pt modelId="{2D643B79-9991-43F7-ADD1-B147ACA77282}" type="pres">
      <dgm:prSet presAssocID="{E8AF2683-88DC-4618-97FD-A26D32DCEB10}" presName="childShape" presStyleCnt="0"/>
      <dgm:spPr/>
    </dgm:pt>
    <dgm:pt modelId="{D9E7D3EC-C3DE-4632-BDA8-F16EC274A51D}" type="pres">
      <dgm:prSet presAssocID="{0ED960DC-6CB5-430B-8E67-86440D3B7A9C}" presName="root" presStyleCnt="0"/>
      <dgm:spPr/>
    </dgm:pt>
    <dgm:pt modelId="{A7651CB5-7F98-4160-B705-27A0F95986A1}" type="pres">
      <dgm:prSet presAssocID="{0ED960DC-6CB5-430B-8E67-86440D3B7A9C}" presName="rootComposite" presStyleCnt="0"/>
      <dgm:spPr/>
    </dgm:pt>
    <dgm:pt modelId="{13B0236E-0B61-4765-B380-AF1FBFDB11E0}" type="pres">
      <dgm:prSet presAssocID="{0ED960DC-6CB5-430B-8E67-86440D3B7A9C}" presName="rootText" presStyleLbl="node1" presStyleIdx="1" presStyleCnt="2" custScaleX="101655" custScaleY="108936" custLinFactNeighborX="2825" custLinFactNeighborY="2112"/>
      <dgm:spPr/>
      <dgm:t>
        <a:bodyPr/>
        <a:lstStyle/>
        <a:p>
          <a:endParaRPr lang="ru-RU"/>
        </a:p>
      </dgm:t>
    </dgm:pt>
    <dgm:pt modelId="{F30C2F1F-1B21-42A3-8D41-EE38FFD6AA68}" type="pres">
      <dgm:prSet presAssocID="{0ED960DC-6CB5-430B-8E67-86440D3B7A9C}" presName="rootConnector" presStyleLbl="node1" presStyleIdx="1" presStyleCnt="2"/>
      <dgm:spPr/>
      <dgm:t>
        <a:bodyPr/>
        <a:lstStyle/>
        <a:p>
          <a:endParaRPr lang="ru-RU"/>
        </a:p>
      </dgm:t>
    </dgm:pt>
    <dgm:pt modelId="{00DFD01C-7E14-460D-A304-ED10E1F784AD}" type="pres">
      <dgm:prSet presAssocID="{0ED960DC-6CB5-430B-8E67-86440D3B7A9C}" presName="childShape" presStyleCnt="0"/>
      <dgm:spPr/>
    </dgm:pt>
  </dgm:ptLst>
  <dgm:cxnLst>
    <dgm:cxn modelId="{1089232A-86A3-4D9A-9BE3-04966B20995C}" srcId="{FB44A315-E630-4E39-A175-FB6602C733BC}" destId="{0ED960DC-6CB5-430B-8E67-86440D3B7A9C}" srcOrd="1" destOrd="0" parTransId="{4C76A02E-B711-47A3-A1AA-73F5D6D13FD5}" sibTransId="{F007C3A9-406C-4B3C-BBC6-FE8CD4222397}"/>
    <dgm:cxn modelId="{72463463-852B-44C0-B7F6-37AC91DF4447}" type="presOf" srcId="{0ED960DC-6CB5-430B-8E67-86440D3B7A9C}" destId="{13B0236E-0B61-4765-B380-AF1FBFDB11E0}" srcOrd="0" destOrd="0" presId="urn:microsoft.com/office/officeart/2005/8/layout/hierarchy3"/>
    <dgm:cxn modelId="{65E3D2F3-84B6-4264-9E81-4DACF3FC690E}" type="presOf" srcId="{FB44A315-E630-4E39-A175-FB6602C733BC}" destId="{3A2C6B14-4499-4586-B49C-99C9BE31B02E}" srcOrd="0" destOrd="0" presId="urn:microsoft.com/office/officeart/2005/8/layout/hierarchy3"/>
    <dgm:cxn modelId="{8E8D6FCE-0B64-499A-9DA6-62F933BCC99F}" type="presOf" srcId="{E8AF2683-88DC-4618-97FD-A26D32DCEB10}" destId="{FAE749AA-7E52-4DE0-8930-B0B9520427DC}" srcOrd="0" destOrd="0" presId="urn:microsoft.com/office/officeart/2005/8/layout/hierarchy3"/>
    <dgm:cxn modelId="{E22C5F01-D844-42F5-8DB9-D1E1C56E4B24}" type="presOf" srcId="{0ED960DC-6CB5-430B-8E67-86440D3B7A9C}" destId="{F30C2F1F-1B21-42A3-8D41-EE38FFD6AA68}" srcOrd="1" destOrd="0" presId="urn:microsoft.com/office/officeart/2005/8/layout/hierarchy3"/>
    <dgm:cxn modelId="{825F83DE-8262-4AA6-AEC0-0C8A2B8A9FD8}" srcId="{FB44A315-E630-4E39-A175-FB6602C733BC}" destId="{E8AF2683-88DC-4618-97FD-A26D32DCEB10}" srcOrd="0" destOrd="0" parTransId="{D778D4AB-0795-4ED3-8332-F10D8A1F1D3F}" sibTransId="{190718BD-325B-482A-AADA-B098ADE44D36}"/>
    <dgm:cxn modelId="{5C0BAF5E-D35B-4C54-B05F-6EA68C16EA63}" type="presOf" srcId="{E8AF2683-88DC-4618-97FD-A26D32DCEB10}" destId="{CF7C8AA5-89D6-41F9-9093-4DD539B0E9B0}" srcOrd="1" destOrd="0" presId="urn:microsoft.com/office/officeart/2005/8/layout/hierarchy3"/>
    <dgm:cxn modelId="{0405E465-6181-462C-A496-A1BE791CD6A8}" type="presParOf" srcId="{3A2C6B14-4499-4586-B49C-99C9BE31B02E}" destId="{375DABD7-DEB9-4DA2-8C16-74C9977B88BD}" srcOrd="0" destOrd="0" presId="urn:microsoft.com/office/officeart/2005/8/layout/hierarchy3"/>
    <dgm:cxn modelId="{04F7498F-AB7C-4DB9-8B5A-83A03F89CA15}" type="presParOf" srcId="{375DABD7-DEB9-4DA2-8C16-74C9977B88BD}" destId="{9DFA95E6-756C-4D0E-A142-BDE735B64C94}" srcOrd="0" destOrd="0" presId="urn:microsoft.com/office/officeart/2005/8/layout/hierarchy3"/>
    <dgm:cxn modelId="{93BB7351-9410-4C4F-8509-5AE306D25E61}" type="presParOf" srcId="{9DFA95E6-756C-4D0E-A142-BDE735B64C94}" destId="{FAE749AA-7E52-4DE0-8930-B0B9520427DC}" srcOrd="0" destOrd="0" presId="urn:microsoft.com/office/officeart/2005/8/layout/hierarchy3"/>
    <dgm:cxn modelId="{D2DF31D6-F9A7-4E5C-937D-5D37C66A5C97}" type="presParOf" srcId="{9DFA95E6-756C-4D0E-A142-BDE735B64C94}" destId="{CF7C8AA5-89D6-41F9-9093-4DD539B0E9B0}" srcOrd="1" destOrd="0" presId="urn:microsoft.com/office/officeart/2005/8/layout/hierarchy3"/>
    <dgm:cxn modelId="{898D8C8C-8337-4F5C-A93F-8117A6AD6161}" type="presParOf" srcId="{375DABD7-DEB9-4DA2-8C16-74C9977B88BD}" destId="{2D643B79-9991-43F7-ADD1-B147ACA77282}" srcOrd="1" destOrd="0" presId="urn:microsoft.com/office/officeart/2005/8/layout/hierarchy3"/>
    <dgm:cxn modelId="{22A0BA64-0A25-4FAC-BCA2-6F78EE34C8D2}" type="presParOf" srcId="{3A2C6B14-4499-4586-B49C-99C9BE31B02E}" destId="{D9E7D3EC-C3DE-4632-BDA8-F16EC274A51D}" srcOrd="1" destOrd="0" presId="urn:microsoft.com/office/officeart/2005/8/layout/hierarchy3"/>
    <dgm:cxn modelId="{6533AB42-7820-4C98-9A7B-FCB063349FB5}" type="presParOf" srcId="{D9E7D3EC-C3DE-4632-BDA8-F16EC274A51D}" destId="{A7651CB5-7F98-4160-B705-27A0F95986A1}" srcOrd="0" destOrd="0" presId="urn:microsoft.com/office/officeart/2005/8/layout/hierarchy3"/>
    <dgm:cxn modelId="{47C8E208-9E94-4A04-8DF2-B56EDC13EEDA}" type="presParOf" srcId="{A7651CB5-7F98-4160-B705-27A0F95986A1}" destId="{13B0236E-0B61-4765-B380-AF1FBFDB11E0}" srcOrd="0" destOrd="0" presId="urn:microsoft.com/office/officeart/2005/8/layout/hierarchy3"/>
    <dgm:cxn modelId="{6843CA05-A272-462A-8803-FE35AC4CC7DE}" type="presParOf" srcId="{A7651CB5-7F98-4160-B705-27A0F95986A1}" destId="{F30C2F1F-1B21-42A3-8D41-EE38FFD6AA68}" srcOrd="1" destOrd="0" presId="urn:microsoft.com/office/officeart/2005/8/layout/hierarchy3"/>
    <dgm:cxn modelId="{EC577EFA-EA72-4351-A5FF-8F821FD48590}" type="presParOf" srcId="{D9E7D3EC-C3DE-4632-BDA8-F16EC274A51D}" destId="{00DFD01C-7E14-460D-A304-ED10E1F784A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749AA-7E52-4DE0-8930-B0B9520427DC}">
      <dsp:nvSpPr>
        <dsp:cNvPr id="0" name=""/>
        <dsp:cNvSpPr/>
      </dsp:nvSpPr>
      <dsp:spPr>
        <a:xfrm>
          <a:off x="5718" y="80971"/>
          <a:ext cx="3490464" cy="215127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Отвечает требованиям ФГОС</a:t>
          </a:r>
          <a:endParaRPr lang="ru-RU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718" y="80971"/>
        <a:ext cx="3490464" cy="2151276"/>
      </dsp:txXfrm>
    </dsp:sp>
    <dsp:sp modelId="{13B0236E-0B61-4765-B380-AF1FBFDB11E0}">
      <dsp:nvSpPr>
        <dsp:cNvPr id="0" name=""/>
        <dsp:cNvSpPr/>
      </dsp:nvSpPr>
      <dsp:spPr>
        <a:xfrm>
          <a:off x="4455614" y="80971"/>
          <a:ext cx="3897313" cy="208822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Отвечает  направлениям партнерской  деятельности</a:t>
          </a:r>
          <a:endParaRPr lang="ru-RU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455614" y="80971"/>
        <a:ext cx="3897313" cy="2088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5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9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5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9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1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4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4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4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0182-620B-40A5-B8CC-DE7B6D04D17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686-00F9-4CE5-83D1-0F599286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0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0182-620B-40A5-B8CC-DE7B6D04D17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0686-00F9-4CE5-83D1-0F599286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4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0" y="0"/>
            <a:ext cx="9132560" cy="733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0152" y="5373216"/>
            <a:ext cx="288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Составила:                                                        </a:t>
            </a:r>
            <a:r>
              <a:rPr lang="ru-RU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Епанова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Н.Л.</a:t>
            </a:r>
            <a:endParaRPr lang="ru-RU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1808" y="6381328"/>
            <a:ext cx="2572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г. Пермь</a:t>
            </a:r>
            <a:endParaRPr lang="ru-RU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784887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i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как</a:t>
            </a:r>
          </a:p>
          <a:p>
            <a:pPr algn="ctr"/>
            <a:r>
              <a:rPr lang="ru-RU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инновационная</a:t>
            </a:r>
          </a:p>
          <a:p>
            <a:pPr algn="ctr"/>
            <a:r>
              <a:rPr lang="ru-RU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технология </a:t>
            </a:r>
            <a:r>
              <a:rPr lang="ru-RU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формирования творческих способностей обучающихся.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5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620688"/>
            <a:ext cx="612068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Из чего состоит </a:t>
            </a:r>
            <a:r>
              <a:rPr lang="ru-RU" sz="3600" b="1" dirty="0" err="1" smtClean="0">
                <a:solidFill>
                  <a:srgbClr val="FF0000"/>
                </a:solidFill>
              </a:rPr>
              <a:t>лэпбук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84482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Лэпбук</a:t>
            </a:r>
            <a:r>
              <a:rPr lang="ru-RU" sz="3600" dirty="0" smtClean="0"/>
              <a:t> состоит из папки формата А3, А4 в которую вклеиваются кармашки, книжки-раскладушки, окошки и другие детали с наглядной информацией по теме </a:t>
            </a:r>
            <a:r>
              <a:rPr lang="ru-RU" sz="3600" dirty="0" err="1" smtClean="0"/>
              <a:t>Лэпбука</a:t>
            </a:r>
            <a:r>
              <a:rPr lang="ru-RU" sz="3600" dirty="0" smtClean="0"/>
              <a:t>: от интересных игр до лексики и большого количества вкусно поданной информации.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408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0" y="-1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76672"/>
            <a:ext cx="748883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 чего начать  создание </a:t>
            </a:r>
            <a:r>
              <a:rPr lang="ru-RU" sz="3600" b="1" dirty="0" err="1" smtClean="0">
                <a:solidFill>
                  <a:srgbClr val="FF0000"/>
                </a:solidFill>
              </a:rPr>
              <a:t>лэпбука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84482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*Определится с темой </a:t>
            </a:r>
            <a:r>
              <a:rPr lang="ru-RU" sz="3600" dirty="0" err="1" smtClean="0"/>
              <a:t>лэпбука</a:t>
            </a:r>
            <a:r>
              <a:rPr lang="ru-RU" sz="3600" dirty="0" smtClean="0"/>
              <a:t>. </a:t>
            </a:r>
          </a:p>
          <a:p>
            <a:endParaRPr lang="ru-RU" sz="3600" dirty="0" smtClean="0"/>
          </a:p>
          <a:p>
            <a:r>
              <a:rPr lang="ru-RU" sz="3600" dirty="0" smtClean="0"/>
              <a:t>* Составить  план </a:t>
            </a:r>
            <a:r>
              <a:rPr lang="ru-RU" sz="3600" dirty="0" err="1" smtClean="0"/>
              <a:t>лэпбука</a:t>
            </a:r>
            <a:r>
              <a:rPr lang="ru-RU" sz="3600" dirty="0" smtClean="0"/>
              <a:t>.</a:t>
            </a:r>
          </a:p>
          <a:p>
            <a:endParaRPr lang="ru-RU" sz="3600" dirty="0" smtClean="0"/>
          </a:p>
          <a:p>
            <a:r>
              <a:rPr lang="ru-RU" sz="3600" dirty="0" smtClean="0"/>
              <a:t>*Для каждой темы выбирается подходящая  мини-книжка и кармашек по своему усмотрению.</a:t>
            </a:r>
          </a:p>
        </p:txBody>
      </p:sp>
    </p:spTree>
    <p:extLst>
      <p:ext uri="{BB962C8B-B14F-4D97-AF65-F5344CB8AC3E}">
        <p14:creationId xmlns:p14="http://schemas.microsoft.com/office/powerpoint/2010/main" val="32408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052736"/>
            <a:ext cx="9144000" cy="574330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Активизирует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детей интерес к познавательной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Позволяет самостоятельно собирать нужную информацию; развивает </a:t>
            </a:r>
            <a:r>
              <a:rPr lang="ru-RU" sz="2800" i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креативность</a:t>
            </a:r>
            <a:r>
              <a:rPr lang="ru-RU" sz="28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творческое мышление, речь.</a:t>
            </a:r>
            <a:endParaRPr lang="ru-RU" sz="2800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Помогает 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разнообразить занятия, совместную деятельность со взрослым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Помогает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детям лучше понять и запомнить информацию(особенно если ребенок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визуал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Позволяет </a:t>
            </a:r>
            <a:r>
              <a:rPr lang="ru-RU" sz="2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сохранить собранный материал</a:t>
            </a:r>
            <a:r>
              <a:rPr lang="ru-RU" sz="28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3" algn="ctr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Объединяет </a:t>
            </a:r>
            <a:r>
              <a:rPr lang="ru-RU" sz="28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педагогов, детей и </a:t>
            </a:r>
            <a:r>
              <a:rPr lang="ru-RU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родителей.</a:t>
            </a:r>
            <a:endParaRPr lang="ru-RU" sz="28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476673"/>
            <a:ext cx="561662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Зачем нужен </a:t>
            </a:r>
            <a:r>
              <a:rPr lang="ru-RU" sz="3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040" y="-1"/>
            <a:ext cx="936104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10667"/>
            <a:ext cx="896448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нужно ,чтобы сделать </a:t>
            </a:r>
            <a:r>
              <a:rPr lang="ru-RU" sz="3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12777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Переплетный картон (его можно купить в магазине)</a:t>
            </a:r>
          </a:p>
          <a:p>
            <a:pPr>
              <a:buFont typeface="Wingdings" pitchFamily="2" charset="2"/>
              <a:buChar char="Ø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Оберточная бумага или самоклеящаяся бумага.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Цветной картон (для изготовления кармашков)</a:t>
            </a:r>
          </a:p>
          <a:p>
            <a:pPr>
              <a:buFont typeface="Wingdings" pitchFamily="2" charset="2"/>
              <a:buChar char="Ø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Цветная бумага для принтера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Ножницы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Клей карандаш</a:t>
            </a:r>
          </a:p>
          <a:p>
            <a:pPr>
              <a:buFont typeface="Wingdings" pitchFamily="2" charset="2"/>
              <a:buChar char="Ø"/>
            </a:pP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Степлер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Цветной скотч</a:t>
            </a:r>
          </a:p>
          <a:p>
            <a:pPr>
              <a:buFont typeface="Wingdings" pitchFamily="2" charset="2"/>
              <a:buChar char="Ø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Фломастеры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Картинки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Брошюратор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3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Arial" pitchFamily="34" charset="0"/>
                <a:cs typeface="Arial" pitchFamily="34" charset="0"/>
              </a:rPr>
              <a:t>Технологическая карта изготовления</a:t>
            </a:r>
          </a:p>
          <a:p>
            <a:r>
              <a:rPr lang="ru-RU" sz="3600" i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ru-RU" sz="3600" i="1" dirty="0" err="1" smtClean="0">
                <a:latin typeface="Arial" pitchFamily="34" charset="0"/>
                <a:cs typeface="Arial" pitchFamily="34" charset="0"/>
              </a:rPr>
              <a:t>лэпбука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36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412776"/>
          <a:ext cx="8568953" cy="465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170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 и инструменты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Взять 2 шт. переплетного</a:t>
                      </a:r>
                      <a:r>
                        <a:rPr lang="ru-RU" baseline="0" dirty="0" smtClean="0"/>
                        <a:t> картона 30 Х 30 и один лист разрезать пополам.15Х30.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Переплетный картон,</a:t>
                      </a:r>
                    </a:p>
                    <a:p>
                      <a:r>
                        <a:rPr lang="ru-RU" dirty="0" smtClean="0"/>
                        <a:t>нож-резак, линейка, карандаш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Обернуть  </a:t>
                      </a:r>
                      <a:r>
                        <a:rPr lang="ru-RU" dirty="0" err="1" smtClean="0"/>
                        <a:t>самоклеящей</a:t>
                      </a:r>
                      <a:r>
                        <a:rPr lang="ru-RU" baseline="0" dirty="0" smtClean="0"/>
                        <a:t>  бумагой  все </a:t>
                      </a:r>
                    </a:p>
                    <a:p>
                      <a:r>
                        <a:rPr lang="ru-RU" baseline="0" dirty="0" smtClean="0"/>
                        <a:t>3 детали переплетного картона.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Бумага самоклеящаяся</a:t>
                      </a:r>
                    </a:p>
                    <a:p>
                      <a:r>
                        <a:rPr lang="ru-RU" dirty="0" smtClean="0"/>
                        <a:t>ножницы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mtClean="0"/>
                        <a:t>Сделать перфорацию.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Брошюратор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Брошюровать металлической</a:t>
                      </a:r>
                      <a:r>
                        <a:rPr lang="ru-RU" baseline="0" dirty="0" smtClean="0"/>
                        <a:t> пружинкой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Металлическая пружинка</a:t>
                      </a:r>
                    </a:p>
                    <a:p>
                      <a:r>
                        <a:rPr lang="ru-RU" dirty="0" err="1" smtClean="0"/>
                        <a:t>Брошюратор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Изготовить кармашки разной формы 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Картон цветной, клей ,ножницы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Придумать  тему  </a:t>
                      </a:r>
                      <a:r>
                        <a:rPr lang="ru-RU" dirty="0" err="1" smtClean="0"/>
                        <a:t>лэпбука</a:t>
                      </a:r>
                      <a:r>
                        <a:rPr lang="ru-RU" baseline="0" dirty="0" smtClean="0"/>
                        <a:t> и н</a:t>
                      </a:r>
                      <a:r>
                        <a:rPr lang="ru-RU" dirty="0" smtClean="0"/>
                        <a:t>азвание кармашков 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Фломастеры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9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262389"/>
            <a:ext cx="4954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atin typeface="Arial" pitchFamily="34" charset="0"/>
                <a:cs typeface="Arial" pitchFamily="34" charset="0"/>
              </a:rPr>
              <a:t>Составление макета</a:t>
            </a:r>
            <a:endParaRPr lang="ru-RU" sz="3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63" y="836712"/>
            <a:ext cx="8367898" cy="602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9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34480"/>
            <a:ext cx="8304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3600" i="1" dirty="0">
                <a:latin typeface="Arial" pitchFamily="34" charset="0"/>
                <a:cs typeface="Arial" pitchFamily="34" charset="0"/>
              </a:rPr>
              <a:t>использования 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лэпбука:</a:t>
            </a:r>
            <a:endParaRPr lang="ru-RU" sz="3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1440" y="1412776"/>
            <a:ext cx="9144000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Объединение 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детей, родителей и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педагогов – социальная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направленность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i="1" dirty="0">
                <a:latin typeface="Arial" pitchFamily="34" charset="0"/>
                <a:cs typeface="Arial" pitchFamily="34" charset="0"/>
              </a:rPr>
              <a:t>Дети  учатся находить информацию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самостоятельно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–  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учатся учиться.</a:t>
            </a:r>
          </a:p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i="1" dirty="0">
                <a:latin typeface="Arial" pitchFamily="34" charset="0"/>
                <a:cs typeface="Arial" pitchFamily="34" charset="0"/>
              </a:rPr>
              <a:t>Развивается творческое мышление, любознательность, находчивость, воображение, мелкая моторика, пространственная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ориентировка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– развивается речь.</a:t>
            </a:r>
          </a:p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учится самостоятельно собирать и </a:t>
            </a:r>
            <a:endParaRPr lang="ru-RU" sz="2600" i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</a:pP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              организовывать 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информацию – хорошая </a:t>
            </a:r>
            <a:endParaRPr lang="ru-RU" sz="2600" i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</a:pP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2500" i="1" dirty="0" smtClean="0"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2500" i="1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2500" i="1" dirty="0" smtClean="0">
                <a:latin typeface="Arial" pitchFamily="34" charset="0"/>
                <a:cs typeface="Arial" pitchFamily="34" charset="0"/>
              </a:rPr>
              <a:t>исследовательской </a:t>
            </a:r>
            <a:r>
              <a:rPr lang="ru-RU" sz="2500" i="1" dirty="0">
                <a:latin typeface="Arial" pitchFamily="34" charset="0"/>
                <a:cs typeface="Arial" pitchFamily="34" charset="0"/>
              </a:rPr>
              <a:t>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5408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911481"/>
            <a:ext cx="80648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Лэпбук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- это не просто метод, помогающий закрепить и отработать полученные знания, это полет фантазии, который может дать непредсказуемые результаты, это исследование, которые однажды начавшись, будет продолжаться всю жизнь, ведь если посеять в ребенке 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MS Mincho" pitchFamily="49" charset="-128"/>
                <a:cs typeface="Times New Roman" pitchFamily="18" charset="0"/>
              </a:rPr>
              <a:t>«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зерно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MS Mincho" pitchFamily="49" charset="-128"/>
                <a:cs typeface="Times New Roman" pitchFamily="18" charset="0"/>
              </a:rPr>
              <a:t>»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открытия и исследования, оно будет расти и увеличиваться. Задача педагога лишь придавать детям уверенности в своих силах и правильно мотивировать на открытие новых горизонтов.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MS Mincho" pitchFamily="49" charset="-128"/>
                <a:cs typeface="Times New Roman" pitchFamily="18" charset="0"/>
              </a:rPr>
              <a:t>     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92" y="161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782830"/>
            <a:ext cx="6578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38167" y="4581128"/>
            <a:ext cx="3082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                                                   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 Ð§ÑÐ¾ ÑÐ°ÐºÐ¾Ðµ Ð»ÐµÐ¿Ð±ÑÐº? "/>
          <p:cNvPicPr>
            <a:picLocks noChangeAspect="1" noChangeArrowheads="1"/>
          </p:cNvPicPr>
          <p:nvPr/>
        </p:nvPicPr>
        <p:blipFill>
          <a:blip r:embed="rId4" cstate="print"/>
          <a:srcRect t="27493"/>
          <a:stretch>
            <a:fillRect/>
          </a:stretch>
        </p:blipFill>
        <p:spPr bwMode="auto">
          <a:xfrm>
            <a:off x="971600" y="1988840"/>
            <a:ext cx="7137619" cy="38503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26866" y="1124744"/>
            <a:ext cx="56902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5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836712"/>
            <a:ext cx="8817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Лэпбук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(Впервые начали создавать  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лэпбуки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американцы</a:t>
            </a:r>
          </a:p>
          <a:p>
            <a:pPr algn="ctr"/>
            <a:r>
              <a:rPr lang="ru-RU" sz="3200" dirty="0" err="1" smtClean="0"/>
              <a:t>lap</a:t>
            </a:r>
            <a:r>
              <a:rPr lang="ru-RU" sz="3200" dirty="0" smtClean="0"/>
              <a:t> - колени, </a:t>
            </a:r>
            <a:r>
              <a:rPr lang="ru-RU" sz="3200" dirty="0" err="1" smtClean="0"/>
              <a:t>book</a:t>
            </a:r>
            <a:r>
              <a:rPr lang="ru-RU" sz="3200" dirty="0" smtClean="0"/>
              <a:t> – книга коленная книга</a:t>
            </a:r>
            <a:r>
              <a:rPr lang="ru-RU" sz="2800" dirty="0" smtClean="0"/>
              <a:t>)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i="1" dirty="0" smtClean="0">
                <a:latin typeface="Arial" pitchFamily="34" charset="0"/>
                <a:cs typeface="Arial" pitchFamily="34" charset="0"/>
              </a:rPr>
              <a:t>это интерактивная тематическая папка, самодельная бумажная книжечка с кармашками, дверками, окошками, подвижными деталями, которые ребенок может доставать, перекладывать, складывать по своему усмотрению». </a:t>
            </a:r>
            <a:endParaRPr lang="ru-RU" sz="3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1714512" cy="9968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542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232" y="908720"/>
            <a:ext cx="787097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Почему технология «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актуальна в наше время?</a:t>
            </a:r>
            <a:endParaRPr lang="ru-RU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9728349"/>
              </p:ext>
            </p:extLst>
          </p:nvPr>
        </p:nvGraphicFramePr>
        <p:xfrm>
          <a:off x="401255" y="3212976"/>
          <a:ext cx="835292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трелка вправо 8"/>
          <p:cNvSpPr/>
          <p:nvPr/>
        </p:nvSpPr>
        <p:spPr>
          <a:xfrm rot="5400000">
            <a:off x="2481302" y="2300973"/>
            <a:ext cx="720080" cy="67187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5700028" y="2300973"/>
            <a:ext cx="720080" cy="67187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764705"/>
            <a:ext cx="655272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Разновидности </a:t>
            </a:r>
            <a:r>
              <a:rPr lang="ru-RU" sz="3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лепбука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406" y="2551837"/>
            <a:ext cx="428357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 назначению:</a:t>
            </a:r>
          </a:p>
          <a:p>
            <a:endParaRPr lang="ru-RU" sz="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•учебные;</a:t>
            </a:r>
          </a:p>
          <a:p>
            <a:pPr>
              <a:lnSpc>
                <a:spcPct val="120000"/>
              </a:lnSpc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•игровые;</a:t>
            </a:r>
          </a:p>
          <a:p>
            <a:pPr>
              <a:lnSpc>
                <a:spcPct val="120000"/>
              </a:lnSpc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•поздравительные,</a:t>
            </a:r>
          </a:p>
          <a:p>
            <a:pPr>
              <a:lnSpc>
                <a:spcPct val="120000"/>
              </a:lnSpc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•праздничные;</a:t>
            </a:r>
          </a:p>
          <a:p>
            <a:pPr>
              <a:lnSpc>
                <a:spcPct val="120000"/>
              </a:lnSpc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•автобиографические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76472" y="2551837"/>
            <a:ext cx="4044000" cy="32685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ru-RU" sz="32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форме: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с 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двумя разворотами;</a:t>
            </a:r>
          </a:p>
          <a:p>
            <a:pPr>
              <a:lnSpc>
                <a:spcPct val="120000"/>
              </a:lnSpc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•с 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3-5 разворотами;</a:t>
            </a:r>
          </a:p>
          <a:p>
            <a:pPr>
              <a:lnSpc>
                <a:spcPct val="120000"/>
              </a:lnSpc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•книжка-гармошка;</a:t>
            </a:r>
          </a:p>
          <a:p>
            <a:pPr>
              <a:lnSpc>
                <a:spcPct val="120000"/>
              </a:lnSpc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•фигурная папка.</a:t>
            </a:r>
          </a:p>
        </p:txBody>
      </p:sp>
      <p:sp>
        <p:nvSpPr>
          <p:cNvPr id="6" name="Стрелка вниз 5"/>
          <p:cNvSpPr/>
          <p:nvPr/>
        </p:nvSpPr>
        <p:spPr>
          <a:xfrm rot="2061258">
            <a:off x="2721059" y="1391953"/>
            <a:ext cx="523218" cy="12684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672552">
            <a:off x="5197672" y="1425300"/>
            <a:ext cx="532012" cy="13345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476673"/>
            <a:ext cx="48965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 </a:t>
            </a:r>
            <a:r>
              <a:rPr lang="ru-RU" sz="3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лэпбуков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www.dou38.ru/ang9/images/17-18/news/23.03.18/08-23.03.jpg"/>
          <p:cNvPicPr>
            <a:picLocks noChangeAspect="1" noChangeArrowheads="1"/>
          </p:cNvPicPr>
          <p:nvPr/>
        </p:nvPicPr>
        <p:blipFill>
          <a:blip r:embed="rId4" cstate="print"/>
          <a:srcRect l="17391" t="30240" r="16304" b="12161"/>
          <a:stretch>
            <a:fillRect/>
          </a:stretch>
        </p:blipFill>
        <p:spPr bwMode="auto">
          <a:xfrm>
            <a:off x="467544" y="1314465"/>
            <a:ext cx="8136904" cy="533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8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maam.ru/upload/blogs/detsad-372577-1524266560.jpg"/>
          <p:cNvPicPr>
            <a:picLocks noChangeAspect="1" noChangeArrowheads="1"/>
          </p:cNvPicPr>
          <p:nvPr/>
        </p:nvPicPr>
        <p:blipFill>
          <a:blip r:embed="rId2" cstate="print"/>
          <a:srcRect b="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ariinskaya-img.ucoz.ru/new/2016-2017/2016-99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ww.maam.ru/upload/blogs/detsad-545622-1549046162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19905</TotalTime>
  <Words>501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MS Mincho</vt:lpstr>
      <vt:lpstr>ＭＳ Ｐゴシック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Винокурова</dc:creator>
  <cp:lastModifiedBy>Елена Геева</cp:lastModifiedBy>
  <cp:revision>101</cp:revision>
  <dcterms:created xsi:type="dcterms:W3CDTF">2017-07-12T05:18:54Z</dcterms:created>
  <dcterms:modified xsi:type="dcterms:W3CDTF">2022-05-30T08:04:27Z</dcterms:modified>
</cp:coreProperties>
</file>