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2928934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ПРОГРАММА ФОРМИРОВАНИЯ УУД У ОБУЧАЮЩИХСЯ С РАС (АООП 8.2, </a:t>
            </a:r>
            <a:br>
              <a:rPr lang="ru-RU" b="1" dirty="0" smtClean="0"/>
            </a:br>
            <a:r>
              <a:rPr lang="ru-RU" b="1" dirty="0" smtClean="0"/>
              <a:t>5-Й ГОД ОБУЧЕНИЯ)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6286520"/>
            <a:ext cx="6705600" cy="500066"/>
          </a:xfrm>
        </p:spPr>
        <p:txBody>
          <a:bodyPr>
            <a:noAutofit/>
          </a:bodyPr>
          <a:lstStyle/>
          <a:p>
            <a:pPr algn="r"/>
            <a:r>
              <a:rPr lang="ru-RU" sz="1800" b="1" i="1" dirty="0" smtClean="0"/>
              <a:t>учитель начальных классов Хасанова Анна Сергеевна </a:t>
            </a:r>
            <a:endParaRPr lang="ru-RU" sz="1800" b="1" dirty="0" smtClean="0"/>
          </a:p>
          <a:p>
            <a:pPr algn="r"/>
            <a:r>
              <a:rPr lang="ru-RU" sz="1800" b="1" i="1" dirty="0" smtClean="0"/>
              <a:t>МАОУ "Средняя общеобразовательная школа №114" г.Перми</a:t>
            </a:r>
            <a:endParaRPr lang="ru-RU" sz="1800" b="1" dirty="0" smtClean="0"/>
          </a:p>
          <a:p>
            <a:pPr algn="r"/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Знание трудностей формирования УУД и возможных причин их возникновения позволит:</a:t>
            </a:r>
          </a:p>
          <a:p>
            <a:r>
              <a:rPr lang="ru-RU" dirty="0" smtClean="0"/>
              <a:t>внести необходимые корректировки в рабочие программы по предметам; </a:t>
            </a:r>
          </a:p>
          <a:p>
            <a:r>
              <a:rPr lang="ru-RU" dirty="0" smtClean="0"/>
              <a:t>выстроить порядок изучаемых тем таким образом, чтобы они сначала касались самого ребенка и его опыта, а уже затем его окружения;</a:t>
            </a:r>
          </a:p>
          <a:p>
            <a:r>
              <a:rPr lang="ru-RU" dirty="0" smtClean="0"/>
              <a:t>помогут разработать и применить способы адаптации учебного материала, подходящие для конкретного ученика.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52384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Общая характеристика адаптированной основной общеобразовательной программы начального общего образования Вариант 2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857364"/>
            <a:ext cx="8153400" cy="4495800"/>
          </a:xfrm>
        </p:spPr>
        <p:txBody>
          <a:bodyPr>
            <a:normAutofit/>
          </a:bodyPr>
          <a:lstStyle/>
          <a:p>
            <a:r>
              <a:rPr lang="ru-RU" dirty="0" smtClean="0"/>
              <a:t>развитие у обучающихся жизненной компетенции на основе планомерного введения в более сложную социальную среду,</a:t>
            </a:r>
          </a:p>
          <a:p>
            <a:r>
              <a:rPr lang="ru-RU" dirty="0" smtClean="0"/>
              <a:t>поэтапное формирование учебной деятельности и коммуникативного поведения,</a:t>
            </a:r>
          </a:p>
          <a:p>
            <a:r>
              <a:rPr lang="ru-RU" dirty="0" smtClean="0"/>
              <a:t>расширение жизненного опыта, социальных контактов с детьми и взрослыми.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152384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Цель и задачи программы формирования УУД у обучающегося с РАС </a:t>
            </a:r>
            <a:br>
              <a:rPr lang="ru-RU" sz="3200" dirty="0" smtClean="0"/>
            </a:br>
            <a:r>
              <a:rPr lang="ru-RU" sz="3200" dirty="0" smtClean="0"/>
              <a:t>(вариант 8.2, 5-й год обучения)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7207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Цель: </a:t>
            </a:r>
            <a:r>
              <a:rPr lang="ru-RU" dirty="0" smtClean="0"/>
              <a:t>формирование совокупности универсальных учебных действий применимых в рамках, как образовательного процесса, так и при решении проблем в реальных жизненных ситуациях.</a:t>
            </a:r>
          </a:p>
          <a:p>
            <a:r>
              <a:rPr lang="ru-RU" b="1" dirty="0" smtClean="0"/>
              <a:t>Задачи:</a:t>
            </a:r>
          </a:p>
          <a:p>
            <a:pPr marL="0" indent="0">
              <a:buNone/>
            </a:pPr>
            <a:r>
              <a:rPr lang="ru-RU" dirty="0" smtClean="0"/>
              <a:t>- установить ценностные ориентиры на конец начального образования;</a:t>
            </a:r>
          </a:p>
          <a:p>
            <a:pPr marL="0" indent="0">
              <a:buNone/>
            </a:pPr>
            <a:r>
              <a:rPr lang="ru-RU" dirty="0" smtClean="0"/>
              <a:t>- скорректировать состав и характеристику универсальных учебных действий 5-го года обучения;</a:t>
            </a:r>
          </a:p>
          <a:p>
            <a:pPr marL="0" indent="0">
              <a:buNone/>
            </a:pPr>
            <a:r>
              <a:rPr lang="ru-RU" dirty="0" smtClean="0"/>
              <a:t>- выявить в содержании предметных линий универсальные учебные действия и определить условия формирования в образовательном процессе и жизненно важных ситуациях.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Личностные </a:t>
            </a:r>
            <a:r>
              <a:rPr lang="ru-RU" dirty="0" smtClean="0"/>
              <a:t>универсальные учебные действия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2" y="1600200"/>
          <a:ext cx="8766176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1544"/>
                <a:gridCol w="2191544"/>
                <a:gridCol w="2191544"/>
                <a:gridCol w="21915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Характеристика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Причины трудности формирования УУД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Задания для формирования УУД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обеспечивают ценностно-смысловую ориентацию обучающихся и ориентацию в социальных ролях и межличностных отношениях.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недостаточная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сформированность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жизненных компетенций, сложность освоения функциональных навыков, неспособность применить усвоенные на уроках знания и умения в условиях повседневной жизни.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комментарии к поступкам главных героев </a:t>
                      </a:r>
                    </a:p>
                    <a:p>
                      <a:pPr algn="l">
                        <a:buFontTx/>
                        <a:buChar char="-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Наводящие вопросы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подведение итогов урока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дневники достижений</a:t>
                      </a:r>
                      <a:endParaRPr lang="ru-RU" dirty="0" smtClean="0"/>
                    </a:p>
                    <a:p>
                      <a:pPr algn="l">
                        <a:buFontTx/>
                        <a:buNone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участие в проектах;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творческие задания;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зрительное, моторное, вербальное восприятие музыки;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мысленное воспроизведение картины, ситуации, видеофильма;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самооценка события, происшествия;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Регулятивные </a:t>
            </a:r>
            <a:r>
              <a:rPr lang="ru-RU" dirty="0" smtClean="0"/>
              <a:t>универсальные учебные действия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2845" y="1391626"/>
          <a:ext cx="8837614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49"/>
                <a:gridCol w="3000397"/>
                <a:gridCol w="2000264"/>
                <a:gridCol w="20510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Характеристика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Причины трудности формирования УУД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Задания для диагностики и формирования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обеспечивают обучающимся организацию своей учебной деятельности.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 умение организовать свое учебное пространство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 не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поднимать руку, не умение ориентироваться в пространстве школы , организовать свое время на переменах, адекватно воспринимать оценку учителя, сверстников,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не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умение адекватно реагировать на проигрыш и др.</a:t>
                      </a:r>
                    </a:p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обусловлено недостаточной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саморегуляцией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наглядный план действий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индивидуальные правила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визуальные подсказки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проработка навыков на индивидуальных коррекционных занятиях с постепенным усложнением</a:t>
                      </a:r>
                      <a:endParaRPr lang="ru-RU" dirty="0" smtClean="0"/>
                    </a:p>
                    <a:p>
                      <a:pPr algn="ctr">
                        <a:buFontTx/>
                        <a:buChar char="-"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-преднамеренные ошибки;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поиск информации в учебнике;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взаимоконтроль;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взаимный диктант;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заучивание материала наизусть в классе;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«ищу ошибки»;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контрольный опрос на определенную проблему.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Познавательные </a:t>
            </a:r>
            <a:r>
              <a:rPr lang="ru-RU" dirty="0" smtClean="0"/>
              <a:t>универсальные учебные действия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2" y="1428736"/>
          <a:ext cx="8766176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50"/>
                <a:gridCol w="1928826"/>
                <a:gridCol w="2714644"/>
                <a:gridCol w="23367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Характеристика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Причины трудности формирования УУД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Задания для диагностики и формирования УУД: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общеучебные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логические учебные действия, а также постановку и решение проблемы.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Осмысленный поиск информации по тексту, осмысленность содержания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учитель, давая задание или задавая вопрос, должен использовать синонимы. </a:t>
                      </a:r>
                    </a:p>
                    <a:p>
                      <a:pPr algn="ctr">
                        <a:buFontTx/>
                        <a:buNone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-деление текста на части (сюжеты), выделение главных героев, описание героев, их характера, формирование портрета, подбор соответствующих картинок к каждому сюжету, разбор поступков героев.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«найди отличия»;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«на что похоже?»;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поиск лишнего;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«лабиринты»;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упорядочивание;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«цепочки»;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составление схем-опор;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работа с разного вида таблицами;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составление и распознавание диаграмм;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работа со словарями.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/>
              <a:t>Коммуникативные </a:t>
            </a:r>
            <a:r>
              <a:rPr lang="ru-RU" dirty="0" smtClean="0"/>
              <a:t>универсальные учебные действия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2" y="1600200"/>
          <a:ext cx="8766176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4"/>
                <a:gridCol w="2571768"/>
                <a:gridCol w="2000264"/>
                <a:gridCol w="21938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Характеристика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Причины трудности формирования УУД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Задания для диагностики и формирования УУД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обеспечивают социальную компетентность и учёт позиции других людей; умение слушать и вступать в диалог; интегрироваться в группу сверстников и строить продуктивное взаимодействие и сотрудничество.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Трудноформируемы: слушание собеседника; ведение диалога; выражение собственного мнения, умение давать оценку событиям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из-за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отсутствия мотивации к общению и специфических особенностей переработки слухоречевой информации.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списки правил поведения;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социальные истории;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-видеомоделирование;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отработка правил в условиях повседневной жизни.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коммуникативные группы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составь задание партнеру;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отзыв на работу товарища;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формулировка вопросов для обратной связи;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«подготовь рассказ…», «опиши устно…», «объясни…» и т. д.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Адаптация учебного материала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– упрощение инструкции к заданию;</a:t>
            </a:r>
          </a:p>
          <a:p>
            <a:pPr>
              <a:buNone/>
            </a:pPr>
            <a:r>
              <a:rPr lang="ru-RU" dirty="0" smtClean="0"/>
              <a:t>– индивидуализация </a:t>
            </a:r>
            <a:r>
              <a:rPr lang="ru-RU" dirty="0" err="1" smtClean="0"/>
              <a:t>стимульных</a:t>
            </a:r>
            <a:r>
              <a:rPr lang="ru-RU" dirty="0" smtClean="0"/>
              <a:t> материалов;</a:t>
            </a:r>
          </a:p>
          <a:p>
            <a:pPr>
              <a:buNone/>
            </a:pPr>
            <a:r>
              <a:rPr lang="ru-RU" dirty="0" smtClean="0"/>
              <a:t>- исключение из объяснения новой темы сложных абстрактных понятий.</a:t>
            </a:r>
          </a:p>
          <a:p>
            <a:pPr>
              <a:buNone/>
            </a:pPr>
            <a:r>
              <a:rPr lang="ru-RU" dirty="0" smtClean="0"/>
              <a:t>– </a:t>
            </a:r>
            <a:r>
              <a:rPr lang="ru-RU" smtClean="0"/>
              <a:t>дополнительная визуализация;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– минимизация двойных требований;</a:t>
            </a:r>
          </a:p>
          <a:p>
            <a:pPr>
              <a:buNone/>
            </a:pPr>
            <a:r>
              <a:rPr lang="ru-RU" dirty="0" smtClean="0"/>
              <a:t>– сокращение объема заданий при сохранении уровня их сложности;</a:t>
            </a:r>
          </a:p>
          <a:p>
            <a:pPr>
              <a:buNone/>
            </a:pPr>
            <a:r>
              <a:rPr lang="ru-RU" dirty="0" smtClean="0"/>
              <a:t>– упрощение содержания задания;</a:t>
            </a:r>
          </a:p>
          <a:p>
            <a:pPr>
              <a:buNone/>
            </a:pPr>
            <a:r>
              <a:rPr lang="ru-RU" dirty="0" smtClean="0"/>
              <a:t>- пошаговое обучение;</a:t>
            </a:r>
          </a:p>
          <a:p>
            <a:pPr>
              <a:buNone/>
            </a:pPr>
            <a:r>
              <a:rPr lang="ru-RU" dirty="0" smtClean="0"/>
              <a:t>– подбор задач на основе личного опыта.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214290"/>
          <a:ext cx="9072287" cy="6490340"/>
        </p:xfrm>
        <a:graphic>
          <a:graphicData uri="http://schemas.openxmlformats.org/drawingml/2006/table">
            <a:tbl>
              <a:tblPr/>
              <a:tblGrid>
                <a:gridCol w="71406"/>
                <a:gridCol w="71758"/>
                <a:gridCol w="707851"/>
                <a:gridCol w="5173751"/>
                <a:gridCol w="618936"/>
                <a:gridCol w="2428585"/>
              </a:tblGrid>
              <a:tr h="71438">
                <a:tc gridSpan="4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71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latin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40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latin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Специа-лист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Направление коррекционной работы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64820" algn="l"/>
                        </a:tabLs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Форма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занятий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686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latin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 - психолог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Формирование коммуникативных навыков.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Освоение основных навыков учебной деятельности 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самоконтроля;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Коррекция проявлений нежелательного поведения.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Индивидуальная и групповая коррекционная работа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раз в неделю по 1 часу (40 минут) или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раза в неделю по 20 минут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229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latin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Учитель-логопед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формирование коммуникативной стороны речи (развитие диалогической речи, обучение ответам на поставленные вопросы, умению задавать вопросы);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-развитие положительной мотивации к обучению;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-развитие общей, мелкой моторики и мимической мускулатуры;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latin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300" dirty="0"/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Дефектолог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-развитие мыслительных операций анализа, синтеза, обобщения, сравнения; произвольного внимания, памяти;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-обучение пониманию обращенной речи (инструкций, текстов);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Восполнение пробелов в усвоении школьной программы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Индивидуальные занятия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раз в неделю по 1 часу (40 минут) или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раза в неделю по 20 минут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2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latin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Условия, необходимые для данного ребенка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00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latin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i="1" spc="0" baseline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Временной </a:t>
                      </a:r>
                      <a:r>
                        <a:rPr lang="ru-RU" sz="1400" i="1" spc="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режим</a:t>
                      </a:r>
                      <a:r>
                        <a:rPr lang="ru-RU" sz="1400" spc="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ru-RU" sz="1400" spc="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Учебный </a:t>
                      </a:r>
                      <a:r>
                        <a:rPr lang="ru-RU" sz="1400" spc="0" baseline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 (требуется помощь </a:t>
                      </a:r>
                      <a:r>
                        <a:rPr lang="ru-RU" sz="1400" spc="0" baseline="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тьютора</a:t>
                      </a:r>
                      <a:r>
                        <a:rPr lang="ru-RU" sz="1400" spc="0" baseline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либо </a:t>
                      </a:r>
                      <a:r>
                        <a:rPr lang="ru-RU" sz="1400" spc="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родителя)</a:t>
                      </a:r>
                      <a:r>
                        <a:rPr lang="ru-RU" sz="1400" spc="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и </a:t>
                      </a:r>
                      <a:r>
                        <a:rPr lang="ru-RU" sz="1400" spc="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Режим </a:t>
                      </a:r>
                      <a:r>
                        <a:rPr lang="ru-RU" sz="1400" spc="0" baseline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обучения (соответствует режиму работы класса)</a:t>
                      </a:r>
                      <a:endParaRPr lang="ru-RU" sz="1400" spc="0" baseline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750"/>
                        </a:spcAft>
                        <a:buSzPts val="1000"/>
                        <a:buFont typeface="Symbol"/>
                        <a:buChar char=""/>
                        <a:tabLst>
                          <a:tab pos="112395" algn="l"/>
                        </a:tabLs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latin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Организация пространства </a:t>
                      </a:r>
                      <a:r>
                        <a:rPr lang="ru-RU" sz="1400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школы/класса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выбор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оптимального места – отдельно стоящая парта, возможность оказания физической помощи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750"/>
                        </a:spcAft>
                        <a:buSzPts val="1000"/>
                        <a:buFont typeface="Symbol"/>
                        <a:buChar char=""/>
                        <a:tabLst>
                          <a:tab pos="112395" algn="l"/>
                        </a:tabLs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57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latin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Организация рабочего </a:t>
                      </a:r>
                      <a:r>
                        <a:rPr lang="ru-RU" sz="1400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места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индивидуальное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пространство для обучения – отдельно стоящая парта;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750"/>
                        </a:spcAft>
                        <a:buSzPts val="1000"/>
                        <a:buFont typeface="Symbol"/>
                        <a:buChar char=""/>
                        <a:tabLst>
                          <a:tab pos="112395" algn="l"/>
                        </a:tabLs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43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latin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Вспомогательные </a:t>
                      </a:r>
                      <a:r>
                        <a:rPr lang="ru-RU" sz="1400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средства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Визуальный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план урока (пиктограммы).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latin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Технические средства </a:t>
                      </a:r>
                      <a:r>
                        <a:rPr lang="ru-RU" sz="1400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обучения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Общие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составе средств оснащения класса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8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latin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Специальный дидактический, методический </a:t>
                      </a:r>
                      <a:r>
                        <a:rPr lang="ru-RU" sz="1400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материал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Адаптированный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наглядный материал (образец / алгоритм работы с заданием: «работа с задачей»)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43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300">
                        <a:latin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Форма и условия оценки </a:t>
                      </a:r>
                      <a:r>
                        <a:rPr lang="ru-RU" sz="1400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достижений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Адаптированные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тесты с возможностью выбора ответа из 2-3 предложенных вариантов.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Выполнение заданий индивидуально с педагогом или в присутствии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тьютора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/родителя.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3179" marR="23179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750"/>
                        </a:spcAft>
                      </a:pP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765048" y="-142900"/>
            <a:ext cx="8153400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Система комплексного психолого-педагогического сопровождения детей с РАС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170</TotalTime>
  <Words>1009</Words>
  <PresentationFormat>Экран (4:3)</PresentationFormat>
  <Paragraphs>127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Обычная</vt:lpstr>
      <vt:lpstr>ПРОГРАММА ФОРМИРОВАНИЯ УУД У ОБУЧАЮЩИХСЯ С РАС (АООП 8.2,  5-Й ГОД ОБУЧЕНИЯ)</vt:lpstr>
      <vt:lpstr>Общая характеристика адаптированной основной общеобразовательной программы начального общего образования Вариант 2</vt:lpstr>
      <vt:lpstr>Цель и задачи программы формирования УУД у обучающегося с РАС  (вариант 8.2, 5-й год обучения)</vt:lpstr>
      <vt:lpstr>Личностные универсальные учебные действия</vt:lpstr>
      <vt:lpstr>Регулятивные универсальные учебные действия</vt:lpstr>
      <vt:lpstr>Познавательные универсальные учебные действия</vt:lpstr>
      <vt:lpstr>Коммуникативные универсальные учебные действия</vt:lpstr>
      <vt:lpstr>Адаптация учебного материала</vt:lpstr>
      <vt:lpstr>Слайд 9</vt:lpstr>
      <vt:lpstr>Вывод: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ФОРМИРОВАНИЯ УУД У ОБУЧАЮЩИХСЯ С РАС (АООП 8.2, 5-Й ГОД ОБУЧЕНИЯ)</dc:title>
  <dc:creator>User</dc:creator>
  <cp:lastModifiedBy>User</cp:lastModifiedBy>
  <cp:revision>23</cp:revision>
  <dcterms:created xsi:type="dcterms:W3CDTF">2020-10-19T17:15:35Z</dcterms:created>
  <dcterms:modified xsi:type="dcterms:W3CDTF">2020-10-21T04:37:10Z</dcterms:modified>
</cp:coreProperties>
</file>