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6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84103" autoAdjust="0"/>
  </p:normalViewPr>
  <p:slideViewPr>
    <p:cSldViewPr>
      <p:cViewPr varScale="1">
        <p:scale>
          <a:sx n="74" d="100"/>
          <a:sy n="74" d="100"/>
        </p:scale>
        <p:origin x="16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C1AAE8-DB1F-4BBF-8235-5DE148902C5A}" type="doc">
      <dgm:prSet loTypeId="urn:microsoft.com/office/officeart/2005/8/layout/cycle7" loCatId="cycle" qsTypeId="urn:microsoft.com/office/officeart/2005/8/quickstyle/3d2#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9DC377E-36DA-471C-8750-D300CD7EB7DE}">
      <dgm:prSet phldrT="[Текст]"/>
      <dgm:spPr/>
      <dgm:t>
        <a:bodyPr/>
        <a:lstStyle/>
        <a:p>
          <a:r>
            <a:rPr lang="ru-RU" b="1" i="0" dirty="0" smtClean="0"/>
            <a:t>Индивидуально-ориентированные коррекционные мероприятия</a:t>
          </a:r>
          <a:endParaRPr lang="ru-RU" b="1" dirty="0"/>
        </a:p>
      </dgm:t>
    </dgm:pt>
    <dgm:pt modelId="{06EB02FF-A44A-4348-AC5A-CF547A532F85}" type="parTrans" cxnId="{6C8141F2-9FCE-4EDB-9FBF-B9C1256BCF49}">
      <dgm:prSet/>
      <dgm:spPr/>
      <dgm:t>
        <a:bodyPr/>
        <a:lstStyle/>
        <a:p>
          <a:endParaRPr lang="ru-RU"/>
        </a:p>
      </dgm:t>
    </dgm:pt>
    <dgm:pt modelId="{37316056-2596-48FB-88D7-516B2E624B03}" type="sibTrans" cxnId="{6C8141F2-9FCE-4EDB-9FBF-B9C1256BCF49}">
      <dgm:prSet/>
      <dgm:spPr/>
      <dgm:t>
        <a:bodyPr/>
        <a:lstStyle/>
        <a:p>
          <a:endParaRPr lang="ru-RU"/>
        </a:p>
      </dgm:t>
    </dgm:pt>
    <dgm:pt modelId="{37030831-F895-4B3A-9D41-A08C67EEEE27}">
      <dgm:prSet phldrT="[Текст]"/>
      <dgm:spPr/>
      <dgm:t>
        <a:bodyPr/>
        <a:lstStyle/>
        <a:p>
          <a:r>
            <a:rPr lang="ru-RU" b="1" i="0" dirty="0" smtClean="0">
              <a:solidFill>
                <a:schemeClr val="bg1"/>
              </a:solidFill>
            </a:rPr>
            <a:t>Система комплексного психолого-медико-педагогического сопровождения</a:t>
          </a:r>
          <a:endParaRPr lang="ru-RU" b="1" dirty="0">
            <a:solidFill>
              <a:schemeClr val="bg1"/>
            </a:solidFill>
          </a:endParaRPr>
        </a:p>
      </dgm:t>
    </dgm:pt>
    <dgm:pt modelId="{D9820466-5EDC-466B-8227-17DC498D11B7}" type="parTrans" cxnId="{14F0F7B4-B243-4BB6-80D5-0BF426D1C437}">
      <dgm:prSet/>
      <dgm:spPr/>
      <dgm:t>
        <a:bodyPr/>
        <a:lstStyle/>
        <a:p>
          <a:endParaRPr lang="ru-RU"/>
        </a:p>
      </dgm:t>
    </dgm:pt>
    <dgm:pt modelId="{E2B38910-218F-4BC9-B672-5518C8A9E011}" type="sibTrans" cxnId="{14F0F7B4-B243-4BB6-80D5-0BF426D1C437}">
      <dgm:prSet/>
      <dgm:spPr/>
      <dgm:t>
        <a:bodyPr/>
        <a:lstStyle/>
        <a:p>
          <a:endParaRPr lang="ru-RU"/>
        </a:p>
      </dgm:t>
    </dgm:pt>
    <dgm:pt modelId="{2F30AF9F-1A09-4324-9C15-A6A31D64F490}">
      <dgm:prSet phldrT="[Текст]"/>
      <dgm:spPr/>
      <dgm:t>
        <a:bodyPr/>
        <a:lstStyle/>
        <a:p>
          <a:r>
            <a:rPr lang="ru-RU" b="1" i="0" dirty="0" smtClean="0"/>
            <a:t>Коррекционная </a:t>
          </a:r>
          <a:r>
            <a:rPr lang="ru-RU" b="1" i="0" dirty="0" smtClean="0"/>
            <a:t>направленность общеобразовательных предметов и </a:t>
          </a:r>
          <a:r>
            <a:rPr lang="ru-RU" b="1" i="0" dirty="0" smtClean="0"/>
            <a:t>воспитательных мероприятий</a:t>
          </a:r>
          <a:endParaRPr lang="ru-RU" b="1" dirty="0"/>
        </a:p>
      </dgm:t>
    </dgm:pt>
    <dgm:pt modelId="{9C680223-F3E1-42FC-9ABE-42D706D4B2EF}" type="parTrans" cxnId="{26678B31-63B2-4D78-B45D-E3913B327A06}">
      <dgm:prSet/>
      <dgm:spPr/>
      <dgm:t>
        <a:bodyPr/>
        <a:lstStyle/>
        <a:p>
          <a:endParaRPr lang="ru-RU"/>
        </a:p>
      </dgm:t>
    </dgm:pt>
    <dgm:pt modelId="{DCA60A92-372F-4302-97A0-A6CB8B27CD83}" type="sibTrans" cxnId="{26678B31-63B2-4D78-B45D-E3913B327A06}">
      <dgm:prSet/>
      <dgm:spPr/>
      <dgm:t>
        <a:bodyPr/>
        <a:lstStyle/>
        <a:p>
          <a:endParaRPr lang="ru-RU"/>
        </a:p>
      </dgm:t>
    </dgm:pt>
    <dgm:pt modelId="{7A86DEF2-AD5F-4C15-8BC5-A6E5A9355C5C}" type="pres">
      <dgm:prSet presAssocID="{D0C1AAE8-DB1F-4BBF-8235-5DE148902C5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F164FF-4F1A-4315-9054-EB1BFBEBBF93}" type="pres">
      <dgm:prSet presAssocID="{39DC377E-36DA-471C-8750-D300CD7EB7DE}" presName="node" presStyleLbl="node1" presStyleIdx="0" presStyleCnt="3" custScaleX="115089" custScaleY="122795" custRadScaleRad="80537" custRadScaleInc="66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D5342-E2CB-4E5F-96E3-ECC1BD5271DB}" type="pres">
      <dgm:prSet presAssocID="{37316056-2596-48FB-88D7-516B2E624B03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9E507FD-2B0C-4AD5-B3C2-A9CDB739CEC3}" type="pres">
      <dgm:prSet presAssocID="{37316056-2596-48FB-88D7-516B2E624B03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8B0291E1-4F27-4996-B848-C91315BE038C}" type="pres">
      <dgm:prSet presAssocID="{37030831-F895-4B3A-9D41-A08C67EEEE27}" presName="node" presStyleLbl="node1" presStyleIdx="1" presStyleCnt="3" custScaleX="113773" custScaleY="126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1273D-9D86-4F16-A8ED-3D654A685C9E}" type="pres">
      <dgm:prSet presAssocID="{E2B38910-218F-4BC9-B672-5518C8A9E01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33D94C99-E0D2-49F3-B96D-977436063EB4}" type="pres">
      <dgm:prSet presAssocID="{E2B38910-218F-4BC9-B672-5518C8A9E01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0339B9A-BEE3-4363-93B1-10F4CA878DB4}" type="pres">
      <dgm:prSet presAssocID="{2F30AF9F-1A09-4324-9C15-A6A31D64F490}" presName="node" presStyleLbl="node1" presStyleIdx="2" presStyleCnt="3" custScaleX="115348" custScaleY="128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0F1A8-6470-45A9-9E6A-B283224AD03C}" type="pres">
      <dgm:prSet presAssocID="{DCA60A92-372F-4302-97A0-A6CB8B27CD83}" presName="sibTrans" presStyleLbl="sibTrans2D1" presStyleIdx="2" presStyleCnt="3"/>
      <dgm:spPr/>
      <dgm:t>
        <a:bodyPr/>
        <a:lstStyle/>
        <a:p>
          <a:endParaRPr lang="ru-RU"/>
        </a:p>
      </dgm:t>
    </dgm:pt>
    <dgm:pt modelId="{0FAA5572-A438-462B-A9B7-24E399AC7AC3}" type="pres">
      <dgm:prSet presAssocID="{DCA60A92-372F-4302-97A0-A6CB8B27CD83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26678B31-63B2-4D78-B45D-E3913B327A06}" srcId="{D0C1AAE8-DB1F-4BBF-8235-5DE148902C5A}" destId="{2F30AF9F-1A09-4324-9C15-A6A31D64F490}" srcOrd="2" destOrd="0" parTransId="{9C680223-F3E1-42FC-9ABE-42D706D4B2EF}" sibTransId="{DCA60A92-372F-4302-97A0-A6CB8B27CD83}"/>
    <dgm:cxn modelId="{9D77F06C-0FE9-4551-9AA8-4F7FCC54D6C8}" type="presOf" srcId="{E2B38910-218F-4BC9-B672-5518C8A9E011}" destId="{33D94C99-E0D2-49F3-B96D-977436063EB4}" srcOrd="1" destOrd="0" presId="urn:microsoft.com/office/officeart/2005/8/layout/cycle7"/>
    <dgm:cxn modelId="{0120B1CB-E52A-4AB9-81B5-664E456D448D}" type="presOf" srcId="{DCA60A92-372F-4302-97A0-A6CB8B27CD83}" destId="{0FAA5572-A438-462B-A9B7-24E399AC7AC3}" srcOrd="1" destOrd="0" presId="urn:microsoft.com/office/officeart/2005/8/layout/cycle7"/>
    <dgm:cxn modelId="{16F25147-F785-4238-929B-049C4787900A}" type="presOf" srcId="{37316056-2596-48FB-88D7-516B2E624B03}" destId="{EBDD5342-E2CB-4E5F-96E3-ECC1BD5271DB}" srcOrd="0" destOrd="0" presId="urn:microsoft.com/office/officeart/2005/8/layout/cycle7"/>
    <dgm:cxn modelId="{B328F231-C2FA-4ADF-9312-747500D333D1}" type="presOf" srcId="{39DC377E-36DA-471C-8750-D300CD7EB7DE}" destId="{74F164FF-4F1A-4315-9054-EB1BFBEBBF93}" srcOrd="0" destOrd="0" presId="urn:microsoft.com/office/officeart/2005/8/layout/cycle7"/>
    <dgm:cxn modelId="{14F0F7B4-B243-4BB6-80D5-0BF426D1C437}" srcId="{D0C1AAE8-DB1F-4BBF-8235-5DE148902C5A}" destId="{37030831-F895-4B3A-9D41-A08C67EEEE27}" srcOrd="1" destOrd="0" parTransId="{D9820466-5EDC-466B-8227-17DC498D11B7}" sibTransId="{E2B38910-218F-4BC9-B672-5518C8A9E011}"/>
    <dgm:cxn modelId="{38778782-74CA-46DD-B705-A9560FF2E9C2}" type="presOf" srcId="{37316056-2596-48FB-88D7-516B2E624B03}" destId="{F9E507FD-2B0C-4AD5-B3C2-A9CDB739CEC3}" srcOrd="1" destOrd="0" presId="urn:microsoft.com/office/officeart/2005/8/layout/cycle7"/>
    <dgm:cxn modelId="{6C8141F2-9FCE-4EDB-9FBF-B9C1256BCF49}" srcId="{D0C1AAE8-DB1F-4BBF-8235-5DE148902C5A}" destId="{39DC377E-36DA-471C-8750-D300CD7EB7DE}" srcOrd="0" destOrd="0" parTransId="{06EB02FF-A44A-4348-AC5A-CF547A532F85}" sibTransId="{37316056-2596-48FB-88D7-516B2E624B03}"/>
    <dgm:cxn modelId="{3B9BE042-A146-43C6-BE83-B750110CDE2D}" type="presOf" srcId="{DCA60A92-372F-4302-97A0-A6CB8B27CD83}" destId="{BAA0F1A8-6470-45A9-9E6A-B283224AD03C}" srcOrd="0" destOrd="0" presId="urn:microsoft.com/office/officeart/2005/8/layout/cycle7"/>
    <dgm:cxn modelId="{04743D65-959D-440F-AD2A-824EDF604434}" type="presOf" srcId="{D0C1AAE8-DB1F-4BBF-8235-5DE148902C5A}" destId="{7A86DEF2-AD5F-4C15-8BC5-A6E5A9355C5C}" srcOrd="0" destOrd="0" presId="urn:microsoft.com/office/officeart/2005/8/layout/cycle7"/>
    <dgm:cxn modelId="{654DE4A5-F2FF-4537-8CDC-F55AA2539876}" type="presOf" srcId="{2F30AF9F-1A09-4324-9C15-A6A31D64F490}" destId="{30339B9A-BEE3-4363-93B1-10F4CA878DB4}" srcOrd="0" destOrd="0" presId="urn:microsoft.com/office/officeart/2005/8/layout/cycle7"/>
    <dgm:cxn modelId="{8F1F4169-C257-48ED-B7D8-060E10031629}" type="presOf" srcId="{E2B38910-218F-4BC9-B672-5518C8A9E011}" destId="{01E1273D-9D86-4F16-A8ED-3D654A685C9E}" srcOrd="0" destOrd="0" presId="urn:microsoft.com/office/officeart/2005/8/layout/cycle7"/>
    <dgm:cxn modelId="{6A7C25F8-3C48-4368-866D-B3B2E3FBBF5C}" type="presOf" srcId="{37030831-F895-4B3A-9D41-A08C67EEEE27}" destId="{8B0291E1-4F27-4996-B848-C91315BE038C}" srcOrd="0" destOrd="0" presId="urn:microsoft.com/office/officeart/2005/8/layout/cycle7"/>
    <dgm:cxn modelId="{FCBAF68C-BE54-4204-8B78-BADEC5F88779}" type="presParOf" srcId="{7A86DEF2-AD5F-4C15-8BC5-A6E5A9355C5C}" destId="{74F164FF-4F1A-4315-9054-EB1BFBEBBF93}" srcOrd="0" destOrd="0" presId="urn:microsoft.com/office/officeart/2005/8/layout/cycle7"/>
    <dgm:cxn modelId="{231444E7-9C5B-4C89-9169-78DF1F2CBE0E}" type="presParOf" srcId="{7A86DEF2-AD5F-4C15-8BC5-A6E5A9355C5C}" destId="{EBDD5342-E2CB-4E5F-96E3-ECC1BD5271DB}" srcOrd="1" destOrd="0" presId="urn:microsoft.com/office/officeart/2005/8/layout/cycle7"/>
    <dgm:cxn modelId="{922B0BFC-8100-468B-BF46-60469B023DBF}" type="presParOf" srcId="{EBDD5342-E2CB-4E5F-96E3-ECC1BD5271DB}" destId="{F9E507FD-2B0C-4AD5-B3C2-A9CDB739CEC3}" srcOrd="0" destOrd="0" presId="urn:microsoft.com/office/officeart/2005/8/layout/cycle7"/>
    <dgm:cxn modelId="{1C19AA23-CCC8-44ED-8715-93978065659F}" type="presParOf" srcId="{7A86DEF2-AD5F-4C15-8BC5-A6E5A9355C5C}" destId="{8B0291E1-4F27-4996-B848-C91315BE038C}" srcOrd="2" destOrd="0" presId="urn:microsoft.com/office/officeart/2005/8/layout/cycle7"/>
    <dgm:cxn modelId="{23F0A5E0-79EB-48FF-928D-4FD2A09FDB6B}" type="presParOf" srcId="{7A86DEF2-AD5F-4C15-8BC5-A6E5A9355C5C}" destId="{01E1273D-9D86-4F16-A8ED-3D654A685C9E}" srcOrd="3" destOrd="0" presId="urn:microsoft.com/office/officeart/2005/8/layout/cycle7"/>
    <dgm:cxn modelId="{ED8E7168-31A2-4813-8AB1-990EC30CE9E7}" type="presParOf" srcId="{01E1273D-9D86-4F16-A8ED-3D654A685C9E}" destId="{33D94C99-E0D2-49F3-B96D-977436063EB4}" srcOrd="0" destOrd="0" presId="urn:microsoft.com/office/officeart/2005/8/layout/cycle7"/>
    <dgm:cxn modelId="{5181BF4D-25C5-4338-B3E8-528E79D69B0C}" type="presParOf" srcId="{7A86DEF2-AD5F-4C15-8BC5-A6E5A9355C5C}" destId="{30339B9A-BEE3-4363-93B1-10F4CA878DB4}" srcOrd="4" destOrd="0" presId="urn:microsoft.com/office/officeart/2005/8/layout/cycle7"/>
    <dgm:cxn modelId="{2CBA83B6-CA28-42A0-AA2A-DC40EA21AF52}" type="presParOf" srcId="{7A86DEF2-AD5F-4C15-8BC5-A6E5A9355C5C}" destId="{BAA0F1A8-6470-45A9-9E6A-B283224AD03C}" srcOrd="5" destOrd="0" presId="urn:microsoft.com/office/officeart/2005/8/layout/cycle7"/>
    <dgm:cxn modelId="{E18D0A43-C3DF-4B5E-A443-51D3828E9386}" type="presParOf" srcId="{BAA0F1A8-6470-45A9-9E6A-B283224AD03C}" destId="{0FAA5572-A438-462B-A9B7-24E399AC7AC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164FF-4F1A-4315-9054-EB1BFBEBBF93}">
      <dsp:nvSpPr>
        <dsp:cNvPr id="0" name=""/>
        <dsp:cNvSpPr/>
      </dsp:nvSpPr>
      <dsp:spPr>
        <a:xfrm>
          <a:off x="2750454" y="320348"/>
          <a:ext cx="2981200" cy="1590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0" kern="1200" dirty="0" smtClean="0"/>
            <a:t>Индивидуально-ориентированные коррекционные мероприятия</a:t>
          </a:r>
          <a:endParaRPr lang="ru-RU" sz="1700" b="1" kern="1200" dirty="0"/>
        </a:p>
      </dsp:txBody>
      <dsp:txXfrm>
        <a:off x="2797035" y="366929"/>
        <a:ext cx="2888038" cy="1497244"/>
      </dsp:txXfrm>
    </dsp:sp>
    <dsp:sp modelId="{EBDD5342-E2CB-4E5F-96E3-ECC1BD5271DB}">
      <dsp:nvSpPr>
        <dsp:cNvPr id="0" name=""/>
        <dsp:cNvSpPr/>
      </dsp:nvSpPr>
      <dsp:spPr>
        <a:xfrm rot="3487868">
          <a:off x="4710576" y="2485962"/>
          <a:ext cx="1046721" cy="4533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846569" y="2576624"/>
        <a:ext cx="774735" cy="271986"/>
      </dsp:txXfrm>
    </dsp:sp>
    <dsp:sp modelId="{8B0291E1-4F27-4996-B848-C91315BE038C}">
      <dsp:nvSpPr>
        <dsp:cNvPr id="0" name=""/>
        <dsp:cNvSpPr/>
      </dsp:nvSpPr>
      <dsp:spPr>
        <a:xfrm>
          <a:off x="4767982" y="3514480"/>
          <a:ext cx="2947111" cy="1637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0" kern="1200" dirty="0" smtClean="0">
              <a:solidFill>
                <a:schemeClr val="bg1"/>
              </a:solidFill>
            </a:rPr>
            <a:t>Система комплексного психолого-медико-педагогического сопровождения</a:t>
          </a:r>
          <a:endParaRPr lang="ru-RU" sz="1700" b="1" kern="1200" dirty="0">
            <a:solidFill>
              <a:schemeClr val="bg1"/>
            </a:solidFill>
          </a:endParaRPr>
        </a:p>
      </dsp:txBody>
      <dsp:txXfrm>
        <a:off x="4815950" y="3562448"/>
        <a:ext cx="2851175" cy="1541821"/>
      </dsp:txXfrm>
    </dsp:sp>
    <dsp:sp modelId="{01E1273D-9D86-4F16-A8ED-3D654A685C9E}">
      <dsp:nvSpPr>
        <dsp:cNvPr id="0" name=""/>
        <dsp:cNvSpPr/>
      </dsp:nvSpPr>
      <dsp:spPr>
        <a:xfrm rot="10800000">
          <a:off x="3590421" y="4106704"/>
          <a:ext cx="1046721" cy="4533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726414" y="4197366"/>
        <a:ext cx="774735" cy="271986"/>
      </dsp:txXfrm>
    </dsp:sp>
    <dsp:sp modelId="{30339B9A-BEE3-4363-93B1-10F4CA878DB4}">
      <dsp:nvSpPr>
        <dsp:cNvPr id="0" name=""/>
        <dsp:cNvSpPr/>
      </dsp:nvSpPr>
      <dsp:spPr>
        <a:xfrm>
          <a:off x="471671" y="3501166"/>
          <a:ext cx="2987909" cy="16643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i="0" kern="1200" dirty="0" smtClean="0"/>
            <a:t>Коррекционная </a:t>
          </a:r>
          <a:r>
            <a:rPr lang="ru-RU" sz="1700" b="1" i="0" kern="1200" dirty="0" smtClean="0"/>
            <a:t>направленность общеобразовательных предметов и </a:t>
          </a:r>
          <a:r>
            <a:rPr lang="ru-RU" sz="1700" b="1" i="0" kern="1200" dirty="0" smtClean="0"/>
            <a:t>воспитательных мероприятий</a:t>
          </a:r>
          <a:endParaRPr lang="ru-RU" sz="1700" b="1" kern="1200" dirty="0"/>
        </a:p>
      </dsp:txBody>
      <dsp:txXfrm>
        <a:off x="520419" y="3549914"/>
        <a:ext cx="2890413" cy="1566890"/>
      </dsp:txXfrm>
    </dsp:sp>
    <dsp:sp modelId="{BAA0F1A8-6470-45A9-9E6A-B283224AD03C}">
      <dsp:nvSpPr>
        <dsp:cNvPr id="0" name=""/>
        <dsp:cNvSpPr/>
      </dsp:nvSpPr>
      <dsp:spPr>
        <a:xfrm rot="18315931">
          <a:off x="2593058" y="2479305"/>
          <a:ext cx="1046721" cy="4533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729051" y="2569967"/>
        <a:ext cx="774735" cy="271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AED51-D5AB-4D63-8496-30E8AB2F7EDB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EB1EC-6BC6-4DC6-A065-3C2439B7C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A30C-8559-4F1B-9F5D-9B9FA14D6540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7C91-65F9-4A6D-8974-C2C51A580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33169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>
                <a:solidFill>
                  <a:srgbClr val="C00000"/>
                </a:solidFill>
              </a:rPr>
              <a:t>Примерная структура программы коррекционной работы как части содержательного раздела АООП обучающихся с ОВЗ</a:t>
            </a: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Лестова Наталья Львовна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доцент кафедры специальной педагогики и психологии, к.п.н.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760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800" dirty="0"/>
              <a:t>2.2.3. Рекомендации по реализации консультативной и информационно-просветительской работы специалистов в отношении родителей (законных представителей) </a:t>
            </a:r>
            <a:r>
              <a:rPr lang="ru-RU" sz="2800" dirty="0" smtClean="0"/>
              <a:t>ребенка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2.3</a:t>
            </a:r>
            <a:r>
              <a:rPr lang="ru-RU" sz="2800" dirty="0"/>
              <a:t>. Описание механизма взаимодействия, предусматривающего общую целевую и единую стратегическую направленность работы с учётом вариативно-</a:t>
            </a:r>
            <a:r>
              <a:rPr lang="ru-RU" sz="2800" dirty="0" err="1"/>
              <a:t>деятельностной</a:t>
            </a:r>
            <a:r>
              <a:rPr lang="ru-RU" sz="2800" dirty="0"/>
              <a:t> тактики учителей, специалистов в области коррекционной и специальной педагогики, специальной психологии, медицинских работников образовательного учреждения, других образовательных учреждений и институтов общества, реализующийся в единстве урочной, внеурочной и внешкольной деятельности: психолого-педагогический консилиум образовательной организации (актуальный локальный акт, утверждающий положение и состав консилиума, прилагается к данной Программе или дается ссылка на страницу официального сайта школы, на которой размещен данный документ</a:t>
            </a:r>
            <a:r>
              <a:rPr lang="ru-RU" sz="2800" dirty="0" smtClean="0"/>
              <a:t>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044389"/>
              </p:ext>
            </p:extLst>
          </p:nvPr>
        </p:nvGraphicFramePr>
        <p:xfrm>
          <a:off x="323528" y="1772816"/>
          <a:ext cx="8280920" cy="822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0230">
                  <a:extLst>
                    <a:ext uri="{9D8B030D-6E8A-4147-A177-3AD203B41FA5}">
                      <a16:colId xmlns:a16="http://schemas.microsoft.com/office/drawing/2014/main" val="346749417"/>
                    </a:ext>
                  </a:extLst>
                </a:gridCol>
                <a:gridCol w="2070230">
                  <a:extLst>
                    <a:ext uri="{9D8B030D-6E8A-4147-A177-3AD203B41FA5}">
                      <a16:colId xmlns:a16="http://schemas.microsoft.com/office/drawing/2014/main" val="2885268795"/>
                    </a:ext>
                  </a:extLst>
                </a:gridCol>
                <a:gridCol w="2592968">
                  <a:extLst>
                    <a:ext uri="{9D8B030D-6E8A-4147-A177-3AD203B41FA5}">
                      <a16:colId xmlns:a16="http://schemas.microsoft.com/office/drawing/2014/main" val="1421442756"/>
                    </a:ext>
                  </a:extLst>
                </a:gridCol>
                <a:gridCol w="1547492">
                  <a:extLst>
                    <a:ext uri="{9D8B030D-6E8A-4147-A177-3AD203B41FA5}">
                      <a16:colId xmlns:a16="http://schemas.microsoft.com/office/drawing/2014/main" val="42218050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Тематика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 реализации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564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1466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692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Раздел </a:t>
            </a:r>
            <a:r>
              <a:rPr lang="en-US" b="1" dirty="0" smtClean="0">
                <a:solidFill>
                  <a:srgbClr val="0070C0"/>
                </a:solidFill>
              </a:rPr>
              <a:t>III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- Планируемые </a:t>
            </a:r>
            <a:r>
              <a:rPr lang="ru-RU" b="1" dirty="0">
                <a:solidFill>
                  <a:srgbClr val="0070C0"/>
                </a:solidFill>
              </a:rPr>
              <a:t>результаты коррекционной </a:t>
            </a:r>
            <a:r>
              <a:rPr lang="ru-RU" b="1" dirty="0" smtClean="0">
                <a:solidFill>
                  <a:srgbClr val="0070C0"/>
                </a:solidFill>
              </a:rPr>
              <a:t>работы: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ru-RU" dirty="0" smtClean="0"/>
              <a:t>успешное </a:t>
            </a:r>
            <a:r>
              <a:rPr lang="ru-RU" dirty="0"/>
              <a:t>освоение АООП </a:t>
            </a:r>
            <a:r>
              <a:rPr lang="ru-RU" dirty="0" smtClean="0"/>
              <a:t>ООО</a:t>
            </a:r>
            <a:endParaRPr lang="ru-RU" dirty="0"/>
          </a:p>
          <a:p>
            <a:r>
              <a:rPr lang="ru-RU" dirty="0" smtClean="0"/>
              <a:t>успешная </a:t>
            </a:r>
            <a:r>
              <a:rPr lang="ru-RU" dirty="0"/>
              <a:t>адаптация обучающихся на этапе перехода с уровня начального общего образования на уровень основного общего </a:t>
            </a:r>
            <a:r>
              <a:rPr lang="ru-RU" dirty="0" smtClean="0"/>
              <a:t>образования</a:t>
            </a:r>
            <a:endParaRPr lang="ru-RU" dirty="0"/>
          </a:p>
          <a:p>
            <a:r>
              <a:rPr lang="ru-RU" dirty="0" smtClean="0"/>
              <a:t>положительная </a:t>
            </a:r>
            <a:r>
              <a:rPr lang="ru-RU" dirty="0"/>
              <a:t>динамика развития познавательной и личностной сферы </a:t>
            </a:r>
            <a:r>
              <a:rPr lang="ru-RU" dirty="0" smtClean="0"/>
              <a:t>обучающегося</a:t>
            </a:r>
            <a:endParaRPr lang="ru-RU" dirty="0"/>
          </a:p>
          <a:p>
            <a:r>
              <a:rPr lang="ru-RU" dirty="0" smtClean="0"/>
              <a:t>другие результаты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28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Понятие «коррекционная работа»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в Ф</a:t>
            </a:r>
            <a:r>
              <a:rPr lang="ru-RU" sz="2800" b="1" dirty="0" smtClean="0">
                <a:solidFill>
                  <a:srgbClr val="C00000"/>
                </a:solidFill>
              </a:rPr>
              <a:t>едеральном законе </a:t>
            </a:r>
            <a:r>
              <a:rPr lang="ru-RU" sz="2800" b="1" dirty="0" smtClean="0">
                <a:solidFill>
                  <a:srgbClr val="C00000"/>
                </a:solidFill>
              </a:rPr>
              <a:t>№ 273-ФЗ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24744"/>
            <a:ext cx="8786874" cy="551896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Бесплатная психолого-медико-педагогическая коррекция </a:t>
            </a:r>
            <a:r>
              <a:rPr lang="ru-RU" dirty="0" smtClean="0"/>
              <a:t>– часть академических прав обучающихся </a:t>
            </a:r>
            <a:r>
              <a:rPr lang="ru-RU" dirty="0" smtClean="0">
                <a:solidFill>
                  <a:srgbClr val="FF0000"/>
                </a:solidFill>
              </a:rPr>
              <a:t>(п. 2 ч. 1 ст. 34)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Коррекционно-развивающие занятия </a:t>
            </a:r>
            <a:r>
              <a:rPr lang="ru-RU" dirty="0" smtClean="0"/>
              <a:t>– элемент психолого-педагогической, медицинской и социальной помощи оказывается детям, испытывающим трудности в освоении основных общеобразовательных программ, развитии и социальной адаптации </a:t>
            </a:r>
            <a:r>
              <a:rPr lang="ru-RU" dirty="0" smtClean="0">
                <a:solidFill>
                  <a:srgbClr val="FF0000"/>
                </a:solidFill>
              </a:rPr>
              <a:t>(п. 2 ч. 2 ст. 42)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Групповые и индивидуальные коррекционные занятия </a:t>
            </a:r>
            <a:r>
              <a:rPr lang="ru-RU" dirty="0" smtClean="0"/>
              <a:t>– одно из основных специальных условий, которые должны быть созданы для получения образования обучающимися с ОВЗ 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(ч. 3 ст. 79)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Программа коррекционной </a:t>
            </a:r>
            <a:r>
              <a:rPr lang="ru-RU" sz="3200" b="1" dirty="0" smtClean="0">
                <a:solidFill>
                  <a:srgbClr val="C00000"/>
                </a:solidFill>
              </a:rPr>
              <a:t>работы с обучающимися с </a:t>
            </a:r>
            <a:r>
              <a:rPr lang="ru-RU" sz="3200" b="1" dirty="0" smtClean="0">
                <a:solidFill>
                  <a:srgbClr val="C00000"/>
                </a:solidFill>
              </a:rPr>
              <a:t>ОВЗ как часть ФГОС ООО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006221"/>
              </p:ext>
            </p:extLst>
          </p:nvPr>
        </p:nvGraphicFramePr>
        <p:xfrm>
          <a:off x="428596" y="1285860"/>
          <a:ext cx="818676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8326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Цель Программы: </a:t>
            </a:r>
            <a:r>
              <a:rPr lang="ru-RU" dirty="0"/>
              <a:t>коррекция недостатков развития детей с … </a:t>
            </a:r>
            <a:r>
              <a:rPr lang="ru-RU" dirty="0" smtClean="0"/>
              <a:t>(категория </a:t>
            </a:r>
            <a:r>
              <a:rPr lang="ru-RU" dirty="0"/>
              <a:t>детей/ребенка с ОВЗ), преодоление трудностей в освоении АООП ООО, оказание помощи и поддержки детям/ребенку данной категории в развитии и социальной адаптации на основе осуществления индивидуального и дифференцированного подхода в образовательном </a:t>
            </a:r>
            <a:r>
              <a:rPr lang="ru-RU" dirty="0" smtClean="0"/>
              <a:t>процессе</a:t>
            </a: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Задачи Программы:</a:t>
            </a:r>
          </a:p>
          <a:p>
            <a:r>
              <a:rPr lang="ru-RU" dirty="0" smtClean="0"/>
              <a:t>определение </a:t>
            </a:r>
            <a:r>
              <a:rPr lang="ru-RU" dirty="0"/>
              <a:t>особых образовательных потребностей обучающихся на уровне основного общего </a:t>
            </a:r>
            <a:r>
              <a:rPr lang="ru-RU" dirty="0" smtClean="0"/>
              <a:t>образования</a:t>
            </a:r>
            <a:endParaRPr lang="ru-RU" dirty="0"/>
          </a:p>
          <a:p>
            <a:r>
              <a:rPr lang="ru-RU" dirty="0" smtClean="0"/>
              <a:t>повышение </a:t>
            </a:r>
            <a:r>
              <a:rPr lang="ru-RU" dirty="0"/>
              <a:t>возможностей обучающихся в освоении АООП ООО и интегрировании в образовательный </a:t>
            </a:r>
            <a:r>
              <a:rPr lang="ru-RU" dirty="0" smtClean="0"/>
              <a:t>процесс</a:t>
            </a:r>
            <a:endParaRPr lang="ru-RU" dirty="0"/>
          </a:p>
          <a:p>
            <a:r>
              <a:rPr lang="ru-RU" dirty="0" smtClean="0"/>
              <a:t>создание </a:t>
            </a:r>
            <a:r>
              <a:rPr lang="ru-RU" dirty="0"/>
              <a:t>условий для адаптации обучающихся на этапе перехода с уровня начального общего образования на уровень основного общего </a:t>
            </a:r>
            <a:r>
              <a:rPr lang="ru-RU" dirty="0" smtClean="0"/>
              <a:t>образования</a:t>
            </a:r>
            <a:endParaRPr lang="ru-RU" dirty="0"/>
          </a:p>
          <a:p>
            <a:r>
              <a:rPr lang="ru-RU" dirty="0" smtClean="0"/>
              <a:t>создание </a:t>
            </a:r>
            <a:r>
              <a:rPr lang="ru-RU" dirty="0"/>
              <a:t>и реализация специальных условий обучения и воспитания (указать, каких именно) на основе координации педагогических, психологических и медицинских средств воздействия в процессе комплексной психолого-медико-педагогической </a:t>
            </a:r>
            <a:r>
              <a:rPr lang="ru-RU" dirty="0" smtClean="0"/>
              <a:t>коррекции</a:t>
            </a:r>
            <a:endParaRPr lang="ru-RU" dirty="0"/>
          </a:p>
          <a:p>
            <a:r>
              <a:rPr lang="ru-RU" dirty="0" smtClean="0"/>
              <a:t>обеспечение </a:t>
            </a:r>
            <a:r>
              <a:rPr lang="ru-RU" dirty="0"/>
              <a:t>реализации комплексного индивидуально ориентированного психолого-медико-педагогического сопровождения обучающихся с учётом состояния здоровья и особенностей психофизического </a:t>
            </a:r>
            <a:r>
              <a:rPr lang="ru-RU" dirty="0" smtClean="0"/>
              <a:t>развития</a:t>
            </a:r>
            <a:endParaRPr lang="ru-RU" dirty="0"/>
          </a:p>
          <a:p>
            <a:r>
              <a:rPr lang="ru-RU" dirty="0" smtClean="0"/>
              <a:t>оказание </a:t>
            </a:r>
            <a:r>
              <a:rPr lang="ru-RU" dirty="0"/>
              <a:t>родителям (законным представителям) обучающихся консультативной и методической помощи по медицинским, социальным, психологическим, правовым и иным </a:t>
            </a:r>
            <a:r>
              <a:rPr lang="ru-RU" dirty="0" smtClean="0"/>
              <a:t>вопросам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665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71296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70C0"/>
                </a:solidFill>
              </a:rPr>
              <a:t>Раздел </a:t>
            </a:r>
            <a:r>
              <a:rPr lang="en-US" sz="2400" b="1" dirty="0" smtClean="0">
                <a:solidFill>
                  <a:srgbClr val="0070C0"/>
                </a:solidFill>
              </a:rPr>
              <a:t>I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- Перечень </a:t>
            </a:r>
            <a:r>
              <a:rPr lang="ru-RU" sz="2400" b="1" dirty="0">
                <a:solidFill>
                  <a:srgbClr val="0070C0"/>
                </a:solidFill>
              </a:rPr>
              <a:t>и содержание индивидуально ориентированных коррекционных направлений работы, способствующих освоению обучающимися АООП ООО</a:t>
            </a:r>
          </a:p>
          <a:p>
            <a:pPr marL="0" indent="0">
              <a:buNone/>
            </a:pPr>
            <a:r>
              <a:rPr lang="ru-RU" sz="2400" dirty="0"/>
              <a:t>1.1. Основные направления коррекционной работы</a:t>
            </a:r>
            <a:r>
              <a:rPr lang="ru-RU" sz="2400" dirty="0" smtClean="0"/>
              <a:t>: …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1.2</a:t>
            </a:r>
            <a:r>
              <a:rPr lang="ru-RU" sz="2400" dirty="0"/>
              <a:t>. Общие рекомендации по организации образовательного процесса: </a:t>
            </a:r>
            <a:r>
              <a:rPr lang="ru-RU" sz="2400" dirty="0" smtClean="0"/>
              <a:t>….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1.3</a:t>
            </a:r>
            <a:r>
              <a:rPr lang="ru-RU" sz="2400" dirty="0"/>
              <a:t>. Рекомендации по отбору средств обучения при изучении предметов учебного плана, обеспечивающие коррекционную помощь в овладении базовым содержанием обучения  и коррекционную направленность образовательного </a:t>
            </a:r>
            <a:r>
              <a:rPr lang="ru-RU" sz="2400" dirty="0" smtClean="0"/>
              <a:t>процесса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556599"/>
              </p:ext>
            </p:extLst>
          </p:nvPr>
        </p:nvGraphicFramePr>
        <p:xfrm>
          <a:off x="251519" y="4653136"/>
          <a:ext cx="8435280" cy="19202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11760">
                  <a:extLst>
                    <a:ext uri="{9D8B030D-6E8A-4147-A177-3AD203B41FA5}">
                      <a16:colId xmlns:a16="http://schemas.microsoft.com/office/drawing/2014/main" val="2465414749"/>
                    </a:ext>
                  </a:extLst>
                </a:gridCol>
                <a:gridCol w="2948881">
                  <a:extLst>
                    <a:ext uri="{9D8B030D-6E8A-4147-A177-3AD203B41FA5}">
                      <a16:colId xmlns:a16="http://schemas.microsoft.com/office/drawing/2014/main" val="4242233648"/>
                    </a:ext>
                  </a:extLst>
                </a:gridCol>
                <a:gridCol w="2674639">
                  <a:extLst>
                    <a:ext uri="{9D8B030D-6E8A-4147-A177-3AD203B41FA5}">
                      <a16:colId xmlns:a16="http://schemas.microsoft.com/office/drawing/2014/main" val="3429249753"/>
                    </a:ext>
                  </a:extLst>
                </a:gridCol>
              </a:tblGrid>
              <a:tr h="17490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педагогической технологии, метода или конкретного приема работы с обучающимися (обучающимся)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Какие особенности психофизического развития обучающихся учитывает/ на коррекцию каких недостатков психофизического развития направлена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каких уроках/занятиях (этапах урока или занятия) или при каких обстоятельствах используется?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5052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5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1.4. Перечень, содержание и план реализации специальных коррекционно-развивающих занятий, обеспечивающих удовлетворение особых образовательных потребностей обучающихся и освоение ими АООП </a:t>
            </a:r>
            <a:r>
              <a:rPr lang="ru-RU" dirty="0" smtClean="0"/>
              <a:t>ООО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634364"/>
              </p:ext>
            </p:extLst>
          </p:nvPr>
        </p:nvGraphicFramePr>
        <p:xfrm>
          <a:off x="457200" y="3933056"/>
          <a:ext cx="8229600" cy="23856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2892955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6392817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76624273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65622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коррекционного курса*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Каким специалистом реализуется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 коррекцию каких </a:t>
                      </a:r>
                      <a:r>
                        <a:rPr lang="ru-RU" sz="1800" kern="1400" dirty="0">
                          <a:effectLst/>
                        </a:rPr>
                        <a:t>недостатков психофизического развития направлен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Когда проводится (в соответствии с учебным планом)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002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11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6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rgbClr val="0070C0"/>
                </a:solidFill>
              </a:rPr>
              <a:t>Раздел </a:t>
            </a:r>
            <a:r>
              <a:rPr lang="en-US" sz="2800" b="1" dirty="0" smtClean="0">
                <a:solidFill>
                  <a:srgbClr val="0070C0"/>
                </a:solidFill>
              </a:rPr>
              <a:t>II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- </a:t>
            </a:r>
            <a:r>
              <a:rPr lang="en-US" sz="2800" b="1" dirty="0" smtClean="0">
                <a:solidFill>
                  <a:srgbClr val="0070C0"/>
                </a:solidFill>
              </a:rPr>
              <a:t>C</a:t>
            </a:r>
            <a:r>
              <a:rPr lang="ru-RU" sz="2800" b="1" dirty="0">
                <a:solidFill>
                  <a:srgbClr val="0070C0"/>
                </a:solidFill>
              </a:rPr>
              <a:t>истема комплексного психолого-педагогического и социального сопровождения </a:t>
            </a:r>
          </a:p>
          <a:p>
            <a:pPr marL="0" indent="0">
              <a:buNone/>
            </a:pPr>
            <a:r>
              <a:rPr lang="ru-RU" sz="2800" dirty="0"/>
              <a:t>2.1. Перечень специалистов, осуществляющих психолого-педагогическое сопровождение </a:t>
            </a:r>
            <a:r>
              <a:rPr lang="ru-RU" sz="2800" dirty="0" smtClean="0"/>
              <a:t>обучающихся/обучающегося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828168"/>
              </p:ext>
            </p:extLst>
          </p:nvPr>
        </p:nvGraphicFramePr>
        <p:xfrm>
          <a:off x="457200" y="3284985"/>
          <a:ext cx="8229600" cy="341029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04186339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58678577"/>
                    </a:ext>
                  </a:extLst>
                </a:gridCol>
              </a:tblGrid>
              <a:tr h="753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Педагогический работник, специалист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Отметка об участии в сопровождении (+)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7891362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Учитель-дефектолог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1761316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Педагог-психолог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237856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Учитель-логопед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6504655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педагог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4238892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Тьютор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161989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Ассистент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782517"/>
                  </a:ext>
                </a:extLst>
              </a:tr>
              <a:tr h="3759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Другой специалист (указать)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3275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3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2.2. Примерные этапы и содержание комплексного психолого-педагогического сопровождения </a:t>
            </a:r>
            <a:r>
              <a:rPr lang="ru-RU" dirty="0" smtClean="0"/>
              <a:t>обучающихся/обучающегося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808291"/>
              </p:ext>
            </p:extLst>
          </p:nvPr>
        </p:nvGraphicFramePr>
        <p:xfrm>
          <a:off x="395536" y="2636912"/>
          <a:ext cx="8229600" cy="2880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9789711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26960462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961495995"/>
                    </a:ext>
                  </a:extLst>
                </a:gridCol>
                <a:gridCol w="1604864">
                  <a:extLst>
                    <a:ext uri="{9D8B030D-6E8A-4147-A177-3AD203B41FA5}">
                      <a16:colId xmlns:a16="http://schemas.microsoft.com/office/drawing/2014/main" val="1625949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Краткое содержание работы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 реализации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3058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82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Содержательный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379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Консультативный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3852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Сопроводительный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6100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Аналитический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010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327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Предлагаемая структура программы КР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640960" cy="576064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2.2.1. Рекомендации по выбору инструментария для проведения комплексного обследования обучающихся </a:t>
            </a:r>
            <a:endParaRPr lang="ru-RU" sz="2800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2.2.2</a:t>
            </a:r>
            <a:r>
              <a:rPr lang="ru-RU" sz="2800" dirty="0"/>
              <a:t>. Рекомендации по реализации консультативной и информационно-просветительской работы специалистов в отношении педагогов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789916"/>
              </p:ext>
            </p:extLst>
          </p:nvPr>
        </p:nvGraphicFramePr>
        <p:xfrm>
          <a:off x="323528" y="1628800"/>
          <a:ext cx="8424937" cy="146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778">
                  <a:extLst>
                    <a:ext uri="{9D8B030D-6E8A-4147-A177-3AD203B41FA5}">
                      <a16:colId xmlns:a16="http://schemas.microsoft.com/office/drawing/2014/main" val="1675251098"/>
                    </a:ext>
                  </a:extLst>
                </a:gridCol>
                <a:gridCol w="1695495">
                  <a:extLst>
                    <a:ext uri="{9D8B030D-6E8A-4147-A177-3AD203B41FA5}">
                      <a16:colId xmlns:a16="http://schemas.microsoft.com/office/drawing/2014/main" val="4143627970"/>
                    </a:ext>
                  </a:extLst>
                </a:gridCol>
                <a:gridCol w="3001430">
                  <a:extLst>
                    <a:ext uri="{9D8B030D-6E8A-4147-A177-3AD203B41FA5}">
                      <a16:colId xmlns:a16="http://schemas.microsoft.com/office/drawing/2014/main" val="107242918"/>
                    </a:ext>
                  </a:extLst>
                </a:gridCol>
                <a:gridCol w="2106234">
                  <a:extLst>
                    <a:ext uri="{9D8B030D-6E8A-4147-A177-3AD203B41FA5}">
                      <a16:colId xmlns:a16="http://schemas.microsoft.com/office/drawing/2014/main" val="20886119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методики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 изучение какой особенности психофизического развития направлена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Каким специалистом используется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136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3061269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96588"/>
              </p:ext>
            </p:extLst>
          </p:nvPr>
        </p:nvGraphicFramePr>
        <p:xfrm>
          <a:off x="251520" y="4941168"/>
          <a:ext cx="8435280" cy="1279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457210641"/>
                    </a:ext>
                  </a:extLst>
                </a:gridCol>
                <a:gridCol w="2643708">
                  <a:extLst>
                    <a:ext uri="{9D8B030D-6E8A-4147-A177-3AD203B41FA5}">
                      <a16:colId xmlns:a16="http://schemas.microsoft.com/office/drawing/2014/main" val="84515976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465281810"/>
                    </a:ext>
                  </a:extLst>
                </a:gridCol>
                <a:gridCol w="1522512">
                  <a:extLst>
                    <a:ext uri="{9D8B030D-6E8A-4147-A177-3AD203B41FA5}">
                      <a16:colId xmlns:a16="http://schemas.microsoft.com/office/drawing/2014/main" val="2432900616"/>
                    </a:ext>
                  </a:extLst>
                </a:gridCol>
              </a:tblGrid>
              <a:tr h="8330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Тематика мероприятия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 проведения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7449017"/>
                  </a:ext>
                </a:extLst>
              </a:tr>
              <a:tr h="4461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1661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2695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709</Words>
  <Application>Microsoft Office PowerPoint</Application>
  <PresentationFormat>Экран (4:3)</PresentationFormat>
  <Paragraphs>124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  Примерная структура программы коррекционной работы как части содержательного раздела АООП обучающихся с ОВЗ   </vt:lpstr>
      <vt:lpstr>Понятие «коррекционная работа»  в Федеральном законе № 273-ФЗ </vt:lpstr>
      <vt:lpstr>Программа коррекционной работы с обучающимися с ОВЗ как часть ФГОС ООО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  <vt:lpstr>Предлагаемая структура программы КР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детей с ОВЗ </dc:title>
  <dc:creator>lestova</dc:creator>
  <cp:lastModifiedBy>Наталья</cp:lastModifiedBy>
  <cp:revision>173</cp:revision>
  <dcterms:created xsi:type="dcterms:W3CDTF">2019-09-06T10:51:37Z</dcterms:created>
  <dcterms:modified xsi:type="dcterms:W3CDTF">2020-10-20T11:56:42Z</dcterms:modified>
</cp:coreProperties>
</file>