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75" r:id="rId3"/>
    <p:sldId id="258" r:id="rId4"/>
    <p:sldId id="276" r:id="rId5"/>
    <p:sldId id="277" r:id="rId6"/>
    <p:sldId id="281" r:id="rId7"/>
    <p:sldId id="279" r:id="rId8"/>
    <p:sldId id="280" r:id="rId9"/>
    <p:sldId id="282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548E6-CA63-441C-B242-16F1F688221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15BA6-4B2A-4C4F-BD80-4B7A6F8E8F37}">
      <dgm:prSet phldrT="[Текст]" custT="1"/>
      <dgm:spPr/>
      <dgm:t>
        <a:bodyPr/>
        <a:lstStyle/>
        <a:p>
          <a:r>
            <a:rPr lang="ru-RU" sz="2400" b="1" dirty="0" smtClean="0"/>
            <a:t>Объективные причины:</a:t>
          </a:r>
        </a:p>
        <a:p>
          <a:endParaRPr lang="ru-RU" sz="2400" b="1" dirty="0" smtClean="0"/>
        </a:p>
        <a:p>
          <a:r>
            <a:rPr lang="ru-RU" sz="2400" b="1" dirty="0" smtClean="0"/>
            <a:t>100 % </a:t>
          </a:r>
          <a:r>
            <a:rPr lang="ru-RU" sz="2400" b="1" dirty="0" err="1" smtClean="0"/>
            <a:t>заполненность</a:t>
          </a:r>
          <a:r>
            <a:rPr lang="ru-RU" sz="2400" b="1" dirty="0" smtClean="0"/>
            <a:t> учреждения от проектной вместимости </a:t>
          </a:r>
          <a:endParaRPr lang="ru-RU" sz="2400" b="1" dirty="0"/>
        </a:p>
      </dgm:t>
    </dgm:pt>
    <dgm:pt modelId="{29975855-F7B7-4676-826B-CCA12EBC8BD7}" type="parTrans" cxnId="{992F22A8-27F2-40F2-B0C6-828CED9BAC07}">
      <dgm:prSet/>
      <dgm:spPr/>
      <dgm:t>
        <a:bodyPr/>
        <a:lstStyle/>
        <a:p>
          <a:endParaRPr lang="ru-RU" sz="2400" b="1"/>
        </a:p>
      </dgm:t>
    </dgm:pt>
    <dgm:pt modelId="{9795B689-894F-4B99-9463-82363B213686}" type="sibTrans" cxnId="{992F22A8-27F2-40F2-B0C6-828CED9BAC07}">
      <dgm:prSet/>
      <dgm:spPr/>
      <dgm:t>
        <a:bodyPr/>
        <a:lstStyle/>
        <a:p>
          <a:endParaRPr lang="ru-RU" sz="2400" b="1"/>
        </a:p>
      </dgm:t>
    </dgm:pt>
    <dgm:pt modelId="{B0C38CA2-B10F-4574-BDA6-0A5806A02BFD}">
      <dgm:prSet phldrT="[Текст]" custT="1"/>
      <dgm:spPr/>
      <dgm:t>
        <a:bodyPr/>
        <a:lstStyle/>
        <a:p>
          <a:r>
            <a:rPr lang="ru-RU" sz="2400" b="1" dirty="0" smtClean="0"/>
            <a:t>Субъективные причины:</a:t>
          </a:r>
        </a:p>
        <a:p>
          <a:endParaRPr lang="ru-RU" sz="2400" b="1" dirty="0" smtClean="0"/>
        </a:p>
        <a:p>
          <a:r>
            <a:rPr lang="ru-RU" sz="2400" b="1" dirty="0" smtClean="0"/>
            <a:t>Ресурсы педагогического коллектива (профессионализм, уникальность)</a:t>
          </a:r>
          <a:endParaRPr lang="ru-RU" sz="2400" b="1" dirty="0"/>
        </a:p>
      </dgm:t>
    </dgm:pt>
    <dgm:pt modelId="{23D5804E-8944-4DEA-8C3C-A7BAE49AD02E}" type="parTrans" cxnId="{CA3811BB-FC30-405E-AAD0-FD51BD02AC67}">
      <dgm:prSet/>
      <dgm:spPr/>
      <dgm:t>
        <a:bodyPr/>
        <a:lstStyle/>
        <a:p>
          <a:endParaRPr lang="ru-RU" sz="2400" b="1"/>
        </a:p>
      </dgm:t>
    </dgm:pt>
    <dgm:pt modelId="{465FE389-2376-4E8D-B163-650B97655B5C}" type="sibTrans" cxnId="{CA3811BB-FC30-405E-AAD0-FD51BD02AC67}">
      <dgm:prSet/>
      <dgm:spPr/>
      <dgm:t>
        <a:bodyPr/>
        <a:lstStyle/>
        <a:p>
          <a:endParaRPr lang="ru-RU" sz="2400" b="1"/>
        </a:p>
      </dgm:t>
    </dgm:pt>
    <dgm:pt modelId="{3F4CBB01-7BB3-4A9A-B4CF-891FC3B9B51A}" type="pres">
      <dgm:prSet presAssocID="{B13548E6-CA63-441C-B242-16F1F68822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BA98A-C1BD-4370-8917-CEBA8197C61F}" type="pres">
      <dgm:prSet presAssocID="{36C15BA6-4B2A-4C4F-BD80-4B7A6F8E8F3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8ADD4-3590-428B-9D5B-3A38D8DAF8F1}" type="pres">
      <dgm:prSet presAssocID="{9795B689-894F-4B99-9463-82363B213686}" presName="sibTrans" presStyleCnt="0"/>
      <dgm:spPr/>
    </dgm:pt>
    <dgm:pt modelId="{B5EB337C-96B0-4D80-B398-95DD8E37FDE9}" type="pres">
      <dgm:prSet presAssocID="{B0C38CA2-B10F-4574-BDA6-0A5806A02B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90388-14BD-4834-BBF2-BF3ECBE327E9}" type="presOf" srcId="{36C15BA6-4B2A-4C4F-BD80-4B7A6F8E8F37}" destId="{529BA98A-C1BD-4370-8917-CEBA8197C61F}" srcOrd="0" destOrd="0" presId="urn:microsoft.com/office/officeart/2005/8/layout/default"/>
    <dgm:cxn modelId="{CA3811BB-FC30-405E-AAD0-FD51BD02AC67}" srcId="{B13548E6-CA63-441C-B242-16F1F6882215}" destId="{B0C38CA2-B10F-4574-BDA6-0A5806A02BFD}" srcOrd="1" destOrd="0" parTransId="{23D5804E-8944-4DEA-8C3C-A7BAE49AD02E}" sibTransId="{465FE389-2376-4E8D-B163-650B97655B5C}"/>
    <dgm:cxn modelId="{EA9F2486-C32B-4041-A529-38406EFCB8C9}" type="presOf" srcId="{B13548E6-CA63-441C-B242-16F1F6882215}" destId="{3F4CBB01-7BB3-4A9A-B4CF-891FC3B9B51A}" srcOrd="0" destOrd="0" presId="urn:microsoft.com/office/officeart/2005/8/layout/default"/>
    <dgm:cxn modelId="{992F22A8-27F2-40F2-B0C6-828CED9BAC07}" srcId="{B13548E6-CA63-441C-B242-16F1F6882215}" destId="{36C15BA6-4B2A-4C4F-BD80-4B7A6F8E8F37}" srcOrd="0" destOrd="0" parTransId="{29975855-F7B7-4676-826B-CCA12EBC8BD7}" sibTransId="{9795B689-894F-4B99-9463-82363B213686}"/>
    <dgm:cxn modelId="{52CE83CE-C892-4660-9D09-4C1FB442076C}" type="presOf" srcId="{B0C38CA2-B10F-4574-BDA6-0A5806A02BFD}" destId="{B5EB337C-96B0-4D80-B398-95DD8E37FDE9}" srcOrd="0" destOrd="0" presId="urn:microsoft.com/office/officeart/2005/8/layout/default"/>
    <dgm:cxn modelId="{FAA3395C-A7A4-46ED-A2D8-4A9A020AC8A3}" type="presParOf" srcId="{3F4CBB01-7BB3-4A9A-B4CF-891FC3B9B51A}" destId="{529BA98A-C1BD-4370-8917-CEBA8197C61F}" srcOrd="0" destOrd="0" presId="urn:microsoft.com/office/officeart/2005/8/layout/default"/>
    <dgm:cxn modelId="{CF55337A-D98C-4812-9779-C526320314EA}" type="presParOf" srcId="{3F4CBB01-7BB3-4A9A-B4CF-891FC3B9B51A}" destId="{F458ADD4-3590-428B-9D5B-3A38D8DAF8F1}" srcOrd="1" destOrd="0" presId="urn:microsoft.com/office/officeart/2005/8/layout/default"/>
    <dgm:cxn modelId="{35F88BA7-5D8C-465D-9F8D-245EC0E80DDE}" type="presParOf" srcId="{3F4CBB01-7BB3-4A9A-B4CF-891FC3B9B51A}" destId="{B5EB337C-96B0-4D80-B398-95DD8E37FDE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BA98A-C1BD-4370-8917-CEBA8197C61F}">
      <dsp:nvSpPr>
        <dsp:cNvPr id="0" name=""/>
        <dsp:cNvSpPr/>
      </dsp:nvSpPr>
      <dsp:spPr>
        <a:xfrm>
          <a:off x="1041" y="382895"/>
          <a:ext cx="4060842" cy="243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Объективные причины: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100 % </a:t>
          </a:r>
          <a:r>
            <a:rPr lang="ru-RU" sz="2400" b="1" kern="1200" dirty="0" err="1" smtClean="0"/>
            <a:t>заполненность</a:t>
          </a:r>
          <a:r>
            <a:rPr lang="ru-RU" sz="2400" b="1" kern="1200" dirty="0" smtClean="0"/>
            <a:t> учреждения от проектной вместимости </a:t>
          </a:r>
          <a:endParaRPr lang="ru-RU" sz="2400" b="1" kern="1200" dirty="0"/>
        </a:p>
      </dsp:txBody>
      <dsp:txXfrm>
        <a:off x="1041" y="382895"/>
        <a:ext cx="4060842" cy="2436505"/>
      </dsp:txXfrm>
    </dsp:sp>
    <dsp:sp modelId="{B5EB337C-96B0-4D80-B398-95DD8E37FDE9}">
      <dsp:nvSpPr>
        <dsp:cNvPr id="0" name=""/>
        <dsp:cNvSpPr/>
      </dsp:nvSpPr>
      <dsp:spPr>
        <a:xfrm>
          <a:off x="4467967" y="382895"/>
          <a:ext cx="4060842" cy="243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Субъективные причины: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Ресурсы педагогического коллектива (профессионализм, уникальность)</a:t>
          </a:r>
          <a:endParaRPr lang="ru-RU" sz="2400" b="1" kern="1200" dirty="0"/>
        </a:p>
      </dsp:txBody>
      <dsp:txXfrm>
        <a:off x="4467967" y="382895"/>
        <a:ext cx="4060842" cy="243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4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7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0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4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0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3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6F0F-7529-42D2-AD5D-AFA0719AB407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FE68-E20F-4723-86F9-386325FE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urdo-shkola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priem@surdo-shkola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hyperlink" Target="mailto:priem@stl-shkol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46149"/>
            <a:ext cx="9144000" cy="1329378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СЕТЕВОЕ ВЗАИМОДЕЙСТВИЕ – </a:t>
            </a:r>
            <a:br>
              <a:rPr lang="ru-RU" sz="37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7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МЕХАНИЗМ РАЗВИТИЯ УЧРЕЖДЕНИЯ</a:t>
            </a:r>
            <a:endParaRPr lang="ru-RU" sz="37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http://ozpp59.narod.ru/attachments/Header/image_1.png?template=gene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 bwMode="auto">
          <a:xfrm>
            <a:off x="1" y="5459105"/>
            <a:ext cx="9171296" cy="19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3319" y="4577545"/>
            <a:ext cx="3971497" cy="100993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Лежнева Ирина Николаевна, 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заместитель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директора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по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</a:rPr>
              <a:t>инновационно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-методической работе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43" y="0"/>
            <a:ext cx="916890" cy="978016"/>
          </a:xfrm>
          <a:prstGeom prst="rect">
            <a:avLst/>
          </a:prstGeom>
        </p:spPr>
      </p:pic>
      <p:pic>
        <p:nvPicPr>
          <p:cNvPr id="7" name="Рисунок 6" descr="C:\Users\Учитель\Desktop\современная школа\ace3fe1cd746322_4398.de512b6e87_g-midd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6" y="10938"/>
            <a:ext cx="2704049" cy="922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60560" y="783045"/>
            <a:ext cx="55682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краевое бюджетное общеобразовательное учреждение</a:t>
            </a:r>
            <a:br>
              <a:rPr lang="ru-RU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«Общеобразовательная  </a:t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школа-интернат  Пермского края»</a:t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0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242296"/>
            <a:ext cx="900752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Программа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развития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“ШКОЛА ОТКРЫТЫХ ВОЗМОЖНОСТЕЙ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(в редакции от 26.12.2019 г.)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1404086"/>
            <a:ext cx="8352430" cy="3333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Программа </a:t>
            </a:r>
            <a:r>
              <a:rPr lang="ru-RU" sz="2400" b="1" dirty="0" smtClean="0"/>
              <a:t>– проект перспективного </a:t>
            </a:r>
            <a:r>
              <a:rPr lang="ru-RU" sz="2400" b="1" dirty="0"/>
              <a:t>развития Учреждения </a:t>
            </a:r>
            <a:r>
              <a:rPr lang="ru-RU" sz="2400" b="1" dirty="0" smtClean="0"/>
              <a:t>призвана зафиксировать </a:t>
            </a:r>
            <a:r>
              <a:rPr lang="ru-RU" sz="2400" b="1" dirty="0"/>
              <a:t>достигнутый уровень развития Учреждения определить параметры перехода школы на качественно новую ступень функционирования – создание регионального ресурсного центра по развитию системы комплексного сопровождения детей с нарушением слуха и </a:t>
            </a:r>
            <a:r>
              <a:rPr lang="ru-RU" sz="2400" b="1" dirty="0" smtClean="0"/>
              <a:t>зрения.</a:t>
            </a:r>
            <a:endParaRPr lang="ru-RU" sz="2400" b="1" dirty="0"/>
          </a:p>
          <a:p>
            <a:pPr algn="just"/>
            <a:endParaRPr lang="ru-RU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7553240"/>
              </p:ext>
            </p:extLst>
          </p:nvPr>
        </p:nvGraphicFramePr>
        <p:xfrm>
          <a:off x="286603" y="3681366"/>
          <a:ext cx="8529851" cy="320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3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535"/>
            <a:ext cx="8952931" cy="11327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Сетевое взаимодействие позволяет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517" y="1037230"/>
            <a:ext cx="8549895" cy="548640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обеспечить информационную</a:t>
            </a:r>
            <a:r>
              <a:rPr lang="ru-RU" b="1" dirty="0"/>
              <a:t> </a:t>
            </a:r>
            <a:r>
              <a:rPr lang="ru-RU" b="1" dirty="0" smtClean="0"/>
              <a:t>поддержку ин­новационной </a:t>
            </a:r>
            <a:r>
              <a:rPr lang="ru-RU" b="1" dirty="0"/>
              <a:t>и методической работы </a:t>
            </a:r>
            <a:r>
              <a:rPr lang="ru-RU" b="1" dirty="0" smtClean="0"/>
              <a:t> в ОУ в </a:t>
            </a:r>
            <a:r>
              <a:rPr lang="ru-RU" b="1" dirty="0"/>
              <a:t>сравнении с автоном­ной </a:t>
            </a:r>
            <a:r>
              <a:rPr lang="ru-RU" b="1" dirty="0" smtClean="0"/>
              <a:t>деятельностью;</a:t>
            </a:r>
            <a:endParaRPr lang="ru-RU" b="1" dirty="0"/>
          </a:p>
          <a:p>
            <a:pPr algn="just"/>
            <a:r>
              <a:rPr lang="ru-RU" b="1" dirty="0" smtClean="0"/>
              <a:t>расширить возможности </a:t>
            </a:r>
            <a:r>
              <a:rPr lang="ru-RU" b="1" dirty="0"/>
              <a:t>для повышения квалификации педагогических кадров в соответствии с потребностями развивающейся системы </a:t>
            </a:r>
            <a:r>
              <a:rPr lang="ru-RU" b="1" dirty="0" smtClean="0"/>
              <a:t>обра­зования;</a:t>
            </a:r>
          </a:p>
          <a:p>
            <a:pPr algn="just"/>
            <a:r>
              <a:rPr lang="ru-RU" b="1" dirty="0"/>
              <a:t>с</a:t>
            </a:r>
            <a:r>
              <a:rPr lang="ru-RU" b="1" dirty="0" smtClean="0"/>
              <a:t>оздать условия для профессионального развития педагогических работников;</a:t>
            </a:r>
          </a:p>
          <a:p>
            <a:pPr algn="just"/>
            <a:r>
              <a:rPr lang="ru-RU" b="1" dirty="0" smtClean="0"/>
              <a:t>повышение </a:t>
            </a:r>
            <a:r>
              <a:rPr lang="ru-RU" b="1" dirty="0"/>
              <a:t>рейтинга образовательного учреждения;</a:t>
            </a:r>
          </a:p>
          <a:p>
            <a:pPr algn="just"/>
            <a:r>
              <a:rPr lang="ru-RU" b="1" dirty="0"/>
              <a:t>обеспечение  принципа открытости образовательного учреждения в соответствии с ПР;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36305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2" y="269781"/>
            <a:ext cx="657822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В сентябре 2020 </a:t>
            </a:r>
            <a:r>
              <a:rPr lang="ru-RU" b="1" dirty="0" smtClean="0"/>
              <a:t>г. Учреждением </a:t>
            </a:r>
            <a:r>
              <a:rPr lang="ru-RU" b="1" dirty="0"/>
              <a:t>заключен Договор о сотрудничестве с ФГБНУ «Институт коррекционной педагогики Российской академии образования</a:t>
            </a:r>
            <a:r>
              <a:rPr lang="ru-RU" b="1" dirty="0" smtClean="0"/>
              <a:t>». ОУ является школой-партнером.</a:t>
            </a:r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026" name="Picture 2" descr="https://ovz17.ru/images/blog/835d1a9d-2166-45bf-bfce-626162bb0c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231"/>
            <a:ext cx="2028067" cy="20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308" y="2795349"/>
            <a:ext cx="82978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Основные направления сотрудничества: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Получение научно-методической</a:t>
            </a:r>
            <a:r>
              <a:rPr lang="ru-RU" sz="2000" b="1" dirty="0"/>
              <a:t>, научно-практической и информационной поддержки по проблемам коррекционной педагогики и специальной </a:t>
            </a:r>
            <a:r>
              <a:rPr lang="ru-RU" sz="2000" b="1" dirty="0" smtClean="0"/>
              <a:t>психологии.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Повышение квалификации педагогических и административных работников (в том числе на внебюджетной основе).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Участие педагогических работников в научных исследованиях Института.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Участие в разработке методических, программных материалов и презентация передового педагогического опыта.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Привлечение к работе психолого-медико-</a:t>
            </a:r>
            <a:r>
              <a:rPr lang="ru-RU" sz="2000" b="1" dirty="0"/>
              <a:t>п</a:t>
            </a:r>
            <a:r>
              <a:rPr lang="ru-RU" sz="2000" b="1" dirty="0" smtClean="0"/>
              <a:t>едагогического консилиума специалистов Института.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210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96" y="105818"/>
            <a:ext cx="7886700" cy="5083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сотрудничества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3" y="846161"/>
            <a:ext cx="8625385" cy="47439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Участие в исследовании </a:t>
            </a:r>
            <a:r>
              <a:rPr lang="ru-RU" b="1" dirty="0"/>
              <a:t>«Изучение динамики личностного развития и образовательных достижений обучающихся  с интеллектуальными нарушениями в определенных, контролируемых условиях сопровождаемого обучения и воспитания»</a:t>
            </a:r>
            <a:endParaRPr lang="ru-RU" dirty="0"/>
          </a:p>
          <a:p>
            <a:pPr lvl="0" algn="just"/>
            <a:r>
              <a:rPr lang="ru-RU" b="1" dirty="0" smtClean="0"/>
              <a:t>Участие в исследовании «Изучение </a:t>
            </a:r>
            <a:r>
              <a:rPr lang="ru-RU" b="1" dirty="0"/>
              <a:t>особых образовательных потребностей разных возрастных и нозологических групп детей с ограниченными возможностями здоровья, обучающихся в условиях цифровой образовательной </a:t>
            </a:r>
            <a:r>
              <a:rPr lang="ru-RU" b="1" dirty="0" smtClean="0"/>
              <a:t>среды»</a:t>
            </a:r>
            <a:r>
              <a:rPr lang="ru-RU" dirty="0" smtClean="0"/>
              <a:t> </a:t>
            </a:r>
          </a:p>
          <a:p>
            <a:pPr lvl="0" algn="just"/>
            <a:r>
              <a:rPr lang="ru-RU" b="1" dirty="0" smtClean="0"/>
              <a:t>Участие </a:t>
            </a:r>
            <a:r>
              <a:rPr lang="ru-RU" b="1" dirty="0"/>
              <a:t>в разработке учебных пособий «Технология. Основы монтажа и эксплуатации внутренних сантехнических устройств» </a:t>
            </a:r>
            <a:r>
              <a:rPr lang="ru-RU" b="1" dirty="0" smtClean="0"/>
              <a:t>5-13 </a:t>
            </a:r>
            <a:r>
              <a:rPr lang="ru-RU" b="1" dirty="0" err="1" smtClean="0"/>
              <a:t>клаасы</a:t>
            </a:r>
            <a:r>
              <a:rPr lang="ru-RU" b="1" dirty="0" smtClean="0"/>
              <a:t> для </a:t>
            </a:r>
            <a:r>
              <a:rPr lang="ru-RU" b="1" dirty="0"/>
              <a:t>обучающихся с умственной отсталостью (интеллектуальными нарушениями) с привлечением МОУ  "Киселевская общеобразовательная школа-интернат для обучающихся с ограниченными возможностями </a:t>
            </a:r>
            <a:r>
              <a:rPr lang="ru-RU" b="1" dirty="0" smtClean="0"/>
              <a:t>здоровья«</a:t>
            </a:r>
          </a:p>
        </p:txBody>
      </p:sp>
    </p:spTree>
    <p:extLst>
      <p:ext uri="{BB962C8B-B14F-4D97-AF65-F5344CB8AC3E}">
        <p14:creationId xmlns:p14="http://schemas.microsoft.com/office/powerpoint/2010/main" val="226944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96" y="105818"/>
            <a:ext cx="7886700" cy="5083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сотрудничества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098"/>
            <a:ext cx="4155743" cy="6086902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sz="1800" b="1" dirty="0" smtClean="0"/>
              <a:t>Май, 2021 г. На </a:t>
            </a:r>
            <a:r>
              <a:rPr lang="ru-RU" sz="1800" b="1" dirty="0"/>
              <a:t>базе ГКБОУ «Общеобразовательная школа-интернат Пермского края» состоялся региональный научно-методический семинар для специалистов образовательных и иных организаций по вопросам оценки факторов образовательной среды, оказывающих влияние на здоровье детей в образовательной организации</a:t>
            </a:r>
            <a:r>
              <a:rPr lang="ru-RU" sz="1800" b="1" dirty="0" smtClean="0"/>
              <a:t>. </a:t>
            </a:r>
            <a:r>
              <a:rPr lang="ru-RU" sz="1800" b="1" dirty="0"/>
              <a:t>Участниками семинара стали представители десяти отдельных образовательных организаций Пермского края, реализующих адаптированные основные общеобразовательные программы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algn="just" fontAlgn="base"/>
            <a:r>
              <a:rPr lang="ru-RU" sz="1800" b="1" dirty="0"/>
              <a:t>Семинар был организован и проведен совместно с ФГБНУ «Институт коррекционной педагогики Российской академии образования» и при поддержке Министерства образования и науки Пермского края.</a:t>
            </a:r>
          </a:p>
          <a:p>
            <a:pPr algn="just"/>
            <a:endParaRPr lang="ru-RU" sz="1800" b="1" dirty="0" smtClean="0"/>
          </a:p>
        </p:txBody>
      </p:sp>
      <p:pic>
        <p:nvPicPr>
          <p:cNvPr id="2050" name="Picture 2" descr="http://surdo-shkola.ru/wp-content/uploads/2021/05/%D0%B8%D0%B7%D0%BE%D0%B1%D1%80%D0%B0%D0%B6%D0%B5%D0%BD%D0%B8%D0%B5_viber_2021-05-18_15-47-10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46" y="1201003"/>
            <a:ext cx="4582615" cy="34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96" y="105818"/>
            <a:ext cx="7886700" cy="5083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сотрудничества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3" y="641444"/>
            <a:ext cx="8625385" cy="600501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Участие </a:t>
            </a:r>
            <a:r>
              <a:rPr lang="ru-RU" b="1" dirty="0">
                <a:solidFill>
                  <a:srgbClr val="FF0000"/>
                </a:solidFill>
              </a:rPr>
              <a:t>в реализации проекта ФГБНУ «Институт коррекционной педагогики РАО» «Клинико-психолого-педагогическое исследование современного ребенка с ограниченными возможностями здоровья и инвалидностью» в качестве участников научных исследований и экспериментов</a:t>
            </a:r>
            <a:r>
              <a:rPr lang="ru-RU" b="1" dirty="0" smtClean="0">
                <a:solidFill>
                  <a:srgbClr val="FF0000"/>
                </a:solidFill>
              </a:rPr>
              <a:t>» (До 2031 года)</a:t>
            </a:r>
            <a:endParaRPr lang="ru-RU" b="1" dirty="0">
              <a:solidFill>
                <a:srgbClr val="FF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Участие в профессиональном обсуждении проектов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 Примерных</a:t>
            </a:r>
            <a:r>
              <a:rPr lang="ru-RU" b="1" dirty="0">
                <a:solidFill>
                  <a:srgbClr val="FF0000"/>
                </a:solidFill>
              </a:rPr>
              <a:t>  адаптированных основных образовательных программ основного общего образования обучающихся с ограниченными возможностями </a:t>
            </a:r>
            <a:r>
              <a:rPr lang="ru-RU" b="1" dirty="0" smtClean="0">
                <a:solidFill>
                  <a:srgbClr val="FF0000"/>
                </a:solidFill>
              </a:rPr>
              <a:t>здоровья.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Участие в </a:t>
            </a:r>
            <a:r>
              <a:rPr lang="ru-RU" b="1" dirty="0">
                <a:solidFill>
                  <a:srgbClr val="FF0000"/>
                </a:solidFill>
              </a:rPr>
              <a:t>проектировании сценариев уроков, занятий по основным учебным дисциплинам и коррекционно-развивающим курсам для обучающихся с нарушениями слуха для размещения на электронной образовательной платформе, а также в создании видеоматериалов по урокам коррекционно-развивающим курсам для обучающихся с нарушениями слуха.</a:t>
            </a:r>
          </a:p>
          <a:p>
            <a:pPr lvl="0" algn="just"/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2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96" y="105818"/>
            <a:ext cx="7886700" cy="5083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Перспективы сотрудничества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3" y="852984"/>
            <a:ext cx="8625385" cy="600501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Участие в исследовании «Изучение </a:t>
            </a:r>
            <a:r>
              <a:rPr lang="ru-RU" b="1" dirty="0">
                <a:solidFill>
                  <a:srgbClr val="7030A0"/>
                </a:solidFill>
              </a:rPr>
              <a:t>уровня </a:t>
            </a:r>
            <a:r>
              <a:rPr lang="ru-RU" b="1" dirty="0" err="1">
                <a:solidFill>
                  <a:srgbClr val="7030A0"/>
                </a:solidFill>
              </a:rPr>
              <a:t>профориентационных</a:t>
            </a:r>
            <a:r>
              <a:rPr lang="ru-RU" b="1" dirty="0">
                <a:solidFill>
                  <a:srgbClr val="7030A0"/>
                </a:solidFill>
              </a:rPr>
              <a:t> умений и навыков у обучающихся с интеллектуальными нарушениями (5-9 классы) в рамках предмета Технология</a:t>
            </a:r>
            <a:r>
              <a:rPr lang="ru-RU" b="1" dirty="0" smtClean="0">
                <a:solidFill>
                  <a:srgbClr val="7030A0"/>
                </a:solidFill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Участие в разработке </a:t>
            </a:r>
            <a:r>
              <a:rPr lang="ru-RU" b="1" dirty="0">
                <a:solidFill>
                  <a:srgbClr val="7030A0"/>
                </a:solidFill>
              </a:rPr>
              <a:t>сценариев уроков для детей, обучающихся по АООП для детей с ТНР" (</a:t>
            </a:r>
            <a:r>
              <a:rPr lang="ru-RU" b="1" dirty="0" smtClean="0">
                <a:solidFill>
                  <a:srgbClr val="7030A0"/>
                </a:solidFill>
              </a:rPr>
              <a:t>программа 5.2</a:t>
            </a:r>
            <a:r>
              <a:rPr lang="ru-RU" b="1" dirty="0">
                <a:solidFill>
                  <a:srgbClr val="7030A0"/>
                </a:solidFill>
              </a:rPr>
              <a:t>.).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Организация круглого стола для отдельных </a:t>
            </a:r>
            <a:r>
              <a:rPr lang="ru-RU" b="1" dirty="0">
                <a:solidFill>
                  <a:srgbClr val="7030A0"/>
                </a:solidFill>
              </a:rPr>
              <a:t>образовательных </a:t>
            </a:r>
            <a:r>
              <a:rPr lang="ru-RU" b="1" dirty="0" smtClean="0">
                <a:solidFill>
                  <a:srgbClr val="7030A0"/>
                </a:solidFill>
              </a:rPr>
              <a:t>организаций, реализующих АООП для обучающихся с нарушением слуха (с участием школ ПФО и УФО). </a:t>
            </a:r>
            <a:endParaRPr lang="ru-RU" b="1" dirty="0">
              <a:solidFill>
                <a:srgbClr val="7030A0"/>
              </a:solidFill>
            </a:endParaRPr>
          </a:p>
          <a:p>
            <a:pPr lvl="0" algn="just"/>
            <a:endParaRPr lang="ru-RU" b="1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309" y="349122"/>
            <a:ext cx="7820168" cy="199379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Государственное краевое бюджетное общеобразовательное учреждение</a:t>
            </a:r>
            <a:b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«Общеобразовательная  </a:t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школа-интернат  Пермского края»</a:t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(ГО Пермь)</a:t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1" y="349122"/>
            <a:ext cx="1452318" cy="1549139"/>
          </a:xfrm>
          <a:prstGeom prst="rect">
            <a:avLst/>
          </a:prstGeom>
        </p:spPr>
      </p:pic>
      <p:pic>
        <p:nvPicPr>
          <p:cNvPr id="1026" name="Picture 2" descr="http://ozpp59.narod.ru/attachments/Header/image_1.png?template=gener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 bwMode="auto">
          <a:xfrm>
            <a:off x="0" y="5650173"/>
            <a:ext cx="9171296" cy="19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4" y="4206976"/>
            <a:ext cx="1924262" cy="144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76" y="3643976"/>
            <a:ext cx="1717850" cy="131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86" y="2989676"/>
            <a:ext cx="1988900" cy="155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01268"/>
            <a:ext cx="6029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err="1">
                <a:solidFill>
                  <a:srgbClr val="002060"/>
                </a:solidFill>
                <a:cs typeface="Times New Roman" panose="02020603050405020304" pitchFamily="18" charset="0"/>
                <a:hlinkClick r:id="rId7"/>
              </a:rPr>
              <a:t>priem@s</a:t>
            </a:r>
            <a:r>
              <a:rPr lang="en-US" sz="2000" b="1" u="sng" dirty="0" err="1">
                <a:solidFill>
                  <a:srgbClr val="002060"/>
                </a:solidFill>
                <a:cs typeface="Times New Roman" panose="02020603050405020304" pitchFamily="18" charset="0"/>
                <a:hlinkClick r:id="rId7"/>
              </a:rPr>
              <a:t>urdo</a:t>
            </a:r>
            <a:r>
              <a:rPr lang="ru-RU" sz="2000" b="1" u="sng" dirty="0">
                <a:solidFill>
                  <a:srgbClr val="002060"/>
                </a:solidFill>
                <a:cs typeface="Times New Roman" panose="02020603050405020304" pitchFamily="18" charset="0"/>
                <a:hlinkClick r:id="rId7"/>
              </a:rPr>
              <a:t>-shkola.ru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–адрес электронной почты</a:t>
            </a:r>
          </a:p>
          <a:p>
            <a:pPr algn="ctr"/>
            <a:r>
              <a:rPr lang="ru-RU" sz="2000" b="1" u="sng" dirty="0">
                <a:solidFill>
                  <a:srgbClr val="002060"/>
                </a:solidFill>
                <a:cs typeface="Times New Roman" panose="02020603050405020304" pitchFamily="18" charset="0"/>
                <a:hlinkClick r:id="rId8"/>
              </a:rPr>
              <a:t>http://</a:t>
            </a:r>
            <a:r>
              <a:rPr lang="ru-RU" sz="2000" b="1" u="sng" dirty="0">
                <a:solidFill>
                  <a:srgbClr val="002060"/>
                </a:solidFill>
                <a:cs typeface="Times New Roman" panose="02020603050405020304" pitchFamily="18" charset="0"/>
                <a:hlinkClick r:id="rId7"/>
              </a:rPr>
              <a:t>s</a:t>
            </a:r>
            <a:r>
              <a:rPr lang="en-US" sz="2000" b="1" u="sng" dirty="0" err="1">
                <a:solidFill>
                  <a:srgbClr val="002060"/>
                </a:solidFill>
                <a:cs typeface="Times New Roman" panose="02020603050405020304" pitchFamily="18" charset="0"/>
                <a:hlinkClick r:id="rId7"/>
              </a:rPr>
              <a:t>urdo</a:t>
            </a:r>
            <a:r>
              <a:rPr lang="ru-RU" sz="2000" b="1" u="sng" dirty="0">
                <a:solidFill>
                  <a:srgbClr val="002060"/>
                </a:solidFill>
                <a:cs typeface="Times New Roman" panose="02020603050405020304" pitchFamily="18" charset="0"/>
                <a:hlinkClick r:id="rId9"/>
              </a:rPr>
              <a:t>-shkola.ru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– сайт ОУ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8 (342) 258-39-55 – телефон </a:t>
            </a:r>
          </a:p>
          <a:p>
            <a:pPr algn="ctr"/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90109" y="5035207"/>
            <a:ext cx="481373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Приглашаем к сотрудничеству!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46" y="2252685"/>
            <a:ext cx="2213127" cy="147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729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464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СЕТЕВОЕ ВЗАИМОДЕЙСТВИЕ –  МЕХАНИЗМ РАЗВИТИЯ УЧРЕЖДЕНИЯ</vt:lpstr>
      <vt:lpstr>Программа развития  “ШКОЛА ОТКРЫТЫХ ВОЗМОЖНОСТЕЙ” (в редакции от 26.12.2019 г.) </vt:lpstr>
      <vt:lpstr>Сетевое взаимодействие позволяет</vt:lpstr>
      <vt:lpstr>Презентация PowerPoint</vt:lpstr>
      <vt:lpstr>Результаты сотрудничества </vt:lpstr>
      <vt:lpstr>Результаты сотрудничества </vt:lpstr>
      <vt:lpstr>Результаты сотрудничества </vt:lpstr>
      <vt:lpstr>Перспективы сотрудничества</vt:lpstr>
      <vt:lpstr>Государственное краевое бюджетное общеобразовательное учреждение  «Общеобразовательная   школа-интернат  Пермского края» (ГО Пермь)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краевое бюджетное общеобразовательное учреждение «Общеобразовательная школа-интернат Пермского края»</dc:title>
  <dc:creator>Учитель</dc:creator>
  <cp:lastModifiedBy>Учитель</cp:lastModifiedBy>
  <cp:revision>112</cp:revision>
  <cp:lastPrinted>2019-11-08T04:26:34Z</cp:lastPrinted>
  <dcterms:created xsi:type="dcterms:W3CDTF">2019-10-16T14:38:56Z</dcterms:created>
  <dcterms:modified xsi:type="dcterms:W3CDTF">2021-10-07T06:34:04Z</dcterms:modified>
</cp:coreProperties>
</file>