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13" r:id="rId2"/>
    <p:sldId id="816" r:id="rId3"/>
    <p:sldId id="840" r:id="rId4"/>
    <p:sldId id="837" r:id="rId5"/>
    <p:sldId id="838" r:id="rId6"/>
    <p:sldId id="841" r:id="rId7"/>
    <p:sldId id="842" r:id="rId8"/>
    <p:sldId id="843" r:id="rId9"/>
    <p:sldId id="844" r:id="rId10"/>
    <p:sldId id="817" r:id="rId11"/>
    <p:sldId id="818" r:id="rId12"/>
    <p:sldId id="845" r:id="rId13"/>
    <p:sldId id="829" r:id="rId14"/>
    <p:sldId id="846" r:id="rId15"/>
    <p:sldId id="847" r:id="rId16"/>
    <p:sldId id="848" r:id="rId17"/>
    <p:sldId id="849" r:id="rId18"/>
    <p:sldId id="830" r:id="rId19"/>
    <p:sldId id="850" r:id="rId20"/>
    <p:sldId id="851" r:id="rId21"/>
    <p:sldId id="821" r:id="rId22"/>
    <p:sldId id="828" r:id="rId23"/>
    <p:sldId id="853" r:id="rId24"/>
    <p:sldId id="854" r:id="rId25"/>
    <p:sldId id="852" r:id="rId26"/>
    <p:sldId id="855" r:id="rId27"/>
    <p:sldId id="856" r:id="rId28"/>
    <p:sldId id="819" r:id="rId29"/>
    <p:sldId id="820" r:id="rId30"/>
    <p:sldId id="822" r:id="rId31"/>
    <p:sldId id="858" r:id="rId32"/>
    <p:sldId id="857" r:id="rId33"/>
    <p:sldId id="823" r:id="rId34"/>
    <p:sldId id="861" r:id="rId35"/>
    <p:sldId id="862" r:id="rId36"/>
    <p:sldId id="859" r:id="rId37"/>
    <p:sldId id="860" r:id="rId38"/>
    <p:sldId id="824" r:id="rId39"/>
    <p:sldId id="863" r:id="rId40"/>
    <p:sldId id="868" r:id="rId41"/>
    <p:sldId id="825" r:id="rId42"/>
    <p:sldId id="866" r:id="rId43"/>
    <p:sldId id="867" r:id="rId44"/>
    <p:sldId id="864" r:id="rId45"/>
    <p:sldId id="869" r:id="rId46"/>
    <p:sldId id="870" r:id="rId47"/>
    <p:sldId id="865" r:id="rId48"/>
    <p:sldId id="872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75" autoAdjust="0"/>
  </p:normalViewPr>
  <p:slideViewPr>
    <p:cSldViewPr snapToGrid="0">
      <p:cViewPr varScale="1">
        <p:scale>
          <a:sx n="71" d="100"/>
          <a:sy n="71" d="100"/>
        </p:scale>
        <p:origin x="103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58B84-8206-495C-BC3B-4691FE03DC0A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9944F-B2F7-4284-9066-3ACBE55B4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9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9944F-B2F7-4284-9066-3ACBE55B469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2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7F37D-723B-4DCB-B554-AE9A18757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09C339-BDB6-470B-8995-C2E66BA45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AE900-C17A-443B-B43B-1A17E201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64B76B-E10C-4922-A40C-C06CD095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78245-C875-4C8C-997F-C8DD7650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F81DA-2AA9-4009-A5B8-102DAD17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5D2202-DEA3-4726-AB47-EFE67E443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F78354-BC81-4240-A25B-534E5B38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96ABB-C6D1-4F7E-9746-9AF6F6C6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68A8C-25B8-410C-A5C2-252E1435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5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75B047-500A-4A9E-80FB-429614214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4EFBA-D45C-4D02-AF15-33298FF35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61D3D-4CF8-4B95-A5DB-733760C9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68312-3AE2-4A2C-928F-D19363B1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A0D75-8928-4B4B-84D1-D91E04B0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9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8C8E8-23E7-4FC5-A4FC-FA1B81C7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3AAC4F-FEBF-4D9B-A1A9-07B3BCC6B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0B2E8-AF77-4A80-9FC6-6BE22E24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E6195-BF00-4592-9325-EDBE1CD3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63C5E-CF63-46E3-89A8-0009FEA2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3F04C-0F35-4437-9F48-1F363134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7424C6-01CC-49DD-ACE1-505D46146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4781D-588D-48C7-A5CB-5D5070C4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104BC-36C1-4547-ACC0-A2C3CE77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95EDF-58C8-42DE-AB3D-B7DB51EF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6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437DC-DBED-4967-AD75-D3E032A8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0C266-F18C-4942-88A7-3376E070A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A7E1BC-4699-4C0C-940B-1CF716FA9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6B59DC-20D9-4441-B131-84C4B931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3672F5-DA57-473A-A947-A46331C9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38B4C-AFDF-439B-8957-1C8812A1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4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E0483-F785-47FF-AD65-742AFB2B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CC47D3-F571-4D7F-B462-8B6DE51C7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DBC1B8-280F-4034-BA02-1FC971B05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16E168-2203-4D1B-8DCB-72D0C0FC6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B92BB6-03DA-4D63-92FF-BE69EBB8F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52D7F4-9E93-4F30-A6ED-D64E09C9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3E85B4-C8AE-4061-9ED8-9B14B70B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D0D24-B3BE-4CBC-82BD-E5950BE9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1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6D113-1353-412B-ABFE-32BCCF7A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68DC70-15F1-4BC1-815B-50844893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03E0F1-F2D0-4C00-8243-AF375787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1A279B-FFB9-4C24-848E-F30A3BBD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1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A81739-AB88-4736-AB9F-7962136A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465D14-6BB4-4B78-8D41-D63453A6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8155C-CB2B-4764-B841-C1A8CED7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7C476-EF5D-4893-A1D8-895098E2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1D0A97-99FB-415B-89AA-09F15E10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24C2C-3A92-4B95-BEA6-32D46CD3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65F51-335E-4B4E-9288-16892AA9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10F0F-2BD7-43DA-A284-A95C7C76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70782-8CF2-40EB-A044-D2D482A8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1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E7202-02A6-4578-ABF4-C74E1695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0B65C5-7FF2-4BAE-9833-96521D90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387E53-AB5C-4D36-87E6-25B9879E1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F8E734-878C-4B67-B021-6A11667D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1FD92-81EE-4391-91C8-1A97FAF0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1E157-D336-41F8-B209-AF5FD5BA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37A04-E9DE-4DBB-AE46-DF3C8C3C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09F166-73A8-4717-A43D-2DC3A5E2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785481-10B5-41D4-A082-D79CD7376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B7AD-1199-4626-8C10-80A6F0D33C1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E9629-FB63-415B-8C20-5BD0C0E78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BA758-C7F2-4BF9-9C57-4B31ECF2C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04AB-5150-4C38-8E43-810EE419E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voroshnina@pspu.ru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naumov_alan@bk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#Par244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voroshnina@pspu.ru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naumov_alan@bk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#Par1143"/><Relationship Id="rId3" Type="http://schemas.openxmlformats.org/officeDocument/2006/relationships/hyperlink" Target="#Par244"/><Relationship Id="rId7" Type="http://schemas.openxmlformats.org/officeDocument/2006/relationships/hyperlink" Target="#Par553"/><Relationship Id="rId2" Type="http://schemas.openxmlformats.org/officeDocument/2006/relationships/hyperlink" Target="https://portfolio-edu.iro.per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#Par507"/><Relationship Id="rId5" Type="http://schemas.openxmlformats.org/officeDocument/2006/relationships/hyperlink" Target="#Par452"/><Relationship Id="rId4" Type="http://schemas.openxmlformats.org/officeDocument/2006/relationships/hyperlink" Target="#Par377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#Par553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#Par553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0E133-7359-14A8-5ECE-CA9247CDB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A1DD9A-6DDC-75AD-3D0D-4C829B987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42C50-E413-62ED-1D34-09F07174F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405" y="2123440"/>
            <a:ext cx="9997440" cy="160298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аттестации педагогов, работающих с детьми с ОВЗ, на квалификационные категории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методический семинар</a:t>
            </a:r>
            <a:endParaRPr lang="ru-RU" sz="3600" dirty="0">
              <a:solidFill>
                <a:schemeClr val="bg1"/>
              </a:solidFill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0D4D54-2F89-896F-B7A4-8705F4A55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6929" y="4355690"/>
            <a:ext cx="7944209" cy="1953035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 О.Р.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voroshnina@pspu.ru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Наумов А.А.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naumov_alan@bk.ru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февраля 2025 г.</a:t>
            </a:r>
            <a:endParaRPr lang="ru-RU" sz="2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37A5E8-E51A-6E45-16BE-4901C0E16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21" y="683189"/>
            <a:ext cx="6477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32745-4104-E6EE-1920-04B6FA9662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33" y="542890"/>
            <a:ext cx="114935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D417ECC-CA70-406C-0E03-F75631B97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19" y="4886633"/>
            <a:ext cx="1651820" cy="14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FB917-3A4A-5604-9589-2D749BBA5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2460" y="241002"/>
            <a:ext cx="984070" cy="17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3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70183-9129-0749-F173-3C7AE4F9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VIII. Порядок предоставления материалов педагогических работников с целью установления первой или высшей квалификационной категории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4E72B6-F07C-15FC-921B-094EBD4E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5624"/>
            <a:ext cx="11629016" cy="4811843"/>
          </a:xfrm>
        </p:spPr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8.1. Для установления квалификационной категории (первой или высшей) педагогический работник, обратившийся с заявлением в Аттестационную комиссию, в "Личном кабинете" на сайте https://portfolio-edu.iro.perm.ru формирует электронное портфолио (далее - Портфолио), в котором размещает Материалы, подтверждающие результативность его профессиональной деятельности.</a:t>
            </a:r>
          </a:p>
          <a:p>
            <a:pPr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8.2. Материалы педагога размещаются по разделам.</a:t>
            </a:r>
          </a:p>
          <a:p>
            <a:pPr indent="0" algn="just">
              <a:spcBef>
                <a:spcPts val="1200"/>
              </a:spcBef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8.3. Раздел 1. Портрет. В данном разделе указываются:</a:t>
            </a:r>
          </a:p>
          <a:p>
            <a:pPr indent="342900" algn="just">
              <a:spcBef>
                <a:spcPts val="12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 сведения о педагоге, на основании которых формируется индивидуальный профиль педагога на сайте https://portfolio-edu.iro.perm.ru, в том числе сведения о смене фамилии, работе по совместительству и (или) совмещении должностей (при необходимости);</a:t>
            </a:r>
          </a:p>
          <a:p>
            <a:pPr indent="342900" algn="just">
              <a:spcBef>
                <a:spcPts val="12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наименование методической темы, над которой педагог работает на протяжении последних 5 (пяти) лет (указывается не более 3 (трех) тем, по которым есть достигнутые результаты);</a:t>
            </a:r>
          </a:p>
          <a:p>
            <a:pPr indent="342900" algn="just">
              <a:spcBef>
                <a:spcPts val="12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краткий самоанализ педагогических технологий, методов профессиональной деятельности, способствующих достижению результатов (не более двух страниц текста со ссылками на разделы Портфолио с размещенными в них материалами), подписывается аттестуемым;</a:t>
            </a:r>
          </a:p>
          <a:p>
            <a:pPr indent="342900" algn="just">
              <a:spcBef>
                <a:spcPts val="12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основании данных индивидуального профиля на сайте https://portfolio-edu.iro.perm.ru формируется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 tooltip="Анкета педагогического работника"/>
              </a:rPr>
              <a:t>Анкета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педагогического работника (далее - Анкета) в соответствии с приложением 2 к настоящему Положению. Анкета должна содержать сведения, актуальные на момент аттестации, и быть датирована не ранее одного месяца до начала экспертизы. Анкета заверяется подписью работодателя и печатью образовательной организации (при наличии).</a:t>
            </a:r>
          </a:p>
          <a:p>
            <a:pPr indent="342900" algn="just">
              <a:spcBef>
                <a:spcPts val="12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Материалы, представленные в разделе 1, экспертом не оцениваются.</a:t>
            </a:r>
          </a:p>
          <a:p>
            <a:pPr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88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AB2FA-B129-9EDD-1D26-332FCD04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 1. Портрет (не оценивается экспертом)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F88FF-B472-0299-F616-D37FDAB1D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Ошибки, недочеты, на которые обращает внимание эксперт: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Анкета: старая (не соответствует периоду аттестации), не заверена руководителем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темы представлены за срок менее 3 или более 5 лет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 методических тем: ежегодная смена методической темы</a:t>
            </a:r>
          </a:p>
        </p:txBody>
      </p:sp>
    </p:spTree>
    <p:extLst>
      <p:ext uri="{BB962C8B-B14F-4D97-AF65-F5344CB8AC3E}">
        <p14:creationId xmlns:p14="http://schemas.microsoft.com/office/powerpoint/2010/main" val="394270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69DA3-D718-0311-49AE-45DEA65E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2.1. Результаты освоения обучающимися образовательных программ…, по итогам мониторингов, проводимых образовательной организацией, по итогам мониторинга системы образования регионального и федерального уровней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AA9C9-5D00-9FF4-4045-DB4125E5D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10000"/>
          </a:bodyPr>
          <a:lstStyle/>
          <a:p>
            <a:pPr indent="0" algn="just">
              <a:spcBef>
                <a:spcPts val="1200"/>
              </a:spcBef>
              <a:buNone/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8.5. В разделе 2 размещаются результаты образовательной деятельности обучающихся на основании данных:</a:t>
            </a:r>
          </a:p>
          <a:p>
            <a:pPr indent="342900" algn="just">
              <a:spcBef>
                <a:spcPts val="1200"/>
              </a:spcBef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мониторингов, проводимых образовательной организацией в соответствии с локальным актом о системе мониторинга образовательных результатов обучающихся;</a:t>
            </a:r>
          </a:p>
          <a:p>
            <a:pPr indent="342900" algn="just">
              <a:spcBef>
                <a:spcPts val="1200"/>
              </a:spcBef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мониторинга регионального уровня - мониторинговых обследований, проводимых в рамках региональной системы оценки качества образования в соответствии с планами-графиками, размещенными на официальном сайте Министерства по ссылке https://kraioko.perm.ru/s2/;</a:t>
            </a:r>
          </a:p>
          <a:p>
            <a:pPr indent="342900" algn="just">
              <a:spcBef>
                <a:spcPts val="1200"/>
              </a:spcBef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мониторинга федерального уровня - общероссийских мониторинговых обследований: всероссийских проверочных работ (ВПР), национальных исследований качества образования (НИКО), государственной итоговой аттестации (ГИА);</a:t>
            </a:r>
          </a:p>
          <a:p>
            <a:pPr indent="342900" algn="just">
              <a:spcBef>
                <a:spcPts val="1200"/>
              </a:spcBef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участия обучающихся в мероприятиях интеллектуальной, научно-исследовательской, творческой или спортивной направленности - конференциях, конкурсах, олимпиадах, соревнованиях, входящих в Перечень краевых мероприятий, направленных на выявление, поддержку, развитие творческого потенциала детей и педагогов и утвержденных соответствующими приказами Министерства (далее - Перечень) (ссылка на приказы: http://iro.perm.ru/attestaciya_pedagogov_sub5.html);</a:t>
            </a:r>
          </a:p>
          <a:p>
            <a:pPr indent="342900" algn="just">
              <a:spcBef>
                <a:spcPts val="1200"/>
              </a:spcBef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сведений о результатах профессиональной деятельности, кратких аналитических отчетов, подтверждающих динамику продвижения ребенка в освоении образовательной программы, развитие способностей в различных видах деятельности; анализа продуктивности использования новых образовательных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97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899DB-4FDC-6457-BA43-A787B110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2.1. Результаты освоения обучающимися образовательных программ…, по итогам мониторингов, проводимых образовательной организацией, по итогам мониторинга системы образования регионального и федерального уровней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344925-9C37-02C6-6A36-EBBEB026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1825625"/>
            <a:ext cx="1185492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Должности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«учитель», «преподаватель», реализующий АООП/АОП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АООП/АОП (учитель указывает учебный предмет/дисциплину/модуль);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мониторингов, проводимых ОО по учебному предмету, предусмотренных АООП/АОП и внутренней системой оценки образовательных достижений обучающихся;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мониторингов: доля обучающихся (успеваемость в %), качество (на 4-5 в %), средний балл (в виде усредненных данных);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итоговой аттестации выпускников 9/12 классов с нарушениями интеллекта (комплексной итоговой работы (КИР) - зачёт/не зачёт; экзамен по предметной области «Труд( технология)»;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мониторинговых срезов по сформированности жизненных компетенций у обучающихся с ОВЗ (сформирован/ не сформирован);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мониторингов в рамках реализации АООП(СИПР): доля обучающихся (успеваемость в %), качество (зачёт/не зачёт; усвоил/ не усвоил в %). </a:t>
            </a:r>
            <a:endParaRPr lang="ru-RU" sz="16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мониторинги, аналитические справки о достижении и динамике результатов обучающихся, анализ собственной деятельности (применяемые технологии, создаваемые условия и т.п.), позволяющей достигать результатов и др. Учитель-дефектолог (учитель-логопед) показывает свой вклад в достижение результатов</a:t>
            </a:r>
          </a:p>
          <a:p>
            <a:pPr marL="0" indent="0">
              <a:buNone/>
            </a:pPr>
            <a:r>
              <a:rPr lang="ru-RU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«голая» статистика без комментариев, динамики и т.п.</a:t>
            </a:r>
          </a:p>
        </p:txBody>
      </p:sp>
    </p:spTree>
    <p:extLst>
      <p:ext uri="{BB962C8B-B14F-4D97-AF65-F5344CB8AC3E}">
        <p14:creationId xmlns:p14="http://schemas.microsoft.com/office/powerpoint/2010/main" val="347231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87C71-D14C-6A94-B4F4-2D7978462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7C1A0-8270-CE9C-FE7F-2D3848D2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19"/>
            <a:ext cx="10515600" cy="1065007"/>
          </a:xfrm>
        </p:spPr>
        <p:txBody>
          <a:bodyPr>
            <a:noAutofit/>
          </a:bodyPr>
          <a:lstStyle/>
          <a:p>
            <a:pPr algn="ctr"/>
            <a:r>
              <a:rPr lang="ru-RU" sz="20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2.1. Результаты освоения обучающимися образовательных программ…, по итогам мониторингов, проводимых образовательной организацией, по итогам мониторинга системы образования регионального и федерального уровней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75741-3523-3D69-EA8B-9CB429A5D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1043493"/>
            <a:ext cx="11854927" cy="5717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Должность «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оценки индивидуального развития воспитанников (целевые ориентиры по каждому возрастному периоду (в соответствии с ФОП ДО), виды диагностики, сроки проведения, виды занятий, группы, полученные результаты): доля воспитанников (норма в %, высокие показатели в %, низкие показатели в %). </a:t>
            </a: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Должности «учитель-дефектолог», «учитель-логопед» в ДОО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оценки индивидуального развития воспитанников в части коррекции нарушений (целевые ориентиры по каждому возрастному периоду (в соответствии с ФАОП ДО), виды диагностики, сроки проведения, виды занятий, группы, полученные результаты): доля воспитанников (норма в %, высокие показатели в %, низкие показатели в %).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-наименование скрининговых обследований, проводимых ОО (готовности к школьному обучению, выявление речевых нарушений, нарушений в коммуникативной, эмоционально-волевой сферах и т.д.) с описанием диагностического инструментария. </a:t>
            </a: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Должности «учитель-дефектолог», «учитель-логопед» в ОО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рабочей программы коррекционно-развивающих занятий (дефектологических, логопедические), цель, задачи, результаты ее реализации;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мониторингов, предусмотренных АООП/АОП и внутренней системой оценки образовательных достижений обучающихся с ОВЗ;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скрининговых обследований, проводимых ОО (готовности к школьному обучению, выявление речевых нарушений, нарушений в коммуникативной, эмоционально-волевой сферах и т.д.) с описанием диагностического инструментария;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мониторингов, проводимых ОО в рамках сформированности универсальных учебных действий (УУД) и/или базовых универсальных учебных действий (БУД) с описанием диагностического инструментария; - результаты мониторингов: доля обучающихся (норма в %, высокие показатели в %, низкие показатели в %). Выводы: ______________________________________________________________________________________ (необходимо обобщить результаты, сравнить данные внутреннего мониторинга образовательных результатов обучающихся аттестуемого педагога с обобщенными данными аналогичного мониторинга по ОО)</a:t>
            </a:r>
            <a:endParaRPr lang="ru-RU" sz="14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2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B5F09-4913-674A-05BA-85BDF6D0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132A07-5683-9641-7094-60391BC56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72" t="13864" r="17214" b="31760"/>
          <a:stretch/>
        </p:blipFill>
        <p:spPr bwMode="auto">
          <a:xfrm>
            <a:off x="240521" y="1825625"/>
            <a:ext cx="11592891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099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779E0-40A4-1DDE-642C-9C079189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2.4.</a:t>
            </a:r>
            <a:r>
              <a:rPr lang="ru-RU" sz="27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Развитие у обучающихся способностей к творческой, физкультурно-спортивной деятельности (результаты участия в конкурсах, фестивалях, соревнованиях)</a:t>
            </a:r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B00ADF-3188-2F73-35E3-7EDED93A0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29" t="15788" r="17490" b="52809"/>
          <a:stretch/>
        </p:blipFill>
        <p:spPr bwMode="auto">
          <a:xfrm>
            <a:off x="838200" y="1690688"/>
            <a:ext cx="10515600" cy="4645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063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8928B-5DC9-C030-31D5-CEE2CF146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0F8C-6A1A-059E-4F21-EE7E0190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2.4.</a:t>
            </a:r>
            <a:r>
              <a:rPr lang="ru-RU" sz="2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Развитие у обучающихся способностей к творческой, физкультурно-спортивной деятельности (результаты участия в конкурсах, фестивалях, соревнованиях)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(продолжение таблицы)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E73B6A8-2D63-4E9B-A5CB-892141EEF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39" t="68243" r="17138" b="9464"/>
          <a:stretch/>
        </p:blipFill>
        <p:spPr bwMode="auto">
          <a:xfrm>
            <a:off x="838200" y="1818042"/>
            <a:ext cx="10515600" cy="4507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639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899DB-4FDC-6457-BA43-A787B110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2.4.</a:t>
            </a:r>
            <a:r>
              <a:rPr lang="ru-RU" sz="32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Развитие у обучающихся способностей к творческой, физкультурно-спортивной деятельности (результаты участия в конкурсах, фестивалях, соревнованиях)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344925-9C37-02C6-6A36-EBBEB0266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ссылки на мероприятия, подтверждение, что дети обучаются у данного педагога (заверенный список обучающихся / воспитанников), сертификаты, грамоты и т.п. 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нет подтверждения, что дети обучаются у данного педагога, представлены только сертификаты, участие одного ребенка и т.п.</a:t>
            </a:r>
          </a:p>
        </p:txBody>
      </p:sp>
    </p:spTree>
    <p:extLst>
      <p:ext uri="{BB962C8B-B14F-4D97-AF65-F5344CB8AC3E}">
        <p14:creationId xmlns:p14="http://schemas.microsoft.com/office/powerpoint/2010/main" val="409326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CD304-2EDA-BD88-B0AF-47D1346FA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E87B6-D269-65F6-29B7-104A055F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Раздел 3. </a:t>
            </a:r>
            <a:r>
              <a:rPr lang="ru-RU" sz="32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Продуктивное использование образовательных технологий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685293-CF99-CB2D-9353-FBCA0881F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ru-RU" sz="22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Продуктивное использование образовательных технологий</a:t>
            </a:r>
            <a:endParaRPr lang="ru-RU" sz="22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Краткое описание системы работы по повышению качества образования, эффективного использования методов обучения и воспитания, продуктивного использования новых образовательных технологий. </a:t>
            </a: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отразить: </a:t>
            </a:r>
          </a:p>
          <a:p>
            <a:pPr>
              <a:buFontTx/>
              <a:buChar char="-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методы, технологии, преобладающие в практике педагога (3-5 технологий, не более); </a:t>
            </a:r>
          </a:p>
          <a:p>
            <a:pPr>
              <a:buFontTx/>
              <a:buChar char="-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систему работы, обосновать целесообразность использования (с учетом специфики и возможностей ОО, контингента обучающихся (в том числе с ОВЗ), интересов педагога, достижения образовательных результатов, сохранения здоровья воспитанников и др.); </a:t>
            </a:r>
          </a:p>
          <a:p>
            <a:pPr>
              <a:buFontTx/>
              <a:buChar char="-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 описании результативности использования конкретных методов, приемов, технологий отразить их влияние на достижение обучающимися образовательных результатов, указанных 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1, 2, 3</a:t>
            </a:r>
          </a:p>
        </p:txBody>
      </p:sp>
    </p:spTree>
    <p:extLst>
      <p:ext uri="{BB962C8B-B14F-4D97-AF65-F5344CB8AC3E}">
        <p14:creationId xmlns:p14="http://schemas.microsoft.com/office/powerpoint/2010/main" val="318789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05E50-49DE-702D-863F-2ACA41B2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аттестации на высшую (первую) квалификационную категорию педагогов, работающих с детьми с ОВЗ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CC7ED-1910-1DA3-BE15-B57809C22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России от 24 марта 2023 г. № 196 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  <a:endParaRPr lang="ru-RU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 Министерства образования и науки Пермского края от 16.07.2024 N 26-01-06-745 «Об утверждении Положения об аттестационной комиссии Министерства образования и науки Пермского края»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и науки Пермского края от 13.09.2024 № 26-01-06-943 «Об организации работы аттестационной комиссии Министерства образования и науки Пермского края на 2024-2025 учебный год и признании утратившими силу отдельных приказов Министерства образования и науки Пермского края»</a:t>
            </a:r>
          </a:p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В ЦЕЛЯХ УСТАНОВЛЕНИЯ КВАЛИФИКАЦИОННЫХ КАТЕГОРИЙ (ПЕРВОЙ, ВЫСШЕЙ, «ПЕДАГОГ-МЕТОДИСТ», «ПЕДАГОГ-НАСТАВНИК») (методические рекомендации). г. Пермь, 2024.</a:t>
            </a:r>
            <a:endParaRPr lang="ru-RU" sz="3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49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FE4C0-FDE7-8639-BF41-262EEF6D6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89D43-4A01-0B83-FF26-F86A967B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Раздел 3.1. </a:t>
            </a:r>
            <a:r>
              <a:rPr lang="ru-RU" sz="32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Продуктивное использование образовательных технологий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0A922A-76BA-918B-4061-933701055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45" t="32453" r="17380" b="24564"/>
          <a:stretch/>
        </p:blipFill>
        <p:spPr bwMode="auto">
          <a:xfrm>
            <a:off x="838200" y="1559860"/>
            <a:ext cx="10515600" cy="5013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1125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899DB-4FDC-6457-BA43-A787B110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Раздел 3. </a:t>
            </a:r>
            <a:r>
              <a:rPr lang="ru-RU" sz="32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Продуктивное использование образовательных технологий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344925-9C37-02C6-6A36-EBBEB0266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Продуктивное использование образовательных технологий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описание используемых технологий, продуктивность и результативность их использования, примеры, описание, м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атериалы, отражающие личный опыт использования педагогом образовательных технологий, активных/интерактивных методов обучения и воспитания; доказательства продуктивности применяемых методов обучения и воспитания, образовательных технологий; подтверждающие наличие собственных дидактических материалов по выбранным образовательным технологиям.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т.п. 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формальное описание (указание) технологий, не соответствующие профессиональной деятельности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312223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899DB-4FDC-6457-BA43-A787B110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ru-RU" sz="32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воспитательной работы с обучающимися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344925-9C37-02C6-6A36-EBBEB0266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.1. Результаты воспитательной работы с обучающимися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результатах воспитательной работы с обучающимися, в том числе результатах реализации программ внеурочной деятельности, результаты взаимодействия с родителями обучающихся.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предоставляется на основе включаемых в образовательную программу рабочей программы воспитания и календарного плана воспитательной работы, разрабатываемых и утверждаемых организацией, мероприятия, фото, справки с перечислением действий и т.п. (статья 12.1 Общие требования к организации воспитания обучающихся Федерального закона от 29.12.2012 г. № 273-ФЗ). </a:t>
            </a:r>
          </a:p>
        </p:txBody>
      </p:sp>
    </p:spTree>
    <p:extLst>
      <p:ext uri="{BB962C8B-B14F-4D97-AF65-F5344CB8AC3E}">
        <p14:creationId xmlns:p14="http://schemas.microsoft.com/office/powerpoint/2010/main" val="366444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283C9-972A-66CF-CBF7-F42C160BC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C9468-3605-70AE-C510-D01888F9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ru-RU" sz="32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воспитательной работы с обучающимися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60027-E6C7-4CEC-F842-112D0F46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068"/>
            <a:ext cx="10515600" cy="5025895"/>
          </a:xfrm>
        </p:spPr>
        <p:txBody>
          <a:bodyPr>
            <a:noAutofit/>
          </a:bodyPr>
          <a:lstStyle/>
          <a:p>
            <a:r>
              <a:rPr lang="ru-RU" sz="23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.1. Результаты воспитательной работы с обучающимися</a:t>
            </a:r>
          </a:p>
          <a:p>
            <a:pPr marL="0" indent="0">
              <a:buNone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отразить: </a:t>
            </a:r>
          </a:p>
          <a:p>
            <a:pPr>
              <a:buFontTx/>
              <a:buChar char="-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индивидуальную систему воспитательной работы педагога с целью приобретения обучающимися позитивного социального опыта, формирования гражданской позиции; </a:t>
            </a:r>
          </a:p>
          <a:p>
            <a:pPr>
              <a:buFontTx/>
              <a:buChar char="-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эффективные формы организации внеурочной деятельности (кружки, клубы, секции, др. организационные формы воспитательной работы с детским коллективом); </a:t>
            </a:r>
          </a:p>
          <a:p>
            <a:pPr>
              <a:buFontTx/>
              <a:buChar char="-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эффективные формы привлечения родителей к воспитанию обучающихся; </a:t>
            </a:r>
          </a:p>
          <a:p>
            <a:pPr>
              <a:buFontTx/>
              <a:buChar char="-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программ внеурочной деятельности направлению профессиональной деятельности педагога; </a:t>
            </a:r>
          </a:p>
          <a:p>
            <a:pPr>
              <a:buFontTx/>
              <a:buChar char="-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долю(%) обучающихся, воспитанников, вовлеченных в различные формы воспитательной работы, динамику участия, сохранность контингента. </a:t>
            </a:r>
          </a:p>
        </p:txBody>
      </p:sp>
    </p:spTree>
    <p:extLst>
      <p:ext uri="{BB962C8B-B14F-4D97-AF65-F5344CB8AC3E}">
        <p14:creationId xmlns:p14="http://schemas.microsoft.com/office/powerpoint/2010/main" val="3627347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A8467-A5E1-B35A-91E7-79E14ABB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EFCB4-CCDD-50AD-55FC-BBBE7BA3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ru-RU" sz="32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воспитательной работы с обучающимися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3EC1C-593D-BC86-E4C3-CC8F277A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068"/>
            <a:ext cx="10515600" cy="5025895"/>
          </a:xfrm>
        </p:spPr>
        <p:txBody>
          <a:bodyPr>
            <a:noAutofit/>
          </a:bodyPr>
          <a:lstStyle/>
          <a:p>
            <a:r>
              <a:rPr lang="ru-RU" sz="23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.1. Результаты воспитательной работы с обучающимися</a:t>
            </a:r>
          </a:p>
          <a:p>
            <a:pPr marL="0" indent="0">
              <a:buNone/>
            </a:pPr>
            <a:endParaRPr lang="ru-RU" sz="23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E0EE3-03DE-0D8E-A2A8-416DCB17B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4" t="34208" r="17448" b="42285"/>
          <a:stretch/>
        </p:blipFill>
        <p:spPr bwMode="auto">
          <a:xfrm>
            <a:off x="1097280" y="1775012"/>
            <a:ext cx="10256520" cy="4260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708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B829-62EF-6415-8CC7-2BE7A0099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AD9F7-E007-A649-1687-1A381CAA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ru-RU" sz="32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воспитательной работы с обучающимися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D4077C-BB3F-E73C-4100-F30315D1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.1. Результаты воспитательной работы с обучающимися</a:t>
            </a:r>
          </a:p>
          <a:p>
            <a:pPr marL="0" indent="0">
              <a:buNone/>
            </a:pP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планы и программы воспитательной работы с обучающимися, программы внеурочной деятельности, программы дополнительного образования, мероприятия с родителями, отчет отражает системный характер воспитательной работы, результаты воспитательной работы и др.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приказы о сопровождении детей на мероприятия, фото, справки с перечислением действий и т.п.</a:t>
            </a:r>
          </a:p>
        </p:txBody>
      </p:sp>
    </p:spTree>
    <p:extLst>
      <p:ext uri="{BB962C8B-B14F-4D97-AF65-F5344CB8AC3E}">
        <p14:creationId xmlns:p14="http://schemas.microsoft.com/office/powerpoint/2010/main" val="2015086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6C42-3824-A389-AAC1-B09FBEF9E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43321-82EF-CFD3-C1DA-F23263BC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F7828C-BC1A-C045-D703-37346CC9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Активное участие в работе методических объединений педагогических работников организаций, проблемных групп, временных творческих коллективов и др.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Активное участие в работе методических объединений педагогических работников организации – это неоднократное деятельное, продуктивное участие педагога в работе методических объединений (совместная с коллегами деятельность, направленная на профессиональное развитие и саморазвитие педагогов, на совершенствование методов обучения и воспитания, на повышение качества образовательных результатов обучающихся).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Методическая работа – это вид педагогической деятельности, основанный на достижениях науки и педагогического опыта, система взаимосвязанных мер, направленных на развитие и саморазвитие творческого потенциала педагога, его профессионального мастерства, а в результате – на рост уровня обученности, развитости и воспитанности учащихся учреждений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263588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2508E-899A-2A75-41C0-C06A9283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B11D8-9D89-3C67-C20E-D8BCF4B9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2D017F-1552-8319-CEF8-A9160E1A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Активное участие в работе методических объединений педагогических работников организаций, проблемных групп, временных творческих коллективов и др.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Краткое описание: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в методической работе ОО;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в методической работе городского/муниципального округа Пермского края (далее – округа);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в методической работе на региональном уровне (например, в региональном методическом активе, в региональных рабочих группах, др.)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 методическим объединением педагогических работников ОО, округа (при наличии);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 педагогической практической подготовкой студентов (при наличии).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отразить: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личный вклад в методическую работу ОО, округа, региона;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систематичность, активность и продуктивность участия в методической работе ОО, округа, региона;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взаимосвязь содержания работы в методических объединениях и методической темы педагога. </a:t>
            </a:r>
          </a:p>
        </p:txBody>
      </p:sp>
    </p:spTree>
    <p:extLst>
      <p:ext uri="{BB962C8B-B14F-4D97-AF65-F5344CB8AC3E}">
        <p14:creationId xmlns:p14="http://schemas.microsoft.com/office/powerpoint/2010/main" val="1246958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07783-E54B-B233-8015-D44CCB39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</a:t>
            </a:r>
            <a:r>
              <a:rPr lang="ru-RU" sz="4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Методическая работа и трансляция педагогического опыта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72B98-EC6F-EC6B-5A1A-D9A4B5D09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Активное участие в работе методических объединений педагогических работников организаций, проблемных групп, временных творческих коллективов и др.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справки, копии приказов, планы и отчеты о работе, содержательная аналитическая справка о работе педагога в педагогическом объединении, вклад в его деятельность, текст выступления и т.п.; информация о руководстве педагогической практикой, наставничестве и т.п.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отсутствие подтверждающих содержательных документов (только приказы, информационные справки), пассивное участие (методическое объединение и т.п. – деятельность не отражена), участие в вебинарах, семинарах, конференциях, конкурсах, рабочие группы по подготовке отдельных мероприятий, например, юбилей школы и т.п.</a:t>
            </a:r>
          </a:p>
        </p:txBody>
      </p:sp>
    </p:spTree>
    <p:extLst>
      <p:ext uri="{BB962C8B-B14F-4D97-AF65-F5344CB8AC3E}">
        <p14:creationId xmlns:p14="http://schemas.microsoft.com/office/powerpoint/2010/main" val="1846426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F544D0-9807-D4DB-3F69-179E8D26C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0" t="15735" b="4675"/>
          <a:stretch/>
        </p:blipFill>
        <p:spPr bwMode="auto">
          <a:xfrm>
            <a:off x="0" y="86061"/>
            <a:ext cx="12192000" cy="677193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117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C468B-2196-6DE8-E524-D7FCADB8C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3CA3D-15A5-60D2-6BA1-6D6E5474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аттестации на высшую (первую) квалификационную категорию педагогов, работающих с детьми с ОВЗ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5E8F8-7500-BDC5-3273-C48A721A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России от 24 марта 2023 г. № 196 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Данным приказом установлены показатели, на основе которых аттестационная комиссия квалификационной категории принимает решение: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пункт 35 – первой квалификационной категории;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пункт 36 – высшей квалификационной категории; об установлении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пункт 50 – квалификационной категории «педагог-методист»;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пункт 51 – квалификационной категории «педагог-наставник». </a:t>
            </a:r>
          </a:p>
        </p:txBody>
      </p:sp>
    </p:spTree>
    <p:extLst>
      <p:ext uri="{BB962C8B-B14F-4D97-AF65-F5344CB8AC3E}">
        <p14:creationId xmlns:p14="http://schemas.microsoft.com/office/powerpoint/2010/main" val="2036319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07783-E54B-B233-8015-D44CCB39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72B98-EC6F-EC6B-5A1A-D9A4B5D09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790176"/>
            <a:ext cx="11790381" cy="506782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.2.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Транслирование в педагогических коллективах опыта практических результатов своей профессиональной деятельности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Педагогический опыт - реальная педагогическая практика, в том числе и её результаты, которые отражаются в качественных образовательных результатах обучающихся, достигаемых посредством реализации педагогом в практике законов и принципов педагогики с учетом конкретных условий, особенностей детей, детского коллектива и собственной личности.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Прежде чем транслировать индивидуальный педагогический опыт, его необходимо обобщить и описать. В кратком описании опыта необходимо: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обосновать актуальность (какой проблеме посвящен, какие вопросы раскрывает, почему автор выбрал эту тему, кому может быть полезна и т.д., насколько она изучена и уже описана в педагогической литературе);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обозначить цель и задачи; 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пояснить в каких условиях формировался опыт (категория обучающихся, классы (группы), урок или внеурочная деятельность и др.), длительность работы по методической теме;</a:t>
            </a:r>
          </a:p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отметить ведущую идею и суть опыта; - указать результат работы, к каким выводам пришёл автор в соответствии с поставленной целью и решаемыми задачами; - перечислить рекомендации (предложения) по внедрению опыта в практику коллег. - назвать информационные источники (не менее 3). 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45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BD241-F2D1-012C-C225-5A3F1A691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ACDB1-F74E-464E-67DA-9C718EEF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AA446D-9D2D-8ECC-AE61-F4142F2D6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911" t="42977" r="17567" b="23862"/>
          <a:stretch/>
        </p:blipFill>
        <p:spPr bwMode="auto">
          <a:xfrm>
            <a:off x="2743200" y="1690688"/>
            <a:ext cx="8610600" cy="4903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147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B4D0D-7673-6D22-3735-BF3F111BB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339E2-F193-5C17-022C-A11488BA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43ECC-91EB-A8F2-4996-A80B0125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77"/>
            <a:ext cx="10515600" cy="489032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.2.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Транслирование в педагогических коллективах опыта практических результатов своей профессиональной деятельности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программы, публикации, сценарии уроков и мероприятий, тексты публикаций, содержательные отзывы, аналитические справки, перечень мероприятий, заверенный руководителем, технологические карты и др.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Содержательные материалы обязательны!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сертификаты, справки, ссылки на публикации (не открываются), свидетельства о публикациях, публикации в газетах и т.п., информация о выступлениях на родительских собраниях, проведение мастер-классов для обучающихся, о публикациях на Интернет-порталах, созданных для получения прибыли без экспертной оценки практической значимости педагогического опыта.  </a:t>
            </a:r>
          </a:p>
          <a:p>
            <a:pPr marL="0" indent="0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содержательных материалов!</a:t>
            </a:r>
          </a:p>
        </p:txBody>
      </p:sp>
    </p:spTree>
    <p:extLst>
      <p:ext uri="{BB962C8B-B14F-4D97-AF65-F5344CB8AC3E}">
        <p14:creationId xmlns:p14="http://schemas.microsoft.com/office/powerpoint/2010/main" val="1073044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07783-E54B-B233-8015-D44CCB39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1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72B98-EC6F-EC6B-5A1A-D9A4B5D09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948"/>
            <a:ext cx="10515600" cy="5346551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.3. </a:t>
            </a:r>
            <a:r>
              <a:rPr lang="ru-RU" sz="16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Экспертная деятельность педагога (работа в качестве эксперта, члена жюри конкурсов, олимпиад, соревнований; рецензирование и др.)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Экспертиза – аналитическая процедура, направленная на получение аргументированного представления о состоянии результата (целостного объекта) образовательной деятельности. 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Педагогическая экспертиза — совокупность процедур, необходимых для получения индивидуального или коллективного мнения в форме экспертного суждения (или оценки) о педагогическом объекте, явлении, процессе. 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фактах экспертной деятельности педагога: 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в краевой предметной комиссии по проверке заданий ЕГЭ; 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в краевой предметной комиссии по проверке заданий ОГЭ; 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в жюри муниципального и/или регионального этапов Всероссийской олимпиады школьников; 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в жюри муниципального и/или регионального этапов конкурсов, фестивалей, чемпионатов различного уровня; 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в жюри муниципального и/или регионального этапов олимпиады школьников по психологии, научно-практических конференций по психологии (для должности «педагог-психолог»); 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в аттестационной комиссии ОО; 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в аттестационной комиссии Министерства образования и науки Пермского края; </a:t>
            </a:r>
          </a:p>
        </p:txBody>
      </p:sp>
    </p:spTree>
    <p:extLst>
      <p:ext uri="{BB962C8B-B14F-4D97-AF65-F5344CB8AC3E}">
        <p14:creationId xmlns:p14="http://schemas.microsoft.com/office/powerpoint/2010/main" val="1534672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283FB-77FA-10DD-B80A-98F22DAC5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365BA-2359-4953-D79D-AA110BDF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8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6D85E-F96D-56CC-502A-1C99750D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129"/>
            <a:ext cx="10515600" cy="544337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.3.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Экспертная деятельность педагога (работа в качестве эксперта, члена жюри конкурсов, олимпиад, соревнований; рецензирование и др.)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фактах экспертной деятельности педагога: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работа в экспертной группе по оценке аттестационных материалов педагогических работников на квалификационную категорию (первую, высшую, педагог-методист, педагог-наставник);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9. работа в составе психолого-педагогического консилиума ОО;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 работа в составе территориальных психолого-педагогических комиссий;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11. работа в жюри конкурсов профессионального мастерства;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12. анализ посещенных уроков/занятий педагогических работников ОО, округа;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13. рецензирование выпускных квалификационных работ студентов, обучающихся по образовательным программам среднего профессионального образования и/или образовательным программам высшего образования;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14. прочие факты экспертной деятельности (жюри конкурсов, олимпиад, соревнований, ученических конференций, судейство спортивных соревнований (для педагогов, реализующих программы спортивной направленности), другие виды экспертной деятельности (в соответствии с профилем деятельности аттестуемого). Каждый факт экспертной деятельности должен иметь документальное подтверждение.</a:t>
            </a:r>
          </a:p>
        </p:txBody>
      </p:sp>
    </p:spTree>
    <p:extLst>
      <p:ext uri="{BB962C8B-B14F-4D97-AF65-F5344CB8AC3E}">
        <p14:creationId xmlns:p14="http://schemas.microsoft.com/office/powerpoint/2010/main" val="3222035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90773-FE30-C4D5-2FD0-79CC96EE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319F4-D7B6-B769-C5E0-C59D63B5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9B72E-1D69-1057-0A59-DB4AAFCF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77"/>
            <a:ext cx="10515600" cy="48903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.3.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Экспертная деятельность педагога (работа в качестве эксперта, члена жюри конкурсов, олимпиад, соревнований; рецензирование и др.)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8EDC8B-412A-DEDA-A60B-559A7FC3B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7" t="33681" r="17681" b="46492"/>
          <a:stretch/>
        </p:blipFill>
        <p:spPr bwMode="auto">
          <a:xfrm>
            <a:off x="838200" y="3098164"/>
            <a:ext cx="10726271" cy="3055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1215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66755-7734-1277-B130-2B3F25F8A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5A016-8BEF-E674-A687-709B9852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E5B1D-A4D5-3B16-AB22-80611722F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77"/>
            <a:ext cx="10515600" cy="48903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.3.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Экспертная деятельность педагога (работа в качестве эксперта, члена жюри конкурсов, олимпиад, соревнований; рецензирование и др.)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приказы, справки, благодарственные письма, Положения о мероприятиях и т.п. Уровень мероприятия – повышение оценки в зависимости от уровня.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мероприятия, не относящиеся к образовательной деятельности или входящие в прямые должностные обязанности, например, экзамен у ребенка, находящегося на индивидуальном обучении, и т.п.</a:t>
            </a:r>
          </a:p>
        </p:txBody>
      </p:sp>
    </p:spTree>
    <p:extLst>
      <p:ext uri="{BB962C8B-B14F-4D97-AF65-F5344CB8AC3E}">
        <p14:creationId xmlns:p14="http://schemas.microsoft.com/office/powerpoint/2010/main" val="1074263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A3C7-B794-4F9B-ABA8-330015217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54524-F453-60C7-B08A-409535E3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96AA2-8238-A275-C2E9-6D15E7CC4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77"/>
            <a:ext cx="10515600" cy="489032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.3.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Экспертная деятельность педагога (работа в качестве эксперта, члена жюри конкурсов, олимпиад, соревнований; рецензирование и др.)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приказы, справки, благодарственные письма, Положения о мероприятиях и т.п. Экспертная деятельность должна касаться работы в жюри детских и профессиональных, включая методические, конкурсах. Уровень мероприятия – повышение оценки в зависимости от уровня.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мероприятия, не относящиеся к образовательной деятельности или входящие в прямые должностные обязанности, например, экзамен у ребенка, находящегося на индивидуальном обучении, и т.п.</a:t>
            </a:r>
          </a:p>
        </p:txBody>
      </p:sp>
    </p:spTree>
    <p:extLst>
      <p:ext uri="{BB962C8B-B14F-4D97-AF65-F5344CB8AC3E}">
        <p14:creationId xmlns:p14="http://schemas.microsoft.com/office/powerpoint/2010/main" val="536570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07783-E54B-B233-8015-D44CCB39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72B98-EC6F-EC6B-5A1A-D9A4B5D09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77"/>
            <a:ext cx="10515600" cy="48903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.4.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участия в конкурсах профессионального мастерства (для высшей категории)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Конкурсы профессионального мастерства – это испытание на определение уровня профессионализма и одно из средств повышения профессионализма педагогов. Информация об участии педагога в профессиональных конкурсах и результативности участия в них.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рассматривается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участии педагога в имитационных конкурсах на Интернет-порталах за денежные средства без прохождения конкурсных испытаний. </a:t>
            </a:r>
          </a:p>
        </p:txBody>
      </p:sp>
    </p:spTree>
    <p:extLst>
      <p:ext uri="{BB962C8B-B14F-4D97-AF65-F5344CB8AC3E}">
        <p14:creationId xmlns:p14="http://schemas.microsoft.com/office/powerpoint/2010/main" val="2064134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3C4B5-4EB7-08D2-F0D7-8070A6EA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509F7-D80B-6228-20F6-5F85B546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9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6D5EE-D2C0-F178-90D3-64C04E73B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9" y="1108038"/>
            <a:ext cx="11811896" cy="5572461"/>
          </a:xfrm>
        </p:spPr>
        <p:txBody>
          <a:bodyPr>
            <a:noAutofit/>
          </a:bodyPr>
          <a:lstStyle/>
          <a:p>
            <a:r>
              <a:rPr lang="ru-RU" sz="17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7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.4. </a:t>
            </a:r>
            <a:r>
              <a:rPr lang="ru-RU" sz="17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Результаты участия в конкурсах профессионального мастерства (для высшей категории)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участии педагога в предметных, метапредметных педагогических олимпиадах и результативности участия в них. </a:t>
            </a:r>
          </a:p>
          <a:p>
            <a:pPr marL="0" indent="0">
              <a:buNone/>
            </a:pPr>
            <a:r>
              <a:rPr lang="ru-RU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Олимпиадах, организуемых в Пермском крае: </a:t>
            </a:r>
          </a:p>
          <a:p>
            <a:pPr marL="514350" indent="-514350">
              <a:buAutoNum type="arabicPeriod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олимпиада «ПРОФИ-край» (организатор ВШЭ); </a:t>
            </a:r>
          </a:p>
          <a:p>
            <a:pPr marL="514350" indent="-514350">
              <a:buAutoNum type="arabicPeriod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краевые олимпиады для учителей начальных классов, немецкого языка, молодых учителей математики и др. (организатор ПГГПУ); </a:t>
            </a:r>
          </a:p>
          <a:p>
            <a:pPr marL="514350" indent="-514350">
              <a:buAutoNum type="arabicPeriod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краевая метапредметная педагогическая олимпиада (организатор РИНО ПГНИУ); </a:t>
            </a:r>
          </a:p>
          <a:p>
            <a:pPr marL="514350" indent="-514350">
              <a:buAutoNum type="arabicPeriod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предметных и метапредметных компетенций для учителей-предметников общеобразовательных организаций г. Перми (организатор департамент образования администрации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г.Перми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514350" indent="-514350">
              <a:buAutoNum type="arabicPeriod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оценка профессиональных компетенций (организатор Центр оценки профессионального мастерства и квалификации педагогов); </a:t>
            </a:r>
          </a:p>
          <a:p>
            <a:pPr marL="514350" indent="-514350">
              <a:buAutoNum type="arabicPeriod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другие педагогические олимпиады, организуемые в Пермском крае, помимо перечисленных выше. </a:t>
            </a:r>
          </a:p>
          <a:p>
            <a:pPr marL="0" indent="0">
              <a:buNone/>
            </a:pPr>
            <a:r>
              <a:rPr lang="ru-RU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Олимпиадах, организуемых на всероссийском уровне или в других субъектах РФ (помимо Пермского края). 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рассматривается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участии педагога в олимпиадах, тестированиях на Интернет-порталах за денежные средства. </a:t>
            </a:r>
          </a:p>
        </p:txBody>
      </p:sp>
    </p:spTree>
    <p:extLst>
      <p:ext uri="{BB962C8B-B14F-4D97-AF65-F5344CB8AC3E}">
        <p14:creationId xmlns:p14="http://schemas.microsoft.com/office/powerpoint/2010/main" val="348804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4CC3C-EBF7-DB7A-9313-193082F6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 Министерства образования и науки Пермского края от 16.07.2024 N 26-01-06-745 «Об утверждении Положения об аттестационной комиссии Министерства образования и науки Пермского края»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26015-5C90-5A22-15C2-9FC333697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Общие положения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Формирование Аттестационной комиссии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Права и обязанности членов Аттестационной комиссии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IV. Порядок работы Аттестационной комиссии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V. Решение Аттестационной комиссии</a:t>
            </a:r>
          </a:p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VI. Формирование экспертных групп</a:t>
            </a:r>
          </a:p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VII. Порядок проведения экспертизы аттестационных материалов</a:t>
            </a:r>
          </a:p>
          <a:p>
            <a:pPr marL="0" indent="0"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VIII. Порядок предоставления материалов педагогических работников с целью установления первой или высшей квалификационной категории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IX. Порядок предоставления Материалов с целью установления квалификационной категории "педагог-методист" или "педагог-наставник"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7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E537-D7E3-4BC1-4DB3-D5B4A0D36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004E5-BCCD-2C2F-B68C-EB958088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3D5EB-D1A8-038C-EE81-80A066AA7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77"/>
            <a:ext cx="10515600" cy="48903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sz="2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и инновационная деятельность педагога, в т.ч. разработка программно-методического сопровождения образовательного процесса (для высшей категории)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Экспериментальная и инновационная деятельность педагога: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Разработка программно-методического сопровождения образовательного процесса </a:t>
            </a:r>
          </a:p>
        </p:txBody>
      </p:sp>
    </p:spTree>
    <p:extLst>
      <p:ext uri="{BB962C8B-B14F-4D97-AF65-F5344CB8AC3E}">
        <p14:creationId xmlns:p14="http://schemas.microsoft.com/office/powerpoint/2010/main" val="307026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07783-E54B-B233-8015-D44CCB39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72B98-EC6F-EC6B-5A1A-D9A4B5D09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77"/>
            <a:ext cx="10515600" cy="489032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sz="1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и инновационная деятельность педагога, в т.ч. разработка программно-методического сопровождения образовательного процесса (для высшей категории)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и инновационная деятельность педагога: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определении экспериментальной и инновационной деятельности за основу приняты определения, изложенные в 20 статье Федерального Закона РФ от 29.12.2012 г. № 273-ФЗ (ред. от 22.06.2024) «Об образовании в Российской Федерации». 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деятельность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направлена на разработку, апробацию и внедрение новых образовательных программ, образовательных технологий (их элементов), образовательных ресурсов, новых методических инструментов и осуществляется в форме экспериментов, порядок и условия, проведения которых определяются локальным актом организации. 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Инновационная деятельность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ориентирована на разработку, апробацию и внедрение новых учебников и разработанных в комплекте с ними учебных пособий, на совершенствование учебно-методического обеспечения образовательной деятельности обучающихся и осуществляется в форме реализации инновационных проектов (программ), порядок и условия, проведения которых определяются локальным актом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527687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29909-416D-3CF0-5B60-D7A5F2858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A4912-E62A-DCBA-EBAD-B69FD873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180B3-039D-BAD1-741E-125EAEF64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77"/>
            <a:ext cx="10515600" cy="489032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sz="18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и инновационная деятельность педагога, в т.ч. разработка программно-методического сопровождения образовательного процесса (для высшей категории)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направлениях экспериментальной и инновационной деятельности педагога, о транслировании индивидуального педагогического опыта экспериментальной и инновационной деятельности.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указать: </a:t>
            </a:r>
          </a:p>
          <a:p>
            <a:pPr marL="457200" indent="-45720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(тему) экспериментальной и инновационной деятельности; </a:t>
            </a:r>
          </a:p>
          <a:p>
            <a:pPr marL="457200" indent="-45720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личный вклад в экспериментальную и инновационную деятельность (апробация, внедрение, разработка): </a:t>
            </a:r>
          </a:p>
          <a:p>
            <a:pPr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собственных экспериментов, инновационных проектов; </a:t>
            </a:r>
          </a:p>
          <a:p>
            <a:pPr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участие в экспериментах и инновационных проектах в составе группы педагогов ОО; - участие в работе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апробационных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экспериментальных, инновационных,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стажировочных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площадок муниципального/регионального уровня.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3. результативность экспериментальной и инновационной деятельности;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4. транслирование опыта экспериментальной и инновационной 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1094706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CA45A-1B2C-F1B8-AC25-580CD8217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10151-7958-698E-9917-086FCF97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DFF46-CC91-9DD1-5EE1-FE3B4F9E7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790177"/>
            <a:ext cx="11715078" cy="489032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sz="16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и инновационная деятельность педагога, в т.ч. разработка программно-методического сопровождения образовательного процесса (для высшей категории)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кратком описании опыта экспериментальной и инновационной деятельности необходимо: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обосновать актуальность (какой проблеме посвящена, какие вопросы раскрывает, почему автор выбрал эту тему, кому может быть полезна и т.д., насколько она изучена и уже описана в педагогической литературе);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обозначить цель и задачи;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пояснить условия проведения эксперимента и инновации (категория обучающихся, классы (группы), урок или внеурочная деятельность и др.), длительность работы в рамках экспериментальной и инновационной деятельности;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отметить ведущую идею и суть инновационного опыта;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указать результаты работы, к каким выводам пришёл автор в соответствии с поставленной целью и решаемыми задачами; </a:t>
            </a:r>
          </a:p>
          <a:p>
            <a:pPr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перечислить рекомендации (предложения) по внедрению опыта в практику коллег. - назвать информационные источники (не менее 3).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рассматривается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выступлениях на родительских собраниях, проведение мастер-классов для обучающихся, о публикациях на Интернет-порталах, </a:t>
            </a:r>
          </a:p>
        </p:txBody>
      </p:sp>
    </p:spTree>
    <p:extLst>
      <p:ext uri="{BB962C8B-B14F-4D97-AF65-F5344CB8AC3E}">
        <p14:creationId xmlns:p14="http://schemas.microsoft.com/office/powerpoint/2010/main" val="3553928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14A6C-6B9B-65B6-BC4E-CC0EF2451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40062-2058-DB55-98FD-AAD23BBD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CC61C-D2B7-74CD-BC59-EFDCD20D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77"/>
            <a:ext cx="10515600" cy="4890322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sz="2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Экспериментальная и инновационная деятельность педагога, в т.ч. разработка программно-методического сопровождения образовательного процесса (для высшей категории). Экспериментальная и инновационная деятельность.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4B3D57-9DF2-C574-366E-065E078E7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4" t="65434" r="17489" b="25093"/>
          <a:stretch/>
        </p:blipFill>
        <p:spPr bwMode="auto">
          <a:xfrm>
            <a:off x="1183341" y="3271202"/>
            <a:ext cx="10069158" cy="2914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056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FD156-389C-5C82-409F-FFC9D6533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EF7E2-B2BC-21FA-C188-C1137D46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F36D4-5A43-7CC5-467F-DE6CE361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790177"/>
            <a:ext cx="11715078" cy="489032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sz="1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и инновационная деятельность педагога, в т.ч. разработка программно-методического сопровождения образовательного процесса (для высшей категории)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программно-методического сопровождения образовательного процесса: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Программно-методическое сопровождение – это специально организованная деятельность по поддержке обучающихся в процессе освоения образовательных программ, основанная на использовании современных образовательных и информационных технологий, электронных ресурсов и представляющая собой единый программный или методический продукт. 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Программно-методическое сопровождение образовательного процесса — это комплекс профессионально ориентированных мероприятий, форм и действий педагога, направленных на повышение качества образовательного процесса. 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Краткое описание участия в разработке программно-методического сопровождения образовательного процесса, в том числе для обучающихся с ОВЗ с учетом нозологии и структуры дефекта. Необходимо отразить: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личный вклад в разработку программно-методического сопровождения образовательного процесса;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систематичность, активность и продуктивность участия в разработке программно-методического сопровождения образовательного процесса;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методических разработок,* написанных аттестуемым педагогом (либо при участии педагога);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обосновать актуальность методических разработок (какой проблеме посвящена, какие вопросы раскрывает, почему автор выбрал эту тему, кому может быть полезна и т.д., насколько она изучена и уже описана в педагогической литературе); </a:t>
            </a:r>
          </a:p>
          <a:p>
            <a:pPr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использования методических и/или программных продуктов.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Методическая разработка – это издание, раскрывающее формы, средства, методы обучения, элементы современных педагогических технологий или сами технологии обучения и воспитания применительно к конкретной теме занятия, теме учебной программы, преподаванию программы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735895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17098-DBAC-EFC7-1E83-EB6816C00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DAFDB-A758-2EA6-6003-CE02D231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BC3AF-393D-B56D-8237-57322477D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790177"/>
            <a:ext cx="11715078" cy="489032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sz="1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и инновационная деятельность педагога, в т.ч. разработка программно-методического сопровождения образовательного процесса (для высшей категории)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программно-методического сопровождения образовательного процесса: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46DDF1-D581-1308-D00D-856A2388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2" t="68590" r="17071" b="22455"/>
          <a:stretch/>
        </p:blipFill>
        <p:spPr bwMode="auto">
          <a:xfrm>
            <a:off x="645459" y="3279774"/>
            <a:ext cx="10822193" cy="269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115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3B9E0-C6CF-E1D2-C962-63897B3CA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458D-2498-BBD2-27C7-1D56F6B6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5. Методическая работа и трансляция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C17A1-F5D5-4477-25DD-A48B8CD9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77"/>
            <a:ext cx="10515600" cy="489032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.5. </a:t>
            </a:r>
            <a:r>
              <a:rPr lang="ru-RU" sz="240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Экспериментальная и инновационная деятельность педагога, в т.ч. разработка программно-методического сопровождения образовательного процесса (для высшей категории)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Правильно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методических разработок с обоснованием актуальности, представлением целей, задач, краткого содержания, результатов работы, заверенный руководителем образовательной организации, разработанные инновационные продукты, рецензии или отзывы на материалы с отражением инновационности продукта, справки, копии приказов (образовательная организация реализует ИОП, входит в Рабочую группу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МОиН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Пермского края, органов управления образования, является экспериментальной, инновационной площадкой разных уровней)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справки, приказы, участие в различных комиссиях с перечислением действий без содержательного результата, участие в различных мероприятиях, инициированных отделами образования, министерством, где соискатель ничего своего не разрабатывал, только внедрял разработанное другими; чрезмерное количество инновационных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3368339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2D182-7BF1-F1F9-201C-CAC32DD55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3FB1A8-3AF3-68E3-923E-03E8DDF40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DFFC4-8398-8F03-7C3C-E10859FD6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405" y="2123440"/>
            <a:ext cx="9997440" cy="160298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аттестации педагогов, работающих с детьми с ОВЗ, на квалификационные категории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методический семинар</a:t>
            </a:r>
            <a:endParaRPr lang="ru-RU" sz="3600" dirty="0">
              <a:solidFill>
                <a:schemeClr val="bg1"/>
              </a:solidFill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99BECC-AA6A-5E6F-A769-3C4B1527A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6929" y="4355690"/>
            <a:ext cx="7944209" cy="1953035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 О.Р.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voroshnina@pspu.ru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Наумов А.А.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naumov_alan@bk.ru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февраля 2025 г.</a:t>
            </a:r>
            <a:endParaRPr lang="ru-RU" sz="28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6E9149-8A61-EE1E-0489-C86CBF421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21" y="683189"/>
            <a:ext cx="6477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873176-2F3E-A841-E492-5EBDFEFA5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33" y="542890"/>
            <a:ext cx="114935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98C2EC1C-F135-1696-10B4-E19138598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19" y="4886633"/>
            <a:ext cx="1651820" cy="14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3455CB-C286-B8AA-59D3-98C5D993A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2460" y="241002"/>
            <a:ext cx="984070" cy="17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E9A10-B47B-2D33-03F9-A3A8E4E4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VI. Формирование экспертных групп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1498E-0E0D-F4A6-3DC5-34691234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51" y="1825624"/>
            <a:ext cx="11435379" cy="48118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6.1. Всесторонний анализ профессиональной деятельности педагогических работников осуществляют эксперты, включенные в состав Аттестационной комиссии Министерства.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6.2. Экспертный состав формируется из числа: работников образовательных организаций высшего образования …, представителей профессиональных педагогических сообществ (ассоциаций); лиц, имеющих практический опыт работы по направлению деятельности в образовательных организациях.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6.3. К экспертам предъявляются следующие требования: знание нормативных документов, наличие высшего образования и опыта работы в образовательных и (или) научных организациях, умение анализировать аттестационные материалы, подтверждающие результативность профессиональной деятельности педагогических работников, с целью установления квалификационной категории, умение документально оформлять результаты всестороннего анализа профессиональной деятельности педагогических работников, комментировать оценки, обосновывать выводы по результатам анализа, давать рекомендации; и др.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6.4. Привлеченные специалисты при условии, что их деятельность связана с соответствующими направлениями работы, объединяются в экспертные группы для осуществления всестороннего анализа профессиональной деятельности педагогических работников по конкретной должности. В каждой экспертной группе назначается руководитель.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6.5. Основные принципы деятельности экспертов: объективность, компетентность, конфиденциальность, соблюдение законодательства Российской Федерации и норм профессиональной этики.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96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8142B-0059-AD13-3453-DBD164CE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VII. Порядок проведения экспертизы аттестационных материалов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36C08-942A-1A6F-27E0-7F836571E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5" y="1825624"/>
            <a:ext cx="11704320" cy="482260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7.1. Экспертиза проводится в отношении представленных в электронном виде материалов (далее - Материалы), подтверждающих результативность деятельности педагогических работников, на сайте </a:t>
            </a: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https://portfolio-edu.iro.perm.ru/</a:t>
            </a: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7.2. Руководитель экспертной группы: распределяет Материалы экспертам своей группы с учетом списка аттестуемых педагогических работников в данном месяце, утвержденного соответствующим приказом Министерства. Материалы в электронном виде, поступившие от педагогических работников, не включенных в список аттестуемых, и/или не соответствующие направлению работы группы, экспертизе не подлежат;</a:t>
            </a:r>
          </a:p>
          <a:p>
            <a:pPr marL="0" indent="0">
              <a:buNone/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7.3. Эксперт:</a:t>
            </a:r>
          </a:p>
          <a:p>
            <a:pPr indent="342900" algn="just">
              <a:spcBef>
                <a:spcPts val="1200"/>
              </a:spcBef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осуществляет всесторонний анализ материалов в электронном виде на соответствие установленным в настоящем Положении критериям;</a:t>
            </a:r>
          </a:p>
          <a:p>
            <a:pPr indent="342900" algn="just">
              <a:spcBef>
                <a:spcPts val="1200"/>
              </a:spcBef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случае отсутствия в Материалах педагогического работника его </a:t>
            </a:r>
            <a:r>
              <a:rPr lang="ru-RU" sz="25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action="ppaction://hlinkfile" tooltip="Анкета педагогического работника"/>
              </a:rPr>
              <a:t>анкеты</a:t>
            </a: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формате PDF (приложение 2 к настоящему Положению), подписанной руководителем образовательной организации и заверенной печатью данной организации, в обязательном порядке фиксирует это в экспертном заключении;</a:t>
            </a:r>
          </a:p>
          <a:p>
            <a:pPr indent="342900" algn="just">
              <a:spcBef>
                <a:spcPts val="1200"/>
              </a:spcBef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делает аналитические выводы в отношении результатов профессиональной деятельности аттестуемого педагогического работника, пишет комментарии, включая положительные аспекты в его деятельности и рекомендации по профессиональному развитию. Оценка каждого раздела указывается в баллах. Итоговая оценка Материалов указывается в баллах и процентах;</a:t>
            </a:r>
          </a:p>
          <a:p>
            <a:pPr indent="342900" algn="just">
              <a:spcBef>
                <a:spcPts val="1200"/>
              </a:spcBef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оформляет на официальном бланке сайта https://portfolio-edu.iro.perm.ru/ экспертное заключение (</a:t>
            </a:r>
            <a:r>
              <a:rPr lang="ru-RU" sz="25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action="ppaction://hlinkfile" tooltip="Экспертное заключение"/>
              </a:rPr>
              <a:t>приложения 3</a:t>
            </a: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5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 action="ppaction://hlinkfile" tooltip="Экспертное заключение"/>
              </a:rPr>
              <a:t>4</a:t>
            </a: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5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 action="ppaction://hlinkfile" tooltip="Экспертное заключение"/>
              </a:rPr>
              <a:t>5</a:t>
            </a: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 настоящему Положению);</a:t>
            </a:r>
          </a:p>
          <a:p>
            <a:pPr indent="342900" algn="just">
              <a:spcBef>
                <a:spcPts val="1200"/>
              </a:spcBef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направляет экспертное заключение аттестуемому педагогическому работнику в срок с 16 по 30 (31) число месяца, предшествующего заседанию Аттестационной комиссии, но не позднее чем за 15 календарных дней до проведения заседания Аттестационной комиссии;</a:t>
            </a:r>
          </a:p>
          <a:p>
            <a:pPr indent="342900" algn="just">
              <a:spcBef>
                <a:spcPts val="1200"/>
              </a:spcBef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невозможности вынесения объективной оценки электронных Материалов, размещенных в "Личном кабинете" педагога, запрашивает у него оригиналы документов для рассмотрения их на заседании Аттестационной комиссии, о чем делает соответствующую запись в экспертном заключении.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7.5. </a:t>
            </a:r>
            <a:r>
              <a:rPr lang="ru-RU" sz="25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 action="ppaction://hlinkfile" tooltip="КРИТЕРИИ"/>
              </a:rPr>
              <a:t>Критерии</a:t>
            </a: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оценки профессиональной деятельности педагогического работника для установления квалификационной категории (первой или высшей) определены в приложении 6 к настоящему Положению.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7.8. Максимальное значение оценки экспертного заключения по первой и высшей квалификационным категориям в зависимости от должности педагогического работника определено в </a:t>
            </a:r>
            <a:r>
              <a:rPr lang="ru-RU" sz="25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 action="ppaction://hlinkfile" tooltip="Максимальное количество баллов по должностям педагогических"/>
              </a:rPr>
              <a:t>приложении 10</a:t>
            </a:r>
            <a:r>
              <a:rPr lang="ru-RU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 настоящему Положению.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12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C7703-C39E-C7B8-BA18-9AEB1CDC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7.5. </a:t>
            </a:r>
            <a:r>
              <a:rPr lang="ru-RU" sz="24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 tooltip="КРИТЕРИИ"/>
              </a:rPr>
              <a:t>Критерии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оценки профессиональной деятельности педагогического работника…</a:t>
            </a:r>
            <a:b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7.8. Максимальное значение оценки экспертного заключения по первой и высшей квалификационным категориям…</a:t>
            </a:r>
            <a:endParaRPr lang="ru-RU" sz="24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37566CD-0853-95FE-1833-E0FE856F3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97280"/>
              </p:ext>
            </p:extLst>
          </p:nvPr>
        </p:nvGraphicFramePr>
        <p:xfrm>
          <a:off x="838200" y="1825625"/>
          <a:ext cx="10515597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508">
                  <a:extLst>
                    <a:ext uri="{9D8B030D-6E8A-4147-A177-3AD203B41FA5}">
                      <a16:colId xmlns:a16="http://schemas.microsoft.com/office/drawing/2014/main" val="2394537639"/>
                    </a:ext>
                  </a:extLst>
                </a:gridCol>
                <a:gridCol w="7960659">
                  <a:extLst>
                    <a:ext uri="{9D8B030D-6E8A-4147-A177-3AD203B41FA5}">
                      <a16:colId xmlns:a16="http://schemas.microsoft.com/office/drawing/2014/main" val="3505048712"/>
                    </a:ext>
                  </a:extLst>
                </a:gridCol>
                <a:gridCol w="1693430">
                  <a:extLst>
                    <a:ext uri="{9D8B030D-6E8A-4147-A177-3AD203B41FA5}">
                      <a16:colId xmlns:a16="http://schemas.microsoft.com/office/drawing/2014/main" val="3816250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портфолио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62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Результаты образовательной деятельности обучающихся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2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Результаты освоения обучающимися образовательных программ, в том числе в области искусств, физической культуры и спорта, по итогам мониторингов, проводимых образовательной организацией, по итогам мониторинга системы образования регионального и федерального уровней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Развитие у обучающихся способностей к творческой, физкультурно-спортивной деятельности (результаты участия в конкурсах, фестивалях, соревнованиях)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Продуктивное использование образовательных технологий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9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Продуктивное использование образовательных технологий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763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Результаты воспитательной работы с обучающимися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Результаты воспитательной работы с обучающимися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47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8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557D5-F53A-DB25-365F-44D1FE990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83DFA-2647-C7BC-46BB-8F2D003F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7.5. </a:t>
            </a:r>
            <a:r>
              <a:rPr lang="ru-RU" sz="24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 tooltip="КРИТЕРИИ"/>
              </a:rPr>
              <a:t>Критерии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оценки профессиональной деятельности педагогического работника для установления квалификационной категории (первой или высшей) определены в приложении 6 к настоящему Положению.</a:t>
            </a:r>
            <a:endParaRPr lang="ru-RU" sz="24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AD1C6DC-DCFB-C250-3FA9-1A3C68CE2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632829"/>
              </p:ext>
            </p:extLst>
          </p:nvPr>
        </p:nvGraphicFramePr>
        <p:xfrm>
          <a:off x="0" y="1549101"/>
          <a:ext cx="12048565" cy="539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32">
                  <a:extLst>
                    <a:ext uri="{9D8B030D-6E8A-4147-A177-3AD203B41FA5}">
                      <a16:colId xmlns:a16="http://schemas.microsoft.com/office/drawing/2014/main" val="2394537639"/>
                    </a:ext>
                  </a:extLst>
                </a:gridCol>
                <a:gridCol w="9305364">
                  <a:extLst>
                    <a:ext uri="{9D8B030D-6E8A-4147-A177-3AD203B41FA5}">
                      <a16:colId xmlns:a16="http://schemas.microsoft.com/office/drawing/2014/main" val="3505048712"/>
                    </a:ext>
                  </a:extLst>
                </a:gridCol>
                <a:gridCol w="2065469">
                  <a:extLst>
                    <a:ext uri="{9D8B030D-6E8A-4147-A177-3AD203B41FA5}">
                      <a16:colId xmlns:a16="http://schemas.microsoft.com/office/drawing/2014/main" val="3816250821"/>
                    </a:ext>
                  </a:extLst>
                </a:gridCol>
              </a:tblGrid>
              <a:tr h="412033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портфолио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629929"/>
                  </a:ext>
                </a:extLst>
              </a:tr>
              <a:tr h="371724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Методическая работа и трансляция педагогического опыта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21893"/>
                  </a:ext>
                </a:extLst>
              </a:tr>
              <a:tr h="87557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Активное участие в работе методических объединений педагогических работников организаций, проблемных групп, временных творческих коллективов и др.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4139"/>
                  </a:ext>
                </a:extLst>
              </a:tr>
              <a:tr h="641606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Транслирование в педагогических коллективах опыта практических результатов своей профессиональной деятельности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4861"/>
                  </a:ext>
                </a:extLst>
              </a:tr>
              <a:tr h="66294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Экспертная деятельность педагога (работа в качестве эксперта, члена жюри конкурсов, олимпиад, соревнований; рецензирование и др.)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97669"/>
                  </a:ext>
                </a:extLst>
              </a:tr>
              <a:tr h="641606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Результаты участия в конкурсах профессионального мастерства (для высшей категории)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763221"/>
                  </a:ext>
                </a:extLst>
              </a:tr>
              <a:tr h="916579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Экспериментальная и инновационная деятельность педагога, в т.ч. разработка программно-методического сопровождения образовательного процесса (для высшей категории)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88004"/>
                  </a:ext>
                </a:extLst>
              </a:tr>
              <a:tr h="641606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высшая категория / первая категория: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баллов/70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9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11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4F70F-1DE0-F987-76C7-5737611B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Названия должностей для аттестации на категорию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E2BA1-2592-AAE4-97BB-B31781348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 общеобразовательной организации для обучающихся с ОВЗ</a:t>
            </a:r>
          </a:p>
          <a:p>
            <a:r>
              <a:rPr lang="ru-R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</a:t>
            </a:r>
            <a:r>
              <a:rPr lang="ru-RU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ru-RU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читель-дефектолог</a:t>
            </a:r>
          </a:p>
          <a:p>
            <a:r>
              <a:rPr lang="ru-RU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читель-логопед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790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5466</Words>
  <Application>Microsoft Office PowerPoint</Application>
  <PresentationFormat>Широкоэкранный</PresentationFormat>
  <Paragraphs>310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Golos Text</vt:lpstr>
      <vt:lpstr>Golos Text DemiBold</vt:lpstr>
      <vt:lpstr>Times New Roman</vt:lpstr>
      <vt:lpstr>Тема Office</vt:lpstr>
      <vt:lpstr>Проблемы аттестации педагогов, работающих с детьми с ОВЗ, на квалификационные категории Краевой методический семинар</vt:lpstr>
      <vt:lpstr>Требования к аттестации на высшую (первую) квалификационную категорию педагогов, работающих с детьми с ОВЗ</vt:lpstr>
      <vt:lpstr>Требования к аттестации на высшую (первую) квалификационную категорию педагогов, работающих с детьми с ОВЗ</vt:lpstr>
      <vt:lpstr>Приказ Министерства образования и науки Пермского края от 16.07.2024 N 26-01-06-745 «Об утверждении Положения об аттестационной комиссии Министерства образования и науки Пермского края»</vt:lpstr>
      <vt:lpstr>VI. Формирование экспертных групп</vt:lpstr>
      <vt:lpstr>VII. Порядок проведения экспертизы аттестационных материалов</vt:lpstr>
      <vt:lpstr>7.5. Критерии оценки профессиональной деятельности педагогического работника… 7.8. Максимальное значение оценки экспертного заключения по первой и высшей квалификационным категориям…</vt:lpstr>
      <vt:lpstr>7.5. Критерии оценки профессиональной деятельности педагогического работника для установления квалификационной категории (первой или высшей) определены в приложении 6 к настоящему Положению.</vt:lpstr>
      <vt:lpstr>Названия должностей для аттестации на категорию</vt:lpstr>
      <vt:lpstr>VIII. Порядок предоставления материалов педагогических работников с целью установления первой или высшей квалификационной категории</vt:lpstr>
      <vt:lpstr>Раздел 1. Портрет (не оценивается экспертом)</vt:lpstr>
      <vt:lpstr>2.1. Результаты освоения обучающимися образовательных программ…, по итогам мониторингов, проводимых образовательной организацией, по итогам мониторинга системы образования регионального и федерального уровней</vt:lpstr>
      <vt:lpstr>2.1. Результаты освоения обучающимися образовательных программ…, по итогам мониторингов, проводимых образовательной организацией, по итогам мониторинга системы образования регионального и федерального уровней</vt:lpstr>
      <vt:lpstr>2.1. Результаты освоения обучающимися образовательных программ…, по итогам мониторингов, проводимых образовательной организацией, по итогам мониторинга системы образования регионального и федерального уровней</vt:lpstr>
      <vt:lpstr>Методические рекомендации</vt:lpstr>
      <vt:lpstr>2.4. Развитие у обучающихся способностей к творческой, физкультурно-спортивной деятельности (результаты участия в конкурсах, фестивалях, соревнованиях) </vt:lpstr>
      <vt:lpstr>2.4. Развитие у обучающихся способностей к творческой, физкультурно-спортивной деятельности (результаты участия в конкурсах, фестивалях, соревнованиях) (продолжение таблицы)</vt:lpstr>
      <vt:lpstr>2.4. Развитие у обучающихся способностей к творческой, физкультурно-спортивной деятельности (результаты участия в конкурсах, фестивалях, соревнованиях)</vt:lpstr>
      <vt:lpstr>Раздел 3. Продуктивное использование образовательных технологий</vt:lpstr>
      <vt:lpstr>Раздел 3.1. Продуктивное использование образовательных технологий</vt:lpstr>
      <vt:lpstr>Раздел 3. Продуктивное использование образовательных технологий</vt:lpstr>
      <vt:lpstr>Раздел 4. Результаты воспитательной работы с обучающимися</vt:lpstr>
      <vt:lpstr>Раздел 4. Результаты воспитательной работы с обучающимися</vt:lpstr>
      <vt:lpstr>Раздел 4. Результаты воспитательной работы с обучающимися</vt:lpstr>
      <vt:lpstr>Раздел 4. Результаты воспитательной работы с обучающимися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Презентация PowerPoint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Раздел 5. Методическая работа и трансляция педагогического опыта</vt:lpstr>
      <vt:lpstr>Проблемы аттестации педагогов, работающих с детьми с ОВЗ, на квалификационные категории Краевой методический семинар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Нормативно-правовые требования к проектированию АОП / АООП образования детей с ограниченными возможностями здоровья.</dc:title>
  <dc:creator>имя имя</dc:creator>
  <cp:lastModifiedBy>Ворошнина Ольга Руховна</cp:lastModifiedBy>
  <cp:revision>701</cp:revision>
  <dcterms:created xsi:type="dcterms:W3CDTF">2019-04-21T10:10:39Z</dcterms:created>
  <dcterms:modified xsi:type="dcterms:W3CDTF">2025-03-04T17:14:22Z</dcterms:modified>
</cp:coreProperties>
</file>