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302" r:id="rId5"/>
    <p:sldId id="263" r:id="rId6"/>
    <p:sldId id="265" r:id="rId7"/>
    <p:sldId id="266" r:id="rId8"/>
    <p:sldId id="268" r:id="rId9"/>
    <p:sldId id="264" r:id="rId10"/>
    <p:sldId id="267" r:id="rId11"/>
    <p:sldId id="269" r:id="rId12"/>
    <p:sldId id="290" r:id="rId13"/>
    <p:sldId id="297" r:id="rId14"/>
    <p:sldId id="274" r:id="rId15"/>
    <p:sldId id="300" r:id="rId16"/>
    <p:sldId id="303" r:id="rId17"/>
    <p:sldId id="270" r:id="rId18"/>
    <p:sldId id="271" r:id="rId19"/>
    <p:sldId id="273" r:id="rId20"/>
    <p:sldId id="272" r:id="rId21"/>
    <p:sldId id="277" r:id="rId22"/>
    <p:sldId id="276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01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59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3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14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11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853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46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23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86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1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95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34DDE6E-334B-4644-B45A-CEC21E3023B0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D7E2F87-73D5-4FD4-B3D5-11CEA7A1A72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849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Arial Black" panose="020B0A04020102020204" pitchFamily="34" charset="0"/>
              </a:rPr>
              <a:t>«Как перейти от  теории  к практике?»</a:t>
            </a:r>
            <a:br>
              <a:rPr lang="ru-RU" sz="2400" dirty="0" smtClean="0">
                <a:latin typeface="Arial Black" panose="020B0A04020102020204" pitchFamily="34" charset="0"/>
              </a:rPr>
            </a:br>
            <a:r>
              <a:rPr lang="ru-RU" sz="2400" dirty="0" smtClean="0">
                <a:latin typeface="Arial Black" panose="020B0A04020102020204" pitchFamily="34" charset="0"/>
              </a:rPr>
              <a:t>Советы наставнику  молодого специалиста, работающего  с детьми  с ограниченными  возможностями  здоровья.</a:t>
            </a: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13867" y="5198533"/>
            <a:ext cx="6917266" cy="1413934"/>
          </a:xfrm>
        </p:spPr>
        <p:txBody>
          <a:bodyPr>
            <a:normAutofit/>
          </a:bodyPr>
          <a:lstStyle/>
          <a:p>
            <a:pPr algn="r"/>
            <a:r>
              <a:rPr lang="ru-RU" sz="1000" dirty="0" smtClean="0">
                <a:latin typeface="Arial Black" panose="020B0A04020102020204" pitchFamily="34" charset="0"/>
              </a:rPr>
              <a:t>Перетягина Арина Геннадьевна,  </a:t>
            </a:r>
          </a:p>
          <a:p>
            <a:pPr algn="r"/>
            <a:r>
              <a:rPr lang="ru-RU" sz="1000" dirty="0" smtClean="0">
                <a:latin typeface="Arial Black" panose="020B0A04020102020204" pitchFamily="34" charset="0"/>
              </a:rPr>
              <a:t>старший  научный  сотрудник отдела  воспитания  и социализации ГАУ ДПО «ИРО ПК», </a:t>
            </a:r>
          </a:p>
          <a:p>
            <a:pPr algn="r"/>
            <a:r>
              <a:rPr lang="ru-RU" sz="1000" dirty="0" smtClean="0">
                <a:latin typeface="Arial Black" panose="020B0A04020102020204" pitchFamily="34" charset="0"/>
              </a:rPr>
              <a:t> старший  преподаватель кафедры  специальной  педагогики  и психологии  </a:t>
            </a:r>
          </a:p>
        </p:txBody>
      </p:sp>
    </p:spTree>
    <p:extLst>
      <p:ext uri="{BB962C8B-B14F-4D97-AF65-F5344CB8AC3E}">
        <p14:creationId xmlns:p14="http://schemas.microsoft.com/office/powerpoint/2010/main" val="2810445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Обратите внимание на проблемы, с которыми чаще всего</a:t>
            </a:r>
            <a:br>
              <a:rPr lang="ru-RU" sz="2400" dirty="0" smtClean="0"/>
            </a:br>
            <a:r>
              <a:rPr lang="ru-RU" sz="2400" dirty="0" smtClean="0"/>
              <a:t>сталкиваются молодые педагоги, работающие  с детьми  с ОВЗ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 Отсутствие мотивации к работе;</a:t>
            </a:r>
          </a:p>
          <a:p>
            <a:r>
              <a:rPr lang="ru-RU" dirty="0" smtClean="0"/>
              <a:t> Отношения с коллегами;</a:t>
            </a:r>
          </a:p>
          <a:p>
            <a:r>
              <a:rPr lang="ru-RU" dirty="0" smtClean="0"/>
              <a:t> Отношения с детьми;</a:t>
            </a:r>
          </a:p>
          <a:p>
            <a:r>
              <a:rPr lang="ru-RU" dirty="0" smtClean="0"/>
              <a:t> Отношения с родителями;</a:t>
            </a:r>
          </a:p>
          <a:p>
            <a:r>
              <a:rPr lang="ru-RU" dirty="0" smtClean="0"/>
              <a:t> Неумение обеспечить дисциплину;</a:t>
            </a:r>
          </a:p>
          <a:p>
            <a:r>
              <a:rPr lang="ru-RU" dirty="0" smtClean="0"/>
              <a:t> Неумение планировать урок;</a:t>
            </a:r>
          </a:p>
          <a:p>
            <a:r>
              <a:rPr lang="ru-RU" dirty="0" smtClean="0"/>
              <a:t> Незнание современных форм и методов работы на уроке;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0259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Обратите внимание на проблемы, с которыми чаще всего</a:t>
            </a:r>
            <a:br>
              <a:rPr lang="ru-RU" sz="2800" dirty="0"/>
            </a:br>
            <a:r>
              <a:rPr lang="ru-RU" sz="2800" dirty="0"/>
              <a:t>сталкиваются молодые педагоги, работающие  с детьми  с ОВЗ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 Неуверенность в себе;</a:t>
            </a:r>
          </a:p>
          <a:p>
            <a:r>
              <a:rPr lang="ru-RU" dirty="0" smtClean="0"/>
              <a:t> Непонимание, как вести себя на уроке;</a:t>
            </a:r>
          </a:p>
          <a:p>
            <a:r>
              <a:rPr lang="ru-RU" dirty="0" smtClean="0"/>
              <a:t> Несоблюдение логической структуры урока;</a:t>
            </a:r>
          </a:p>
          <a:p>
            <a:r>
              <a:rPr lang="ru-RU" dirty="0" smtClean="0"/>
              <a:t> Неумение организовать воспитательную работу в классе.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252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Группы  педагогов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 итогам диагностического этапа начинающих специалистов условно</a:t>
            </a:r>
          </a:p>
          <a:p>
            <a:r>
              <a:rPr lang="ru-RU" dirty="0" smtClean="0"/>
              <a:t>можно разделить на 3 группы и, в зависимости от группы, определить</a:t>
            </a:r>
          </a:p>
          <a:p>
            <a:r>
              <a:rPr lang="ru-RU" dirty="0" smtClean="0"/>
              <a:t>содержание, цели, формы и методы работы.</a:t>
            </a:r>
          </a:p>
          <a:p>
            <a:r>
              <a:rPr lang="ru-RU" dirty="0" smtClean="0"/>
              <a:t>I. Педагоги, имеющие недостаточную теоретическую и практическую</a:t>
            </a:r>
          </a:p>
          <a:p>
            <a:r>
              <a:rPr lang="ru-RU" dirty="0" smtClean="0"/>
              <a:t>подготовку.</a:t>
            </a:r>
          </a:p>
          <a:p>
            <a:r>
              <a:rPr lang="ru-RU" dirty="0" smtClean="0"/>
              <a:t>II. Педагоги с достаточной теоретической подготовкой, но не имеющие</a:t>
            </a:r>
          </a:p>
          <a:p>
            <a:r>
              <a:rPr lang="ru-RU" dirty="0" smtClean="0"/>
              <a:t>опыта практической работы.</a:t>
            </a:r>
          </a:p>
          <a:p>
            <a:r>
              <a:rPr lang="ru-RU" dirty="0" smtClean="0"/>
              <a:t>III. Педагоги со слабо развитой мотивацией труда.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827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Трудности наставничества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249117"/>
              </p:ext>
            </p:extLst>
          </p:nvPr>
        </p:nvGraphicFramePr>
        <p:xfrm>
          <a:off x="1096963" y="1846263"/>
          <a:ext cx="100584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5029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Ошибки и трудности наставничества</a:t>
                      </a:r>
                      <a:endParaRPr lang="ru-RU" sz="9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Как не допустить или исправить свои</a:t>
                      </a:r>
                    </a:p>
                    <a:p>
                      <a:r>
                        <a:rPr lang="ru-RU" sz="900" dirty="0" smtClean="0"/>
                        <a:t>ошибки</a:t>
                      </a:r>
                    </a:p>
                    <a:p>
                      <a:endParaRPr lang="ru-RU" sz="9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1. Наставник не может объяснить</a:t>
                      </a:r>
                    </a:p>
                    <a:p>
                      <a:r>
                        <a:rPr lang="ru-RU" sz="900" dirty="0" smtClean="0"/>
                        <a:t>новоиспеченному работнику о том, как</a:t>
                      </a:r>
                    </a:p>
                    <a:p>
                      <a:r>
                        <a:rPr lang="ru-RU" sz="900" dirty="0" smtClean="0"/>
                        <a:t>необходимо работать, потому что не</a:t>
                      </a:r>
                    </a:p>
                    <a:p>
                      <a:r>
                        <a:rPr lang="ru-RU" sz="900" dirty="0" smtClean="0"/>
                        <a:t>обладает нужной осознанной</a:t>
                      </a:r>
                    </a:p>
                    <a:p>
                      <a:r>
                        <a:rPr lang="ru-RU" sz="900" dirty="0" smtClean="0"/>
                        <a:t>компетенцией. Фраза «Смотри и</a:t>
                      </a:r>
                    </a:p>
                    <a:p>
                      <a:r>
                        <a:rPr lang="ru-RU" sz="900" dirty="0" err="1" smtClean="0"/>
                        <a:t>учись»не</a:t>
                      </a:r>
                      <a:r>
                        <a:rPr lang="ru-RU" sz="900" dirty="0" smtClean="0"/>
                        <a:t> всегда является действенным</a:t>
                      </a:r>
                    </a:p>
                    <a:p>
                      <a:r>
                        <a:rPr lang="ru-RU" sz="900" dirty="0" smtClean="0"/>
                        <a:t>практическим руководством для</a:t>
                      </a:r>
                    </a:p>
                    <a:p>
                      <a:r>
                        <a:rPr lang="ru-RU" sz="900" dirty="0" smtClean="0"/>
                        <a:t>начинающего педагога</a:t>
                      </a:r>
                    </a:p>
                    <a:p>
                      <a:endParaRPr lang="ru-RU" sz="9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1. Нужно уметь давать </a:t>
                      </a:r>
                      <a:r>
                        <a:rPr lang="ru-RU" sz="900" dirty="0" err="1" smtClean="0"/>
                        <a:t>психологопедагогическое</a:t>
                      </a:r>
                      <a:r>
                        <a:rPr lang="ru-RU" sz="900" dirty="0" smtClean="0"/>
                        <a:t> обоснование своей</a:t>
                      </a:r>
                    </a:p>
                    <a:p>
                      <a:r>
                        <a:rPr lang="ru-RU" sz="900" dirty="0" smtClean="0"/>
                        <a:t>практической деятельности</a:t>
                      </a:r>
                    </a:p>
                    <a:p>
                      <a:endParaRPr lang="ru-RU" sz="9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2. Не следует </a:t>
                      </a:r>
                      <a:r>
                        <a:rPr lang="ru-RU" sz="900" dirty="0" err="1" smtClean="0"/>
                        <a:t>думать,что</a:t>
                      </a:r>
                      <a:r>
                        <a:rPr lang="ru-RU" sz="900" dirty="0" smtClean="0"/>
                        <a:t> один и тот же</a:t>
                      </a:r>
                    </a:p>
                    <a:p>
                      <a:r>
                        <a:rPr lang="ru-RU" sz="900" dirty="0" smtClean="0"/>
                        <a:t>метод будет одинаково хорош в работе с</a:t>
                      </a:r>
                    </a:p>
                    <a:p>
                      <a:endParaRPr lang="ru-RU" sz="900" dirty="0" smtClean="0"/>
                    </a:p>
                    <a:p>
                      <a:r>
                        <a:rPr lang="ru-RU" sz="900" dirty="0" smtClean="0"/>
                        <a:t>разными наставляемыми</a:t>
                      </a:r>
                    </a:p>
                    <a:p>
                      <a:endParaRPr lang="ru-RU" sz="9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2. Необходим индивидуальный подход к</a:t>
                      </a:r>
                    </a:p>
                    <a:p>
                      <a:r>
                        <a:rPr lang="ru-RU" sz="900" dirty="0" smtClean="0"/>
                        <a:t>каждому молодому специалисту</a:t>
                      </a:r>
                    </a:p>
                    <a:p>
                      <a:endParaRPr lang="ru-RU" sz="9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3.Неправильная формулировка цели</a:t>
                      </a:r>
                    </a:p>
                    <a:p>
                      <a:r>
                        <a:rPr lang="ru-RU" sz="900" dirty="0" smtClean="0"/>
                        <a:t>предстоящей работы для наставляемого</a:t>
                      </a:r>
                      <a:endParaRPr lang="ru-RU" sz="9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 3.Цель должна быть четкой, измеримой,</a:t>
                      </a:r>
                    </a:p>
                    <a:p>
                      <a:r>
                        <a:rPr lang="ru-RU" sz="900" dirty="0" smtClean="0"/>
                        <a:t>достижимой, соотнесена с конкретными</a:t>
                      </a:r>
                    </a:p>
                    <a:p>
                      <a:r>
                        <a:rPr lang="ru-RU" sz="900" dirty="0" smtClean="0"/>
                        <a:t>сроками</a:t>
                      </a:r>
                      <a:endParaRPr lang="ru-RU" sz="9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4. Определив задачу для наставляемого,</a:t>
                      </a:r>
                    </a:p>
                    <a:p>
                      <a:r>
                        <a:rPr lang="ru-RU" sz="900" dirty="0" smtClean="0"/>
                        <a:t>наставник не проверяет уровень</a:t>
                      </a:r>
                    </a:p>
                    <a:p>
                      <a:r>
                        <a:rPr lang="ru-RU" sz="900" dirty="0" smtClean="0"/>
                        <a:t>осознанного понимания поставленной</a:t>
                      </a:r>
                    </a:p>
                    <a:p>
                      <a:r>
                        <a:rPr lang="ru-RU" sz="900" dirty="0" err="1" smtClean="0"/>
                        <a:t>задачинаставляемым</a:t>
                      </a:r>
                      <a:r>
                        <a:rPr lang="ru-RU" sz="900" dirty="0" smtClean="0"/>
                        <a:t>. Не интересуется</a:t>
                      </a:r>
                    </a:p>
                    <a:p>
                      <a:r>
                        <a:rPr lang="ru-RU" sz="900" dirty="0" smtClean="0"/>
                        <a:t>возможностями молодого специалиста,</a:t>
                      </a:r>
                    </a:p>
                    <a:p>
                      <a:r>
                        <a:rPr lang="ru-RU" sz="900" dirty="0" smtClean="0"/>
                        <a:t>позволяющими ее выполнить.</a:t>
                      </a:r>
                      <a:endParaRPr lang="ru-RU" sz="9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4. Задайте несколько вопросов для выяснения</a:t>
                      </a:r>
                    </a:p>
                    <a:p>
                      <a:r>
                        <a:rPr lang="ru-RU" sz="900" dirty="0" smtClean="0"/>
                        <a:t>уровня понимания наставляемым сути</a:t>
                      </a:r>
                    </a:p>
                    <a:p>
                      <a:r>
                        <a:rPr lang="ru-RU" sz="900" dirty="0" smtClean="0"/>
                        <a:t>поставленной задачи. Не будьте слишком</a:t>
                      </a:r>
                    </a:p>
                    <a:p>
                      <a:r>
                        <a:rPr lang="ru-RU" sz="900" dirty="0" smtClean="0"/>
                        <a:t>критичны и слишком хвалебны.</a:t>
                      </a:r>
                    </a:p>
                    <a:p>
                      <a:endParaRPr lang="ru-RU" sz="9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endParaRPr lang="ru-RU" sz="90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 marL="87464" marR="8746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777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Различные  формы, технологии  и практики  наставничества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 организации процесса наставничества в форме  организации  проектной  деятельности возможно  использовать</a:t>
            </a:r>
            <a:r>
              <a:rPr lang="ru-RU" dirty="0"/>
              <a:t> </a:t>
            </a:r>
            <a:r>
              <a:rPr lang="ru-RU" dirty="0" smtClean="0"/>
              <a:t>модифицированную модель обучения на рабочем месте TELL-SHOW-DO (</a:t>
            </a:r>
            <a:r>
              <a:rPr lang="ru-RU" dirty="0" err="1" smtClean="0"/>
              <a:t>Tell</a:t>
            </a:r>
            <a:r>
              <a:rPr lang="ru-RU" dirty="0" smtClean="0"/>
              <a:t> –расскажи, </a:t>
            </a:r>
            <a:r>
              <a:rPr lang="ru-RU" dirty="0" err="1" smtClean="0"/>
              <a:t>Show</a:t>
            </a:r>
            <a:r>
              <a:rPr lang="ru-RU" dirty="0" smtClean="0"/>
              <a:t> – покажи, </a:t>
            </a:r>
            <a:r>
              <a:rPr lang="ru-RU" dirty="0" err="1" smtClean="0"/>
              <a:t>Do</a:t>
            </a:r>
            <a:r>
              <a:rPr lang="ru-RU" dirty="0" smtClean="0"/>
              <a:t> – сделай), которая имеет свои этапы:</a:t>
            </a:r>
          </a:p>
          <a:p>
            <a:r>
              <a:rPr lang="ru-RU" dirty="0" smtClean="0"/>
              <a:t>«Знакомство»-«Выявим профессиональные дефициты»</a:t>
            </a:r>
          </a:p>
          <a:p>
            <a:r>
              <a:rPr lang="ru-RU" dirty="0" smtClean="0"/>
              <a:t>-«Спланируем работу/Поставим цели»-«Я расскажу, а ты послушай»-«Я покажу, ты</a:t>
            </a:r>
          </a:p>
          <a:p>
            <a:r>
              <a:rPr lang="ru-RU" dirty="0" smtClean="0"/>
              <a:t>посмотри»-«Давай сделаем вместе»-«Сделай сам, я подскажу»-«Делай сам и</a:t>
            </a:r>
          </a:p>
          <a:p>
            <a:r>
              <a:rPr lang="ru-RU" dirty="0" smtClean="0"/>
              <a:t>объясни, почему ты так делал»-«Научи другого»*(</a:t>
            </a:r>
            <a:r>
              <a:rPr lang="ru-RU" dirty="0" err="1" smtClean="0"/>
              <a:t>вариатив</a:t>
            </a:r>
            <a:r>
              <a:rPr lang="ru-RU" dirty="0" smtClean="0"/>
              <a:t>)</a:t>
            </a:r>
          </a:p>
          <a:p>
            <a:r>
              <a:rPr lang="ru-RU" dirty="0" smtClean="0"/>
              <a:t>-«Оценка результатов»-«Завершение» . </a:t>
            </a:r>
          </a:p>
          <a:p>
            <a:r>
              <a:rPr lang="ru-RU" dirty="0" smtClean="0"/>
              <a:t>Возможно  использование технологии обратной  связи высокого качества (ТВСК 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9204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Использование   интернет -ресурсов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общение в программе «</a:t>
            </a:r>
            <a:r>
              <a:rPr lang="ru-RU" dirty="0" err="1" smtClean="0"/>
              <a:t>WhatsApp</a:t>
            </a:r>
            <a:r>
              <a:rPr lang="ru-RU" dirty="0" smtClean="0"/>
              <a:t>» позволяет экономить время, мгновенно реагировать на возникшую проблему,</a:t>
            </a:r>
          </a:p>
          <a:p>
            <a:r>
              <a:rPr lang="ru-RU" dirty="0" smtClean="0"/>
              <a:t> появляется возможность оказать помощь во время подготовки молодого педагога к ООД в</a:t>
            </a:r>
          </a:p>
          <a:p>
            <a:r>
              <a:rPr lang="ru-RU" dirty="0" smtClean="0"/>
              <a:t>том числе и в вечернее время. </a:t>
            </a:r>
          </a:p>
          <a:p>
            <a:r>
              <a:rPr lang="ru-RU" dirty="0" smtClean="0"/>
              <a:t>Использование электронной почты позволило делиться разнообразными методическими разработками – мультимедийные  презентации, конспекты, видео и так далее.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3221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chemeClr val="accent2"/>
                </a:solidFill>
              </a:rPr>
              <a:t>«Школу молодого специалиста»</a:t>
            </a:r>
            <a:br>
              <a:rPr lang="ru-RU" sz="2000" b="1" dirty="0">
                <a:solidFill>
                  <a:schemeClr val="accent2"/>
                </a:solidFill>
              </a:rPr>
            </a:br>
            <a:r>
              <a:rPr lang="ru-RU" sz="2000" b="1" dirty="0">
                <a:solidFill>
                  <a:schemeClr val="accent2"/>
                </a:solidFill>
              </a:rPr>
              <a:t>и наставничество как эффективные формы методического сопровождения</a:t>
            </a:r>
            <a:br>
              <a:rPr lang="ru-RU" sz="2000" b="1" dirty="0">
                <a:solidFill>
                  <a:schemeClr val="accent2"/>
                </a:solidFill>
              </a:rPr>
            </a:br>
            <a:r>
              <a:rPr lang="ru-RU" sz="2000" b="1" dirty="0">
                <a:solidFill>
                  <a:schemeClr val="accent2"/>
                </a:solidFill>
              </a:rPr>
              <a:t>молодых педагогов ММО.</a:t>
            </a:r>
            <a:br>
              <a:rPr lang="ru-RU" sz="2000" b="1" dirty="0">
                <a:solidFill>
                  <a:schemeClr val="accent2"/>
                </a:solidFill>
              </a:rPr>
            </a:b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Целью </a:t>
            </a:r>
            <a:r>
              <a:rPr lang="ru-RU" dirty="0"/>
              <a:t>деятельности «Школы» как формы коллективного обучения</a:t>
            </a:r>
          </a:p>
          <a:p>
            <a:r>
              <a:rPr lang="ru-RU" dirty="0"/>
              <a:t>является обеспечение условий профессионального роста начинающих</a:t>
            </a:r>
          </a:p>
          <a:p>
            <a:r>
              <a:rPr lang="ru-RU" dirty="0"/>
              <a:t>логопедов и дефектологов с учетом запросов и потребностей самого</a:t>
            </a:r>
          </a:p>
          <a:p>
            <a:r>
              <a:rPr lang="ru-RU" dirty="0"/>
              <a:t>специалиста; оказание всесторонней помощи (профессиональной,</a:t>
            </a:r>
          </a:p>
          <a:p>
            <a:r>
              <a:rPr lang="ru-RU" dirty="0"/>
              <a:t>информационной, правовой и прочей) в процессе педагогической деятельности.</a:t>
            </a:r>
          </a:p>
          <a:p>
            <a:r>
              <a:rPr lang="ru-RU" dirty="0"/>
              <a:t>Наставничество как один из действенных методов повышения качества</a:t>
            </a:r>
          </a:p>
          <a:p>
            <a:r>
              <a:rPr lang="ru-RU" dirty="0"/>
              <a:t>образовательного процесса и адаптации педагога к профессии предполагает</a:t>
            </a:r>
          </a:p>
          <a:p>
            <a:r>
              <a:rPr lang="ru-RU" dirty="0"/>
              <a:t>индивидуальную работу с молодыми и малоопытными педагогическими</a:t>
            </a:r>
          </a:p>
          <a:p>
            <a:r>
              <a:rPr lang="ru-RU" dirty="0"/>
              <a:t>работниками со стажем не более 3-х лет, педагогами, переведенными на</a:t>
            </a:r>
          </a:p>
          <a:p>
            <a:r>
              <a:rPr lang="ru-RU" dirty="0"/>
              <a:t>должность дефектологического профиля и нуждающимися в углублении</a:t>
            </a:r>
          </a:p>
          <a:p>
            <a:r>
              <a:rPr lang="ru-RU" dirty="0"/>
              <a:t>профессиональных знаний и овладении практическими навыками.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4464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Завершение 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r">
              <a:buNone/>
            </a:pPr>
            <a:r>
              <a:rPr lang="ru-RU" sz="1600" dirty="0" smtClean="0"/>
              <a:t>«Утверждаю»</a:t>
            </a:r>
          </a:p>
          <a:p>
            <a:pPr marL="0" indent="0" algn="r">
              <a:buNone/>
            </a:pPr>
            <a:r>
              <a:rPr lang="ru-RU" sz="1600" dirty="0" smtClean="0"/>
              <a:t>________________________</a:t>
            </a:r>
          </a:p>
          <a:p>
            <a:pPr marL="0" indent="0" algn="r">
              <a:buNone/>
            </a:pPr>
            <a:r>
              <a:rPr lang="ru-RU" sz="1600" dirty="0" smtClean="0"/>
              <a:t>(должность)</a:t>
            </a:r>
          </a:p>
          <a:p>
            <a:pPr marL="0" indent="0" algn="r">
              <a:buNone/>
            </a:pPr>
            <a:r>
              <a:rPr lang="ru-RU" sz="1600" dirty="0" smtClean="0"/>
              <a:t>________________________</a:t>
            </a:r>
          </a:p>
          <a:p>
            <a:pPr marL="0" indent="0" algn="r">
              <a:buNone/>
            </a:pPr>
            <a:r>
              <a:rPr lang="ru-RU" sz="1600" dirty="0" smtClean="0"/>
              <a:t>(подпись) (Ф.И.О.)</a:t>
            </a:r>
          </a:p>
          <a:p>
            <a:pPr marL="0" indent="0" algn="r">
              <a:buNone/>
            </a:pPr>
            <a:r>
              <a:rPr lang="ru-RU" sz="1600" dirty="0" smtClean="0"/>
              <a:t>«____» ___________ 20___ </a:t>
            </a:r>
          </a:p>
          <a:p>
            <a:pPr marL="0" indent="0" algn="ctr">
              <a:buNone/>
            </a:pPr>
            <a:r>
              <a:rPr lang="ru-RU" sz="1600" dirty="0" smtClean="0"/>
              <a:t>Отзыв</a:t>
            </a:r>
          </a:p>
          <a:p>
            <a:pPr marL="0" indent="0" algn="ctr">
              <a:buNone/>
            </a:pPr>
            <a:r>
              <a:rPr lang="ru-RU" sz="1600" dirty="0" smtClean="0"/>
              <a:t>об итогах выполнения индивидуального плана обучения</a:t>
            </a:r>
          </a:p>
          <a:p>
            <a:pPr marL="0" indent="0" algn="ctr">
              <a:buNone/>
            </a:pPr>
            <a:r>
              <a:rPr lang="ru-RU" sz="1600" dirty="0" smtClean="0"/>
              <a:t>____________________________________________________________</a:t>
            </a:r>
          </a:p>
          <a:p>
            <a:pPr marL="0" indent="0" algn="ctr">
              <a:buNone/>
            </a:pPr>
            <a:r>
              <a:rPr lang="ru-RU" sz="1600" dirty="0" smtClean="0"/>
              <a:t>(Ф.И.О. обучаемого)</a:t>
            </a:r>
          </a:p>
          <a:p>
            <a:pPr marL="0" indent="0" algn="ctr">
              <a:buNone/>
            </a:pPr>
            <a:r>
              <a:rPr lang="ru-RU" sz="1600" dirty="0" smtClean="0"/>
              <a:t>________________________________________________________</a:t>
            </a:r>
          </a:p>
          <a:p>
            <a:pPr marL="0" indent="0" algn="ctr">
              <a:buNone/>
            </a:pPr>
            <a:r>
              <a:rPr lang="ru-RU" sz="1600" dirty="0" smtClean="0"/>
              <a:t>(должность обучаемого)</a:t>
            </a:r>
          </a:p>
          <a:p>
            <a:pPr marL="0" indent="0" algn="ctr">
              <a:buNone/>
            </a:pPr>
            <a:r>
              <a:rPr lang="ru-RU" sz="1600" dirty="0" smtClean="0"/>
              <a:t>за период с _______ по ________года</a:t>
            </a:r>
          </a:p>
          <a:p>
            <a:pPr marL="0" indent="0" algn="ctr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23783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933" y="286603"/>
            <a:ext cx="10989733" cy="780197"/>
          </a:xfrm>
        </p:spPr>
        <p:txBody>
          <a:bodyPr/>
          <a:lstStyle/>
          <a:p>
            <a:r>
              <a:rPr lang="ru-RU" dirty="0" smtClean="0"/>
              <a:t>Отзыв  по программе  наставничества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3997279"/>
              </p:ext>
            </p:extLst>
          </p:nvPr>
        </p:nvGraphicFramePr>
        <p:xfrm>
          <a:off x="524933" y="1066800"/>
          <a:ext cx="10989733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5562"/>
                <a:gridCol w="5534171"/>
              </a:tblGrid>
              <a:tr h="63562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Показатели</a:t>
                      </a:r>
                      <a:endParaRPr lang="ru-RU" sz="1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Краткая характеристика достигнутых</a:t>
                      </a:r>
                    </a:p>
                    <a:p>
                      <a:r>
                        <a:rPr lang="ru-RU" sz="1000" dirty="0" smtClean="0"/>
                        <a:t>показателей</a:t>
                      </a:r>
                    </a:p>
                    <a:p>
                      <a:endParaRPr lang="ru-RU" sz="1000" dirty="0"/>
                    </a:p>
                  </a:txBody>
                  <a:tcPr marL="87464" marR="87464"/>
                </a:tc>
              </a:tr>
              <a:tr h="81218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Степень освоения нормативно правовых актов, регламентирующих</a:t>
                      </a:r>
                    </a:p>
                    <a:p>
                      <a:r>
                        <a:rPr lang="ru-RU" sz="1000" dirty="0" smtClean="0"/>
                        <a:t>исполнение должностных</a:t>
                      </a:r>
                    </a:p>
                    <a:p>
                      <a:r>
                        <a:rPr lang="ru-RU" sz="1000" dirty="0" smtClean="0"/>
                        <a:t>обязанностей</a:t>
                      </a:r>
                    </a:p>
                    <a:p>
                      <a:endParaRPr lang="ru-RU" sz="1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87464" marR="87464"/>
                </a:tc>
              </a:tr>
              <a:tr h="81218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Умение применять полученные</a:t>
                      </a:r>
                    </a:p>
                    <a:p>
                      <a:r>
                        <a:rPr lang="ru-RU" sz="1000" dirty="0" smtClean="0"/>
                        <a:t>теоретические знания в</a:t>
                      </a:r>
                    </a:p>
                    <a:p>
                      <a:r>
                        <a:rPr lang="ru-RU" sz="1000" dirty="0" smtClean="0"/>
                        <a:t>профессиональной деятельности</a:t>
                      </a:r>
                    </a:p>
                    <a:p>
                      <a:endParaRPr lang="ru-RU" sz="1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87464" marR="87464"/>
                </a:tc>
              </a:tr>
              <a:tr h="63562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Работоспособность, объем</a:t>
                      </a:r>
                    </a:p>
                    <a:p>
                      <a:r>
                        <a:rPr lang="ru-RU" sz="1000" dirty="0" smtClean="0"/>
                        <a:t>выполняемых функциональных</a:t>
                      </a:r>
                    </a:p>
                    <a:p>
                      <a:r>
                        <a:rPr lang="ru-RU" sz="1000" dirty="0" smtClean="0"/>
                        <a:t>обязанностей</a:t>
                      </a:r>
                      <a:endParaRPr lang="ru-RU" sz="1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87464" marR="87464"/>
                </a:tc>
              </a:tr>
              <a:tr h="63562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Отношение к работе,</a:t>
                      </a:r>
                    </a:p>
                    <a:p>
                      <a:r>
                        <a:rPr lang="ru-RU" sz="1000" dirty="0" smtClean="0"/>
                        <a:t>самостоятельность и инициативность</a:t>
                      </a:r>
                    </a:p>
                    <a:p>
                      <a:r>
                        <a:rPr lang="ru-RU" sz="1000" dirty="0" smtClean="0"/>
                        <a:t>в профессиональной деятельности</a:t>
                      </a:r>
                      <a:endParaRPr lang="ru-RU" sz="1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87464" marR="87464"/>
                </a:tc>
              </a:tr>
              <a:tr h="81218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Дисциплинированность и</a:t>
                      </a:r>
                    </a:p>
                    <a:p>
                      <a:r>
                        <a:rPr lang="ru-RU" sz="1000" dirty="0" smtClean="0"/>
                        <a:t>исполнительность при выполнении</a:t>
                      </a:r>
                    </a:p>
                    <a:p>
                      <a:r>
                        <a:rPr lang="ru-RU" sz="1000" dirty="0" smtClean="0"/>
                        <a:t>распоряжений и указаний, связанных</a:t>
                      </a:r>
                    </a:p>
                    <a:p>
                      <a:r>
                        <a:rPr lang="ru-RU" sz="1000" dirty="0" smtClean="0"/>
                        <a:t>с профессиональной деятельностью</a:t>
                      </a:r>
                      <a:endParaRPr lang="ru-RU" sz="1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87464" marR="87464"/>
                </a:tc>
              </a:tr>
              <a:tr h="63562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Соблюдение норм</a:t>
                      </a:r>
                    </a:p>
                    <a:p>
                      <a:r>
                        <a:rPr lang="ru-RU" sz="1000" dirty="0" smtClean="0"/>
                        <a:t>профессиональной этики</a:t>
                      </a:r>
                    </a:p>
                    <a:p>
                      <a:r>
                        <a:rPr lang="ru-RU" sz="1000" dirty="0" smtClean="0"/>
                        <a:t>педагогического работника</a:t>
                      </a:r>
                      <a:endParaRPr lang="ru-RU" sz="1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87464" marR="87464"/>
                </a:tc>
              </a:tr>
              <a:tr h="81218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Адаптация в коллективе,</a:t>
                      </a:r>
                    </a:p>
                    <a:p>
                      <a:r>
                        <a:rPr lang="ru-RU" sz="1000" dirty="0" smtClean="0"/>
                        <a:t>взаимоотношения с коллегами,</a:t>
                      </a:r>
                    </a:p>
                    <a:p>
                      <a:r>
                        <a:rPr lang="ru-RU" sz="1000" dirty="0" smtClean="0"/>
                        <a:t>участие в общественной жизни </a:t>
                      </a:r>
                    </a:p>
                    <a:p>
                      <a:endParaRPr lang="ru-RU" sz="1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7464" marR="8746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96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Отзыв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Выводы:_______________________________________________________</a:t>
            </a:r>
          </a:p>
          <a:p>
            <a:r>
              <a:rPr lang="ru-RU" dirty="0" smtClean="0"/>
              <a:t>______________________________________________________________</a:t>
            </a:r>
          </a:p>
          <a:p>
            <a:r>
              <a:rPr lang="ru-RU" dirty="0" smtClean="0"/>
              <a:t>Рекомендации:_______________________________________________________________</a:t>
            </a:r>
          </a:p>
          <a:p>
            <a:r>
              <a:rPr lang="ru-RU" dirty="0" smtClean="0"/>
              <a:t>____________________________________________________________________________</a:t>
            </a:r>
          </a:p>
          <a:p>
            <a:r>
              <a:rPr lang="ru-RU" dirty="0" smtClean="0"/>
              <a:t>Наставник______________________________________________________</a:t>
            </a:r>
          </a:p>
          <a:p>
            <a:r>
              <a:rPr lang="ru-RU" dirty="0" smtClean="0"/>
              <a:t>С отчетом об итогах</a:t>
            </a:r>
          </a:p>
          <a:p>
            <a:r>
              <a:rPr lang="ru-RU" dirty="0" smtClean="0"/>
              <a:t>Наставничества ознакомлен _______________________________________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7433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наставничества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оказание помощи наставляемым, в отношении которых осуществляется наставничество, в приобретении необходимых профессиональных навыков выполнения должностных обязанностей, адаптации в коллективе, а также воспитание дисциплинированности и заинтересованности в результатах труда.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68650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Отзыв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Примечание.</a:t>
            </a:r>
          </a:p>
          <a:p>
            <a:r>
              <a:rPr lang="ru-RU" dirty="0" smtClean="0"/>
              <a:t>* В разделе «Вывод» указывается:</a:t>
            </a:r>
          </a:p>
          <a:p>
            <a:r>
              <a:rPr lang="ru-RU" dirty="0" smtClean="0"/>
              <a:t>- объем и качество выполнения индивидуального плана обучения;</a:t>
            </a:r>
          </a:p>
          <a:p>
            <a:r>
              <a:rPr lang="ru-RU" dirty="0" smtClean="0"/>
              <a:t>- готовность к самостоятельному исполнению наставляемого функциональных обязанностей.</a:t>
            </a:r>
          </a:p>
          <a:p>
            <a:r>
              <a:rPr lang="ru-RU" dirty="0" smtClean="0"/>
              <a:t>** В разделе «Рекомендации» отмечаются:</a:t>
            </a:r>
          </a:p>
          <a:p>
            <a:r>
              <a:rPr lang="ru-RU" dirty="0" smtClean="0"/>
              <a:t>- основные профессиональные трудности, возникающие у обучаемого и способы их устранения;</a:t>
            </a:r>
          </a:p>
          <a:p>
            <a:r>
              <a:rPr lang="ru-RU" dirty="0" smtClean="0"/>
              <a:t>- вопросы, которые необходимо дополнительно изучить обучаемому в целях совершенствования</a:t>
            </a:r>
          </a:p>
          <a:p>
            <a:r>
              <a:rPr lang="ru-RU" dirty="0" smtClean="0"/>
              <a:t>уровня специальных знаний;</a:t>
            </a:r>
          </a:p>
          <a:p>
            <a:r>
              <a:rPr lang="ru-RU" dirty="0" smtClean="0"/>
              <a:t>- указание направлений необходимой подготовки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54617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Источники: https://www.resobr.ru/article/39808-organizatsiya-raboty-smolodymi-pedagogami-v-dou</a:t>
            </a:r>
          </a:p>
          <a:p>
            <a:r>
              <a:rPr lang="ru-RU" dirty="0" smtClean="0"/>
              <a:t>https://infourok.ru/doshkolnoe-nastavnichestvo-raznovidnost-individualnoyraboti-s-molodimi-specialistami-i-vospitatelyami-3874473.html</a:t>
            </a:r>
          </a:p>
          <a:p>
            <a:r>
              <a:rPr lang="ru-RU" dirty="0" smtClean="0"/>
              <a:t>https://director.rosuchebnik.ru/article/natsproekt-obrazovanie-kakorganizovat-nastavnichestvo-v-shkole/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037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Результатами введения системы наставничества являются:</a:t>
            </a:r>
          </a:p>
          <a:p>
            <a:r>
              <a:rPr lang="ru-RU" dirty="0" smtClean="0"/>
              <a:t>- отлаженное взаимодействие молодого педагога и наставника;</a:t>
            </a:r>
          </a:p>
          <a:p>
            <a:r>
              <a:rPr lang="ru-RU" dirty="0" smtClean="0"/>
              <a:t>- усвоение эффективных форм и методов работы для профессионального</a:t>
            </a:r>
          </a:p>
          <a:p>
            <a:r>
              <a:rPr lang="ru-RU" dirty="0" smtClean="0"/>
              <a:t>становления молодого специалиста;</a:t>
            </a:r>
          </a:p>
          <a:p>
            <a:r>
              <a:rPr lang="ru-RU" dirty="0" smtClean="0"/>
              <a:t>- самообразование молодого педагогического работника, что позволяет</a:t>
            </a:r>
          </a:p>
          <a:p>
            <a:r>
              <a:rPr lang="ru-RU" dirty="0" smtClean="0"/>
              <a:t>ему пополнять и конкретизировать свои знания, осуществлять анализ</a:t>
            </a:r>
          </a:p>
          <a:p>
            <a:r>
              <a:rPr lang="ru-RU" dirty="0" smtClean="0"/>
              <a:t>возникающих в работе ситуаций.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8196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Основными задачами наставничества являются: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-</a:t>
            </a:r>
            <a:r>
              <a:rPr lang="ru-RU" sz="1800" dirty="0" smtClean="0"/>
              <a:t>ускорение процесса профессионального становления, оказание помощи в профессиональной адаптации наставляемому, в отношении которого осуществляется наставничество;</a:t>
            </a:r>
          </a:p>
          <a:p>
            <a:r>
              <a:rPr lang="ru-RU" sz="1800" dirty="0" smtClean="0"/>
              <a:t>-выработка у наставляемых высоких профессиональных и моральных качеств, добросовестности, дисциплинированности, сознательного </a:t>
            </a:r>
            <a:r>
              <a:rPr lang="ru-RU" sz="1800" dirty="0"/>
              <a:t> </a:t>
            </a:r>
            <a:r>
              <a:rPr lang="ru-RU" sz="1800" dirty="0" smtClean="0"/>
              <a:t>творческого отношения к делу, способности самостоятельно, качественно и ответственно выполнять должностные </a:t>
            </a:r>
            <a:r>
              <a:rPr lang="ru-RU" sz="1800" dirty="0"/>
              <a:t>обязанности; </a:t>
            </a:r>
            <a:endParaRPr lang="ru-RU" sz="1800" dirty="0" smtClean="0"/>
          </a:p>
          <a:p>
            <a:r>
              <a:rPr lang="ru-RU" sz="1800" dirty="0"/>
              <a:t>-</a:t>
            </a:r>
            <a:r>
              <a:rPr lang="ru-RU" sz="1800" dirty="0" smtClean="0"/>
              <a:t>оценка </a:t>
            </a:r>
            <a:r>
              <a:rPr lang="ru-RU" sz="1800" dirty="0"/>
              <a:t>профессиональных знаний и навыков наставляемых исходя из результатов исполнения возложенных на них должностных обязанностей, а также осуществление мероприятий, предусмотренных индивидуальными планами обучения;</a:t>
            </a:r>
            <a:endParaRPr lang="ru-RU" sz="1800" dirty="0" smtClean="0"/>
          </a:p>
          <a:p>
            <a:r>
              <a:rPr lang="ru-RU" sz="1800" dirty="0"/>
              <a:t>-адаптация обучаемых к корпоративной культуре, усвоение традиций и правил поведения в образовательной </a:t>
            </a:r>
            <a:r>
              <a:rPr lang="ru-RU" sz="1800" dirty="0" smtClean="0"/>
              <a:t>организации;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>-оказание </a:t>
            </a:r>
            <a:r>
              <a:rPr lang="ru-RU" sz="1800" dirty="0"/>
              <a:t>моральной и психологической поддержки наставляемому в преодолении профессиональных трудностей, возникших при выполнении должностных обязанностей</a:t>
            </a:r>
            <a:r>
              <a:rPr lang="ru-RU" sz="1800" dirty="0" smtClean="0"/>
              <a:t>;</a:t>
            </a:r>
          </a:p>
          <a:p>
            <a:r>
              <a:rPr lang="ru-RU" sz="1800" dirty="0" smtClean="0"/>
              <a:t>-оказание </a:t>
            </a:r>
            <a:r>
              <a:rPr lang="ru-RU" sz="1800" dirty="0"/>
              <a:t>моральной и психологической поддержки наставляемому в преодолении профессиональных трудностей, возникших при выполнении должностных обязанностей;</a:t>
            </a:r>
          </a:p>
          <a:p>
            <a:endParaRPr lang="ru-RU" sz="1800" dirty="0"/>
          </a:p>
          <a:p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7446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2"/>
                </a:solidFill>
              </a:rPr>
              <a:t>Организация наставничества включает в себя три этапа.</a:t>
            </a:r>
            <a:br>
              <a:rPr lang="ru-RU" sz="3200" b="1" dirty="0">
                <a:solidFill>
                  <a:schemeClr val="accent2"/>
                </a:solidFill>
              </a:rPr>
            </a:b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Первый </a:t>
            </a:r>
            <a:r>
              <a:rPr lang="ru-RU" b="1" dirty="0">
                <a:solidFill>
                  <a:schemeClr val="accent2"/>
                </a:solidFill>
              </a:rPr>
              <a:t>этап – адаптационный. </a:t>
            </a:r>
            <a:endParaRPr lang="ru-RU" b="1" dirty="0" smtClean="0">
              <a:solidFill>
                <a:schemeClr val="accent2"/>
              </a:solidFill>
            </a:endParaRPr>
          </a:p>
          <a:p>
            <a:r>
              <a:rPr lang="ru-RU" dirty="0" smtClean="0"/>
              <a:t>Определяются </a:t>
            </a:r>
            <a:r>
              <a:rPr lang="ru-RU" dirty="0"/>
              <a:t>обязанности и </a:t>
            </a:r>
            <a:r>
              <a:rPr lang="ru-RU" dirty="0" smtClean="0"/>
              <a:t>права  молодого </a:t>
            </a:r>
            <a:r>
              <a:rPr lang="ru-RU" dirty="0"/>
              <a:t>педагогического работника, а также исходный объём его знаний </a:t>
            </a:r>
            <a:r>
              <a:rPr lang="ru-RU" dirty="0" smtClean="0"/>
              <a:t>и умений</a:t>
            </a:r>
            <a:r>
              <a:rPr lang="ru-RU" dirty="0"/>
              <a:t>, чтобы выработать программу наставничества</a:t>
            </a:r>
            <a:r>
              <a:rPr lang="ru-RU" dirty="0" smtClean="0"/>
              <a:t>.</a:t>
            </a:r>
          </a:p>
          <a:p>
            <a:r>
              <a:rPr lang="ru-RU" i="1" dirty="0">
                <a:solidFill>
                  <a:schemeClr val="tx1"/>
                </a:solidFill>
              </a:rPr>
              <a:t>Исходя из потребности наставляемого в профессиональных знаниях и навыках, а также в соответствии с уровнем его начальной подготовки и опытом работы наставник в течение пяти рабочих дней со дня назначения составляет индивидуальный план обучения работника. </a:t>
            </a:r>
            <a:endParaRPr lang="ru-RU" i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accent2"/>
                </a:solidFill>
              </a:rPr>
              <a:t>Второй </a:t>
            </a:r>
            <a:r>
              <a:rPr lang="ru-RU" b="1" dirty="0">
                <a:solidFill>
                  <a:schemeClr val="accent2"/>
                </a:solidFill>
              </a:rPr>
              <a:t>этап – основной. </a:t>
            </a:r>
            <a:endParaRPr lang="ru-RU" b="1" dirty="0" smtClean="0">
              <a:solidFill>
                <a:schemeClr val="accent2"/>
              </a:solidFill>
            </a:endParaRPr>
          </a:p>
          <a:p>
            <a:r>
              <a:rPr lang="ru-RU" dirty="0" smtClean="0"/>
              <a:t>Наставник </a:t>
            </a:r>
            <a:r>
              <a:rPr lang="ru-RU" dirty="0"/>
              <a:t>разрабатывает и реализует </a:t>
            </a:r>
            <a:r>
              <a:rPr lang="ru-RU" dirty="0" smtClean="0"/>
              <a:t>программу наставничества</a:t>
            </a:r>
            <a:r>
              <a:rPr lang="ru-RU" dirty="0"/>
              <a:t>, предоставляет молодому специалисту материалы </a:t>
            </a:r>
            <a:r>
              <a:rPr lang="ru-RU" dirty="0" smtClean="0"/>
              <a:t>для  самосовершенствования</a:t>
            </a:r>
            <a:r>
              <a:rPr lang="ru-RU" dirty="0"/>
              <a:t>.</a:t>
            </a:r>
          </a:p>
          <a:p>
            <a:r>
              <a:rPr lang="ru-RU" b="1" dirty="0">
                <a:solidFill>
                  <a:schemeClr val="accent2"/>
                </a:solidFill>
              </a:rPr>
              <a:t>Третий этап – контрольно-оценочный. </a:t>
            </a:r>
            <a:endParaRPr lang="ru-RU" b="1" dirty="0" smtClean="0">
              <a:solidFill>
                <a:schemeClr val="accent2"/>
              </a:solidFill>
            </a:endParaRPr>
          </a:p>
          <a:p>
            <a:r>
              <a:rPr lang="ru-RU" dirty="0" smtClean="0"/>
              <a:t>Наставник анализирует проделанную </a:t>
            </a:r>
            <a:r>
              <a:rPr lang="ru-RU" dirty="0"/>
              <a:t>работу, выявляет ошибки и недочёты, ставит задачи по </a:t>
            </a:r>
            <a:r>
              <a:rPr lang="ru-RU" dirty="0" smtClean="0"/>
              <a:t>их устранению</a:t>
            </a:r>
            <a:r>
              <a:rPr lang="ru-RU" dirty="0"/>
              <a:t>, определяет степень готовности к самостоятельному </a:t>
            </a:r>
            <a:r>
              <a:rPr lang="ru-RU" dirty="0" smtClean="0"/>
              <a:t>выполнению  функциональных </a:t>
            </a:r>
            <a:r>
              <a:rPr lang="ru-RU" dirty="0"/>
              <a:t>обязанностей молодого педагогического работника</a:t>
            </a:r>
          </a:p>
        </p:txBody>
      </p:sp>
    </p:spTree>
    <p:extLst>
      <p:ext uri="{BB962C8B-B14F-4D97-AF65-F5344CB8AC3E}">
        <p14:creationId xmlns:p14="http://schemas.microsoft.com/office/powerpoint/2010/main" val="8407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067" y="286604"/>
            <a:ext cx="10410613" cy="814064"/>
          </a:xfrm>
        </p:spPr>
        <p:txBody>
          <a:bodyPr/>
          <a:lstStyle/>
          <a:p>
            <a:r>
              <a:rPr lang="ru-RU" dirty="0" smtClean="0"/>
              <a:t>Реализация  индивидуального плана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5067" y="1337733"/>
            <a:ext cx="10608733" cy="4839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2"/>
                </a:solidFill>
              </a:rPr>
              <a:t>В индивидуальном плане предусматриваются:</a:t>
            </a:r>
          </a:p>
          <a:p>
            <a:r>
              <a:rPr lang="ru-RU" sz="1400" dirty="0" smtClean="0"/>
              <a:t>- мероприятия по оказанию содействия в ознакомлении с правовыми актами,</a:t>
            </a:r>
          </a:p>
          <a:p>
            <a:r>
              <a:rPr lang="ru-RU" sz="1400" dirty="0" smtClean="0"/>
              <a:t>регламентирующими профессиональную деятельность наставляемого, иными</a:t>
            </a:r>
          </a:p>
          <a:p>
            <a:r>
              <a:rPr lang="ru-RU" sz="1400" dirty="0" smtClean="0"/>
              <a:t>документами и материалами, необходимыми для работы;</a:t>
            </a:r>
          </a:p>
          <a:p>
            <a:r>
              <a:rPr lang="ru-RU" sz="1400" dirty="0" smtClean="0"/>
              <a:t>- мероприятия по оказанию содействия в работе по предмету, организации</a:t>
            </a:r>
          </a:p>
          <a:p>
            <a:r>
              <a:rPr lang="ru-RU" sz="1400" dirty="0" smtClean="0"/>
              <a:t>урочной и внеурочной деятельности, работе в качестве воспитателя, участию</a:t>
            </a:r>
          </a:p>
          <a:p>
            <a:r>
              <a:rPr lang="ru-RU" sz="1400" dirty="0" smtClean="0"/>
              <a:t>в методической работе, работе со школьной документацией, работе по</a:t>
            </a:r>
          </a:p>
          <a:p>
            <a:r>
              <a:rPr lang="ru-RU" sz="1400" dirty="0" smtClean="0"/>
              <a:t>саморазвитию, работе с родителями и др.</a:t>
            </a:r>
          </a:p>
          <a:p>
            <a:r>
              <a:rPr lang="ru-RU" sz="1400" dirty="0" smtClean="0"/>
              <a:t>- мероприятия по ознакомлению наставляемого с формами и методами</a:t>
            </a:r>
          </a:p>
          <a:p>
            <a:r>
              <a:rPr lang="ru-RU" sz="1400" dirty="0" smtClean="0"/>
              <a:t>работы с применением АСУ РСО, многоуровневой системой оценки качества</a:t>
            </a:r>
          </a:p>
          <a:p>
            <a:r>
              <a:rPr lang="ru-RU" sz="1400" dirty="0" smtClean="0"/>
              <a:t>образования (МСОКО), методикой проведения интерактивных уроков с</a:t>
            </a:r>
          </a:p>
          <a:p>
            <a:r>
              <a:rPr lang="ru-RU" sz="1400" dirty="0" smtClean="0"/>
              <a:t>использованием цифровых ресурсов Российской электронной школы и </a:t>
            </a:r>
            <a:r>
              <a:rPr lang="ru-RU" sz="1400" dirty="0" err="1" smtClean="0"/>
              <a:t>др</a:t>
            </a:r>
            <a:r>
              <a:rPr lang="ru-RU" sz="1400" dirty="0" smtClean="0"/>
              <a:t>;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66995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Реализация  индивидуального плана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ru-RU" sz="1200" dirty="0" smtClean="0"/>
              <a:t>«Согласовано»</a:t>
            </a:r>
          </a:p>
          <a:p>
            <a:pPr marL="0" indent="0" algn="r">
              <a:buNone/>
            </a:pPr>
            <a:r>
              <a:rPr lang="ru-RU" sz="1200" dirty="0" smtClean="0"/>
              <a:t>Наставник : Петрова И.И.</a:t>
            </a:r>
          </a:p>
          <a:p>
            <a:pPr marL="0" indent="0" algn="r">
              <a:buNone/>
            </a:pPr>
            <a:r>
              <a:rPr lang="ru-RU" sz="1200" dirty="0" smtClean="0"/>
              <a:t>______________________</a:t>
            </a:r>
          </a:p>
          <a:p>
            <a:pPr marL="0" indent="0" algn="r">
              <a:buNone/>
            </a:pPr>
            <a:r>
              <a:rPr lang="ru-RU" sz="1200" dirty="0" smtClean="0"/>
              <a:t>Дата согласования</a:t>
            </a:r>
          </a:p>
          <a:p>
            <a:pPr marL="0" indent="0" algn="r">
              <a:buNone/>
            </a:pPr>
            <a:endParaRPr lang="ru-RU" sz="1200" dirty="0"/>
          </a:p>
          <a:p>
            <a:pPr marL="0" indent="0" algn="r">
              <a:buNone/>
            </a:pPr>
            <a:endParaRPr lang="ru-RU" sz="1200" dirty="0" smtClean="0"/>
          </a:p>
          <a:p>
            <a:pPr marL="0" indent="0" algn="ctr">
              <a:buNone/>
            </a:pPr>
            <a:r>
              <a:rPr lang="ru-RU" sz="1200" dirty="0" smtClean="0"/>
              <a:t>Индивидуальный план обучения на 2019-20 уч. год</a:t>
            </a:r>
          </a:p>
          <a:p>
            <a:pPr marL="0" indent="0" algn="ctr">
              <a:buNone/>
            </a:pPr>
            <a:r>
              <a:rPr lang="ru-RU" sz="1200" dirty="0" smtClean="0"/>
              <a:t>Ивановой Ирины </a:t>
            </a:r>
            <a:r>
              <a:rPr lang="ru-RU" sz="1200" dirty="0" err="1" smtClean="0"/>
              <a:t>Пертровны</a:t>
            </a:r>
            <a:r>
              <a:rPr lang="ru-RU" sz="1200" dirty="0" smtClean="0"/>
              <a:t>,</a:t>
            </a:r>
          </a:p>
          <a:p>
            <a:pPr marL="0" indent="0" algn="ctr">
              <a:buNone/>
            </a:pPr>
            <a:r>
              <a:rPr lang="ru-RU" sz="1200" dirty="0" smtClean="0"/>
              <a:t>учителя математики МБОУ СОШ №4г. Перми,  реализующего  АООП</a:t>
            </a:r>
            <a:r>
              <a:rPr lang="en-US" sz="1200" dirty="0" smtClean="0"/>
              <a:t>/</a:t>
            </a:r>
            <a:r>
              <a:rPr lang="ru-RU" sz="1200" dirty="0" smtClean="0"/>
              <a:t>АОП  образования  обучающихся  с ОВЗ </a:t>
            </a:r>
          </a:p>
          <a:p>
            <a:pPr marL="0" indent="0" algn="ctr">
              <a:buNone/>
            </a:pPr>
            <a:r>
              <a:rPr lang="ru-RU" sz="1200" dirty="0" smtClean="0"/>
              <a:t>(  возможно указать  нозологическую  группу)</a:t>
            </a:r>
          </a:p>
          <a:p>
            <a:pPr marL="0" indent="0" algn="ctr">
              <a:buNone/>
            </a:pPr>
            <a:r>
              <a:rPr lang="ru-RU" sz="1200" dirty="0" smtClean="0"/>
              <a:t>Период наставничества с 01.09.19 г. по 30.09.22 г.</a:t>
            </a:r>
          </a:p>
          <a:p>
            <a:pPr marL="0" indent="0" algn="ctr">
              <a:buNone/>
            </a:pPr>
            <a:endParaRPr lang="ru-RU" sz="1200" dirty="0"/>
          </a:p>
          <a:p>
            <a:pPr marL="0" indent="0" algn="ctr">
              <a:buNone/>
            </a:pPr>
            <a:r>
              <a:rPr lang="ru-RU" sz="1200" b="1" dirty="0" smtClean="0">
                <a:solidFill>
                  <a:srgbClr val="FF0000"/>
                </a:solidFill>
              </a:rPr>
              <a:t>На  последней  странице  индивидуальный план обучения подписывается наставляемым по согласованию с наставником.</a:t>
            </a:r>
          </a:p>
          <a:p>
            <a:pPr marL="0" indent="0" algn="ctr">
              <a:buNone/>
            </a:pPr>
            <a:endParaRPr lang="ru-RU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622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Реализация  индивидуального плана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6748697"/>
              </p:ext>
            </p:extLst>
          </p:nvPr>
        </p:nvGraphicFramePr>
        <p:xfrm>
          <a:off x="1096963" y="1846263"/>
          <a:ext cx="10058400" cy="440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081"/>
                <a:gridCol w="4365119"/>
                <a:gridCol w="2514600"/>
                <a:gridCol w="2514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№</a:t>
                      </a:r>
                    </a:p>
                    <a:p>
                      <a:r>
                        <a:rPr lang="ru-RU" sz="1200" dirty="0" smtClean="0"/>
                        <a:t>п</a:t>
                      </a:r>
                      <a:r>
                        <a:rPr lang="en-US" sz="1200" dirty="0" smtClean="0"/>
                        <a:t>/</a:t>
                      </a:r>
                      <a:r>
                        <a:rPr lang="ru-RU" sz="1200" dirty="0" smtClean="0"/>
                        <a:t>п</a:t>
                      </a:r>
                      <a:endParaRPr lang="ru-RU" sz="12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Содержание деятельности</a:t>
                      </a:r>
                      <a:endParaRPr lang="ru-RU" sz="12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Сроки</a:t>
                      </a:r>
                    </a:p>
                    <a:p>
                      <a:r>
                        <a:rPr lang="ru-RU" sz="1200" dirty="0" smtClean="0"/>
                        <a:t>выполнения</a:t>
                      </a:r>
                      <a:endParaRPr lang="ru-RU" sz="12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Отметка о</a:t>
                      </a:r>
                    </a:p>
                    <a:p>
                      <a:r>
                        <a:rPr lang="ru-RU" sz="1200" dirty="0" smtClean="0"/>
                        <a:t>выполнении</a:t>
                      </a:r>
                      <a:endParaRPr lang="ru-RU" sz="12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1.</a:t>
                      </a:r>
                      <a:endParaRPr lang="ru-RU" sz="1200" b="1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Теоретическая подготовка</a:t>
                      </a:r>
                    </a:p>
                    <a:p>
                      <a:endParaRPr lang="ru-RU" sz="1200" b="1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1.1.</a:t>
                      </a:r>
                      <a:endParaRPr lang="ru-RU" sz="1200" b="1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Изучение федерального</a:t>
                      </a:r>
                    </a:p>
                    <a:p>
                      <a:r>
                        <a:rPr lang="ru-RU" sz="1200" b="1" dirty="0" smtClean="0"/>
                        <a:t>законодательства о системе</a:t>
                      </a:r>
                    </a:p>
                    <a:p>
                      <a:r>
                        <a:rPr lang="ru-RU" sz="1200" b="1" dirty="0" smtClean="0"/>
                        <a:t>Образования лиц  с  инвалидностью и ОВЗ</a:t>
                      </a:r>
                    </a:p>
                    <a:p>
                      <a:endParaRPr lang="ru-RU" sz="1200" b="1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1.</a:t>
                      </a:r>
                      <a:endParaRPr lang="ru-RU" sz="1200" b="1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endParaRPr lang="ru-RU" sz="1200" b="1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2.</a:t>
                      </a:r>
                      <a:endParaRPr lang="ru-RU" sz="1200" b="1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2.1</a:t>
                      </a:r>
                      <a:endParaRPr lang="ru-RU" sz="1200" b="1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Изучение регионального</a:t>
                      </a:r>
                    </a:p>
                    <a:p>
                      <a:r>
                        <a:rPr lang="ru-RU" sz="1200" b="1" dirty="0" smtClean="0"/>
                        <a:t>законодательства о системе</a:t>
                      </a:r>
                    </a:p>
                    <a:p>
                      <a:r>
                        <a:rPr lang="ru-RU" sz="1200" b="1" dirty="0" smtClean="0"/>
                        <a:t>образования обучающихся  с ОВЗ, в том числе</a:t>
                      </a:r>
                      <a:r>
                        <a:rPr lang="ru-RU" sz="1200" b="1" baseline="0" dirty="0" smtClean="0"/>
                        <a:t>  с  инвалидностью. Изучение  нормативно-правовых актов,  регламентирующих  процессы  обучения  и воспитания  обучающихся  образовательных организаций  на  территории  Пермского края</a:t>
                      </a:r>
                      <a:endParaRPr lang="ru-RU" sz="1200" b="1" dirty="0" smtClean="0"/>
                    </a:p>
                    <a:p>
                      <a:endParaRPr lang="ru-RU" sz="1200" b="1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87464" marR="87464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</a:t>
                      </a:r>
                      <a:endParaRPr lang="ru-RU" sz="12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7464" marR="8746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272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670203"/>
              </p:ext>
            </p:extLst>
          </p:nvPr>
        </p:nvGraphicFramePr>
        <p:xfrm>
          <a:off x="321733" y="127001"/>
          <a:ext cx="11565467" cy="6510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581"/>
                <a:gridCol w="5019152"/>
                <a:gridCol w="2891367"/>
                <a:gridCol w="2891367"/>
              </a:tblGrid>
              <a:tr h="635638"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№</a:t>
                      </a:r>
                    </a:p>
                    <a:p>
                      <a:r>
                        <a:rPr lang="ru-RU" sz="1050" dirty="0" smtClean="0"/>
                        <a:t>п</a:t>
                      </a:r>
                      <a:r>
                        <a:rPr lang="en-US" sz="1050" dirty="0" smtClean="0"/>
                        <a:t>/</a:t>
                      </a:r>
                      <a:r>
                        <a:rPr lang="ru-RU" sz="1050" dirty="0" smtClean="0"/>
                        <a:t>п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Содержание деятельности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Сроки</a:t>
                      </a:r>
                    </a:p>
                    <a:p>
                      <a:r>
                        <a:rPr lang="ru-RU" sz="1050" dirty="0" smtClean="0"/>
                        <a:t>выполнения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Отметка о</a:t>
                      </a:r>
                    </a:p>
                    <a:p>
                      <a:r>
                        <a:rPr lang="ru-RU" sz="1050" dirty="0" smtClean="0"/>
                        <a:t>выполнении</a:t>
                      </a:r>
                      <a:endParaRPr lang="ru-RU" sz="1050" dirty="0"/>
                    </a:p>
                  </a:txBody>
                  <a:tcPr/>
                </a:tc>
              </a:tr>
              <a:tr h="808723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4.1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Изучение</a:t>
                      </a:r>
                      <a:r>
                        <a:rPr lang="ru-RU" sz="1100" b="1" baseline="0" dirty="0" smtClean="0"/>
                        <a:t>  документации   о  б  организации  образовательного процесса  с обучающимися   с ОВЗ  в условиях  ОО</a:t>
                      </a:r>
                      <a:endParaRPr lang="ru-RU" sz="1100" b="1" dirty="0" smtClean="0"/>
                    </a:p>
                    <a:p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</a:tr>
              <a:tr h="1144149"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1. Семинар «Нормативно-правовая и</a:t>
                      </a:r>
                    </a:p>
                    <a:p>
                      <a:r>
                        <a:rPr lang="ru-RU" sz="1100" b="1" dirty="0" smtClean="0"/>
                        <a:t>методическая база молодого специалиста»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</a:tr>
              <a:tr h="515574"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2.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</a:tr>
              <a:tr h="515574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2.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Практическая  подготовка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</a:tr>
              <a:tr h="2891208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2.1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Деловая игра «Ищу наставника»;</a:t>
                      </a:r>
                    </a:p>
                    <a:p>
                      <a:r>
                        <a:rPr lang="ru-RU" sz="1100" b="1" dirty="0" smtClean="0"/>
                        <a:t>Тренинг для молодых специалистов и их</a:t>
                      </a:r>
                    </a:p>
                    <a:p>
                      <a:r>
                        <a:rPr lang="ru-RU" sz="1100" b="1" dirty="0" smtClean="0"/>
                        <a:t>наставников «Давай сработаемся»;</a:t>
                      </a:r>
                    </a:p>
                    <a:p>
                      <a:r>
                        <a:rPr lang="ru-RU" sz="1100" b="1" dirty="0" smtClean="0"/>
                        <a:t>Семинар-практикум: «Личный сайт</a:t>
                      </a:r>
                    </a:p>
                    <a:p>
                      <a:r>
                        <a:rPr lang="ru-RU" sz="1100" b="1" dirty="0" smtClean="0"/>
                        <a:t>молодого специалиста»;</a:t>
                      </a:r>
                    </a:p>
                    <a:p>
                      <a:r>
                        <a:rPr lang="ru-RU" sz="1100" b="1" dirty="0" smtClean="0"/>
                        <a:t>Презентационные площадки по</a:t>
                      </a:r>
                    </a:p>
                    <a:p>
                      <a:r>
                        <a:rPr lang="ru-RU" sz="1100" b="1" dirty="0" smtClean="0"/>
                        <a:t>демонстрации мастер-классов молодыми</a:t>
                      </a:r>
                    </a:p>
                    <a:p>
                      <a:r>
                        <a:rPr lang="ru-RU" sz="1100" b="1" dirty="0" smtClean="0"/>
                        <a:t>специалистами по внедрению и реализации</a:t>
                      </a:r>
                    </a:p>
                    <a:p>
                      <a:r>
                        <a:rPr lang="ru-RU" sz="1100" b="1" dirty="0" smtClean="0"/>
                        <a:t>современных образовательных технологий</a:t>
                      </a:r>
                    </a:p>
                    <a:p>
                      <a:r>
                        <a:rPr lang="ru-RU" sz="1100" b="1" dirty="0" smtClean="0"/>
                        <a:t>в образовательном процессе.</a:t>
                      </a:r>
                    </a:p>
                    <a:p>
                      <a:r>
                        <a:rPr lang="ru-RU" sz="1100" b="1" dirty="0" smtClean="0"/>
                        <a:t>Круглый стол на тему: «Наставничество:</a:t>
                      </a:r>
                    </a:p>
                    <a:p>
                      <a:r>
                        <a:rPr lang="ru-RU" sz="1100" b="1" dirty="0" smtClean="0"/>
                        <a:t>лучшие практики»</a:t>
                      </a:r>
                    </a:p>
                    <a:p>
                      <a:endParaRPr lang="ru-RU" sz="1100" b="1" dirty="0" smtClean="0"/>
                    </a:p>
                    <a:p>
                      <a:endParaRPr lang="ru-RU" sz="1100" b="1" dirty="0" smtClean="0"/>
                    </a:p>
                    <a:p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2008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Реализация  индивидуального плана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Наставник и наставляемый в профессиональной деятельности</a:t>
            </a:r>
          </a:p>
          <a:p>
            <a:pPr marL="0" indent="0">
              <a:buNone/>
            </a:pPr>
            <a:r>
              <a:rPr lang="ru-RU" dirty="0" smtClean="0"/>
              <a:t>  взаимодействуют по следующим вопросам:</a:t>
            </a:r>
          </a:p>
          <a:p>
            <a:r>
              <a:rPr lang="ru-RU" dirty="0" smtClean="0"/>
              <a:t>-оказание помощи в овладении практическими приемами и способами качественного выполнения задач;</a:t>
            </a:r>
          </a:p>
          <a:p>
            <a:r>
              <a:rPr lang="ru-RU" dirty="0" smtClean="0"/>
              <a:t>-выявления ошибок, недостатков в работе и их устранения.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613133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1249</TotalTime>
  <Words>1522</Words>
  <Application>Microsoft Office PowerPoint</Application>
  <PresentationFormat>Широкоэкранный</PresentationFormat>
  <Paragraphs>254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 Black</vt:lpstr>
      <vt:lpstr>Calibri</vt:lpstr>
      <vt:lpstr>Calibri Light</vt:lpstr>
      <vt:lpstr>Ретро</vt:lpstr>
      <vt:lpstr>«Как перейти от  теории  к практике?» Советы наставнику  молодого специалиста, работающего  с детьми  с ограниченными  возможностями  здоровья.</vt:lpstr>
      <vt:lpstr>Цель наставничества </vt:lpstr>
      <vt:lpstr>Основными задачами наставничества являются:</vt:lpstr>
      <vt:lpstr>Организация наставничества включает в себя три этапа. </vt:lpstr>
      <vt:lpstr>Реализация  индивидуального плана</vt:lpstr>
      <vt:lpstr>Реализация  индивидуального плана</vt:lpstr>
      <vt:lpstr>Реализация  индивидуального плана</vt:lpstr>
      <vt:lpstr>Презентация PowerPoint</vt:lpstr>
      <vt:lpstr>Реализация  индивидуального плана</vt:lpstr>
      <vt:lpstr>Обратите внимание на проблемы, с которыми чаще всего сталкиваются молодые педагоги, работающие  с детьми  с ОВЗ </vt:lpstr>
      <vt:lpstr>Обратите внимание на проблемы, с которыми чаще всего сталкиваются молодые педагоги, работающие  с детьми  с ОВЗ </vt:lpstr>
      <vt:lpstr>  Группы  педагогов</vt:lpstr>
      <vt:lpstr>Трудности наставничества</vt:lpstr>
      <vt:lpstr>Различные  формы, технологии  и практики  наставничества</vt:lpstr>
      <vt:lpstr>Использование   интернет -ресурсов</vt:lpstr>
      <vt:lpstr>«Школу молодого специалиста» и наставничество как эффективные формы методического сопровождения молодых педагогов ММО. </vt:lpstr>
      <vt:lpstr>Завершение  программы</vt:lpstr>
      <vt:lpstr>Отзыв  по программе  наставничества</vt:lpstr>
      <vt:lpstr>Отзыв</vt:lpstr>
      <vt:lpstr>Отзыв</vt:lpstr>
      <vt:lpstr>Источники</vt:lpstr>
      <vt:lpstr>Вывод:</vt:lpstr>
    </vt:vector>
  </TitlesOfParts>
  <Company>ИРО ПК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«Как перейти от  теории  к практике?» Советы наставнику  молодого специалиста, работающего  с детьми  с ограниченными  возможностями  здоровья.</dc:title>
  <dc:creator>Каткова Ирина Геннадьевна</dc:creator>
  <cp:lastModifiedBy>Каткова Ирина Геннадьевна</cp:lastModifiedBy>
  <cp:revision>17</cp:revision>
  <dcterms:created xsi:type="dcterms:W3CDTF">2020-11-02T11:45:09Z</dcterms:created>
  <dcterms:modified xsi:type="dcterms:W3CDTF">2020-11-03T08:34:40Z</dcterms:modified>
</cp:coreProperties>
</file>