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8"/>
  </p:notesMasterIdLst>
  <p:sldIdLst>
    <p:sldId id="344" r:id="rId2"/>
    <p:sldId id="389" r:id="rId3"/>
    <p:sldId id="424" r:id="rId4"/>
    <p:sldId id="425" r:id="rId5"/>
    <p:sldId id="426" r:id="rId6"/>
    <p:sldId id="456" r:id="rId7"/>
    <p:sldId id="427" r:id="rId8"/>
    <p:sldId id="428" r:id="rId9"/>
    <p:sldId id="429" r:id="rId10"/>
    <p:sldId id="430" r:id="rId11"/>
    <p:sldId id="431" r:id="rId12"/>
    <p:sldId id="454" r:id="rId13"/>
    <p:sldId id="451" r:id="rId14"/>
    <p:sldId id="455" r:id="rId15"/>
    <p:sldId id="453" r:id="rId16"/>
    <p:sldId id="432" r:id="rId17"/>
    <p:sldId id="433" r:id="rId18"/>
    <p:sldId id="419" r:id="rId19"/>
    <p:sldId id="448" r:id="rId20"/>
    <p:sldId id="436" r:id="rId21"/>
    <p:sldId id="437" r:id="rId22"/>
    <p:sldId id="438" r:id="rId23"/>
    <p:sldId id="439" r:id="rId24"/>
    <p:sldId id="440" r:id="rId25"/>
    <p:sldId id="446" r:id="rId26"/>
    <p:sldId id="441" r:id="rId27"/>
    <p:sldId id="442" r:id="rId28"/>
    <p:sldId id="443" r:id="rId29"/>
    <p:sldId id="444" r:id="rId30"/>
    <p:sldId id="420" r:id="rId31"/>
    <p:sldId id="412" r:id="rId32"/>
    <p:sldId id="413" r:id="rId33"/>
    <p:sldId id="398" r:id="rId34"/>
    <p:sldId id="408" r:id="rId35"/>
    <p:sldId id="401" r:id="rId36"/>
    <p:sldId id="410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990000"/>
    <a:srgbClr val="003399"/>
    <a:srgbClr val="422C16"/>
    <a:srgbClr val="0C788E"/>
    <a:srgbClr val="006666"/>
    <a:srgbClr val="0099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0" autoAdjust="0"/>
    <p:restoredTop sz="94582" autoAdjust="0"/>
  </p:normalViewPr>
  <p:slideViewPr>
    <p:cSldViewPr>
      <p:cViewPr varScale="1">
        <p:scale>
          <a:sx n="86" d="100"/>
          <a:sy n="86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928BD-5CD3-4C45-9A42-025BBF336568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9ADC-A1F5-4074-863F-6D8714EBA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7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09ADC-A1F5-4074-863F-6D8714EBAB7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0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09ADC-A1F5-4074-863F-6D8714EBAB7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1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62FE3-74BF-434F-B94E-5F86255776EE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39843-C4F4-4549-8C90-757BF7B255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B7833-2B72-4AE4-8440-840EF91ADC46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DB089-77D3-4106-AA69-1474B02C64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DC620E-73FF-45F1-89CC-B6EA0C960B23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0F48B-2562-4531-B7E3-C7273A8BC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82134-E7EA-441C-A9FB-06144D51A741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B770-0BF6-4CF5-AEF5-3F476B9C8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8378B-6310-4AC6-A28D-064D23F24EA3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C7C8-4BF4-4D47-8EC4-E8B04D0FA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FA46-DA82-4E8E-A2E0-CFA691D5D6FD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E8A82-F775-4100-8EFC-2C31E7087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13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7D4F3-2791-4638-B1F5-3F9EEB818EA1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ED10B-6072-4E79-9DB0-EB04AA5F1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16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08DDF-CEB8-49A9-8B20-E6987E4B0F92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3CF7D-8FA9-47B3-A09C-EBD1F8E12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6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A2B9A-D290-4B73-ACF3-2848DF3E562D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EFC2D-7416-4555-9797-6F3D751AAB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8639A-114A-4B41-98B9-56816D085923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6A78E-01B3-45FB-8E24-F9B14CC528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DABDBA-762E-4A0E-BD77-D2F44BEDCD01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597EA-72A7-4C4B-AC64-CBD2FA62E0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537CF-BB83-4DE9-9129-BD164A659438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D3182-C038-402C-AAF5-8D3EBE4B6D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47C7D-CB4C-4C7F-B7FA-B98AC3CC6B4A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AB9ED-9131-4CC8-9E76-16D782373D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23803-D644-43CE-8001-A8DB18922FF0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23FD1-ADC2-4A58-BDF2-E2B00963BE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42ED3-0942-43C2-B1F1-1F08DF16ACA1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E5CBD-6797-40A2-870D-9854BE99A0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BA797-3667-4B92-9673-371703375F9A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7579B-0E97-40EE-903A-6E69772506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8753B7-3AC8-4B60-88DC-282ABD3B7CD0}" type="datetimeFigureOut">
              <a:rPr lang="ru-RU" smtClean="0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DD4D2F-7E32-4488-A477-4CF7E52180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332656"/>
            <a:ext cx="8001000" cy="347734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внеурочной деятельности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обучающихся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РАС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ФГОС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                                                МАОУ СОШ№14 г Березники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252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15616" y="2060848"/>
            <a:ext cx="6583589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5" cy="4569371"/>
          </a:xfrm>
        </p:spPr>
        <p:txBody>
          <a:bodyPr>
            <a:normAutofit/>
          </a:bodyPr>
          <a:lstStyle/>
          <a:p>
            <a:pPr lvl="0"/>
            <a:endParaRPr lang="ru-RU" sz="28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Личностно-ориентированный подход</a:t>
            </a:r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Культурно-исторический </a:t>
            </a:r>
            <a:r>
              <a:rPr lang="ru-RU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</a:t>
            </a:r>
            <a:r>
              <a:rPr lang="ru-RU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 </a:t>
            </a:r>
            <a:endParaRPr lang="ru-RU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 – динамический подход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Онтогенетический подход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Антропологический подход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39674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в организации внеурочной деятельности: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424935" cy="468052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специалистов общеобразовательной организации в процессе реализации  программы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основных механизмов реализации программы 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внеурочной деятельности. </a:t>
            </a:r>
            <a:endParaRPr 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специалистов требует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программы взаимодействия всех специалистов в рамках реализации 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внеурочной деятельности, </a:t>
            </a:r>
            <a:endParaRPr 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совместного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многоаспектного анализа эмоционально-волевой, личностной, коммуникативной, двигательной и познавательной сфер учащихся с целью определения имеющихся проблем, </a:t>
            </a:r>
          </a:p>
          <a:p>
            <a:pPr lvl="0"/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комплексных индивидуальных и групповых программ коррекции эмоционально-волевой, личностной, коммуникативной, двигательной и познавательной сфер учащихся.</a:t>
            </a:r>
          </a:p>
          <a:p>
            <a:endParaRPr 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реализации программы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                                        внеурочной деятельности</a:t>
            </a:r>
          </a:p>
        </p:txBody>
      </p:sp>
      <p:graphicFrame>
        <p:nvGraphicFramePr>
          <p:cNvPr id="16408" name="Group 24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467544" y="1827211"/>
          <a:ext cx="8216081" cy="4266084"/>
        </p:xfrm>
        <a:graphic>
          <a:graphicData uri="http://schemas.openxmlformats.org/drawingml/2006/table">
            <a:tbl>
              <a:tblPr/>
              <a:tblGrid>
                <a:gridCol w="3146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1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78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33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О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БЩЕИНТЕЛЛЕКТУАЛЬНОЕ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СПОРТИВНО-ОЗДОРОВИТЕЛЬНОЕ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ДУХОВНО-НРАВСТВЕННОЕ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ОБЩЕКУЛЬТУРНОЕ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КОРРЕКЦИОННО-РАЗВИВАЮЩЕЕ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3809" name="WordArt 20"/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6324600" cy="1397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33810" name="Picture 12" descr="Изображение10 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0638"/>
            <a:ext cx="1905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1" name="Picture 7" descr="DSC017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2209800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2" name="Picture 10" descr="Изображение 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1447800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3" name="Picture 8" descr="S73001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20" y="4416400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4" name="Picture 9" descr="IMG_18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68579"/>
            <a:ext cx="228600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5" name="Picture 5" descr="SDC114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00" y="4869160"/>
            <a:ext cx="1619200" cy="121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2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разработку и реализацию программ курсов внеурочной деятельности обучающихся </a:t>
            </a:r>
            <a:r>
              <a:rPr lang="ru-RU" sz="3200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учителей, учителей логопедов, учителей-дефектологов, педагогов-психологов, социальных педагогов и других педагогических работников</a:t>
            </a:r>
            <a:r>
              <a:rPr 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Оптимизационная модель внеурочной деятельности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861357"/>
          <a:ext cx="8325742" cy="4323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2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0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9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35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7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3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включения</a:t>
                      </a:r>
                      <a:endParaRPr lang="ru-RU" sz="14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программа</a:t>
                      </a:r>
                      <a:endParaRPr lang="ru-RU" sz="14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Индивидуальное сопровождение</a:t>
                      </a:r>
                      <a:endParaRPr lang="ru-RU" sz="14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Кадры</a:t>
                      </a:r>
                      <a:endParaRPr lang="ru-RU" sz="14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Расписание</a:t>
                      </a:r>
                      <a:endParaRPr lang="ru-RU" sz="14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Обобщение</a:t>
                      </a:r>
                      <a:endParaRPr lang="ru-RU" sz="14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9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 с ОВЗ в общеобразовательном классе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(адаптированная)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решению ПМПК, медицинские наблюдения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общеобразовательного класса, логопед, психолог,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дефектолог,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тьютор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класса, индивидуальное со специалистами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карта, анализ на заседании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ПМПк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362480"/>
          </a:xfrm>
        </p:spPr>
        <p:txBody>
          <a:bodyPr>
            <a:normAutofit fontScale="90000"/>
          </a:bodyPr>
          <a:lstStyle/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       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  включения                                         в образовательный процесс обучающихся              с  РАС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6739" y="1237762"/>
            <a:ext cx="56614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Documents and Settings\aud-236\Рабочий стол\фото\6d680232eab00a560434c0a6e36f1c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990"/>
            <a:ext cx="1440160" cy="1040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0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844824"/>
            <a:ext cx="8686799" cy="435334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проектный – включает диагностику интересов, увлечений, потребностей обучающихся, запросов их родителей (законных представителей) и проектирование на основе анализа ее результатов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внеурочной деятельности в образовательном учреждении. 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организационно-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предполагает создание кадровых условий, материально-технических условий, разработку программно-методического обеспечения внеурочной деятельности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аналитический, в процессе которого осуществляется анализ действующей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с позиции содержания,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с ограниченными возможностями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организации внеурочной деятельности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r>
              <a:rPr lang="ru-RU" b="1" dirty="0" smtClean="0"/>
              <a:t>- 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с РАС социального знания, </a:t>
            </a:r>
            <a:endParaRPr lang="ru-RU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отношения к базовым ценностям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опыта самостоятельного общественного действия.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внеурочной деятельности предполагает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0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280919" cy="4497363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уровень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предполагает приобретение школьником социального 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,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первичного понимания социальной реальности и повседневной жизни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уровень 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школьником опыта переживания и  позитивного отношения к базовым ценностям 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,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ценностного отношения к социальной реальности в целом.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уровень 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школьником опыта самостоятельного общественного действия. 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воспитательных результатов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                                        внеурочной деятельности</a:t>
            </a:r>
          </a:p>
        </p:txBody>
      </p:sp>
      <p:graphicFrame>
        <p:nvGraphicFramePr>
          <p:cNvPr id="16408" name="Group 2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27558925"/>
              </p:ext>
            </p:extLst>
          </p:nvPr>
        </p:nvGraphicFramePr>
        <p:xfrm>
          <a:off x="467544" y="1827211"/>
          <a:ext cx="8216081" cy="4266084"/>
        </p:xfrm>
        <a:graphic>
          <a:graphicData uri="http://schemas.openxmlformats.org/drawingml/2006/table">
            <a:tbl>
              <a:tblPr/>
              <a:tblGrid>
                <a:gridCol w="3146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1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78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33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О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БЩЕИНТЕЛЛЕКТУАЛЬНОЕ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СПОРТИВНО-ОЗДОРОВИТЕЛЬНОЕ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ДУХОВНО-НРАВСТВЕННОЕ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ОБЩЕКУЛЬТУРНОЕ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КОРРЕКЦИОННО-РАЗВИВАЮЩЕЕ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3809" name="WordArt 20"/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6324600" cy="1397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33810" name="Picture 12" descr="Изображение10 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0638"/>
            <a:ext cx="1905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1" name="Picture 7" descr="DSC017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2209800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2" name="Picture 10" descr="Изображение 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1447800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3" name="Picture 8" descr="S73001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20" y="4416400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4" name="Picture 9" descr="IMG_18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68579"/>
            <a:ext cx="228600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5" name="Picture 5" descr="SDC114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00" y="4869160"/>
            <a:ext cx="1619200" cy="121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1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395536" y="1700797"/>
          <a:ext cx="8424936" cy="3120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9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5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4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Актёрское</a:t>
                      </a:r>
                      <a:r>
                        <a:rPr lang="ru-RU" sz="1800" baseline="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мастерство</a:t>
                      </a:r>
                      <a:endParaRPr lang="ru-RU" sz="1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Волшебный мир оригами</a:t>
                      </a:r>
                      <a:endParaRPr lang="ru-RU" sz="1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коррекция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Логопедическая коррекция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Педагогическая коррекция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9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4638"/>
            <a:ext cx="8001000" cy="5745162"/>
          </a:xfrm>
        </p:spPr>
        <p:txBody>
          <a:bodyPr/>
          <a:lstStyle/>
          <a:p>
            <a:pPr marL="0" indent="0" algn="r">
              <a:buFont typeface="Wingdings" pitchFamily="2" charset="2"/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endParaRPr lang="ru-RU" sz="3200" b="1" i="1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r>
              <a:rPr lang="ru-RU" sz="3200" b="1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Если я чем-то на тебя не похож,</a:t>
            </a:r>
            <a:r>
              <a:rPr lang="ru-RU" sz="3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я этим вовсе не оскорбляю тебя,</a:t>
            </a:r>
            <a:r>
              <a:rPr lang="ru-RU" sz="3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а, напротив, одаряю</a:t>
            </a:r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Антуан де Сент-Экзюпери</a:t>
            </a:r>
            <a:endParaRPr lang="ru-RU" sz="28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sz="2800" dirty="0" smtClean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4876800" cy="10080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4" name="Picture 5" descr="C:\Documents and Settings\aud-236\Рабочий стол\фото\6d680232eab00a560434c0a6e36f1c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8" y="24408"/>
            <a:ext cx="2707889" cy="1956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экскурсии, кружки, секции, соревнования,  праздники, общественно полезные практики, смотры-конкурсы, викторины, беседы, культпоходы в театр, фестивали, игры (сюжетно-ролевые, деловые и т. п), туристические походы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внеурочной деятельности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 ребенка к школе, школьному коллективу и коллектива к ребенку.</a:t>
            </a:r>
          </a:p>
          <a:p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«Актерское мастерство», участие вместе с ребятами класса в инсценировках  на уроках, классных вечерах, родительских собраниях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способствовать социализации ребенка с ОВЗ средствами театрального искусства. Социализация нами понимается как развитие и самореализация ребенка как личности в контексте культуры (по А.В. Мудрик).</a:t>
            </a:r>
          </a:p>
          <a:p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«Актёрское мастерство»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71600" y="404664"/>
            <a:ext cx="7956872" cy="600953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  Познакомить воспитанника  со знаниями, связанными со сценой, с театром, с историей театрального костюма.</a:t>
            </a:r>
          </a:p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  Учить актёрской этике.</a:t>
            </a:r>
          </a:p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  Способствовать гармоническому развитию природных способностей средствами всех видов искусств.</a:t>
            </a:r>
          </a:p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  Способствовать формированию представления об элементах выразительности профессионального театрального искусства, основываясь на игре.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особенности программы «Актёрское мастерство»: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осваивает элементы актёрской этики, включается в совместную деятельность в ходе подготовки спектакля, общается, переживает  ситуацию успеха, повышается самооценка ребенка. Создаются творческие условия для формирования УУД .</a:t>
            </a:r>
          </a:p>
          <a:p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рассчитана 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33 часа (1 раз в неделю).</a:t>
            </a:r>
          </a:p>
          <a:p>
            <a:endParaRPr 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548680"/>
            <a:ext cx="8568952" cy="604867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Содержание программы.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    Работа над речью.</a:t>
            </a:r>
            <a:endParaRPr 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ритмического речевого такта. Каждый речевой такт определяется паузой и в нем выделяется главное слово. Виды пауз (логические, грамматические, для взятия дыхания).</a:t>
            </a:r>
          </a:p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    Техника дыхания.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3.     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Сценическое движение</a:t>
            </a:r>
            <a:r>
              <a:rPr lang="ru-RU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Дыхание, координация, ритмические упражнения. Движение с речью. Работа над выразительностью движения рук. Сценическая осанка. Работа с предметом и нормы безопасности.</a:t>
            </a:r>
          </a:p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   Работа над памятью.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5.    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Сценическое внимание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Сосредоточение актёра на каком – то объекте:</a:t>
            </a:r>
          </a:p>
          <a:p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МАЛЫЙ КРУГ – сосредоточение на себе «тетрадь, ручка, пуговица»</a:t>
            </a:r>
          </a:p>
          <a:p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КРУГ – сосредоточение на актёрах, на партнёрах.</a:t>
            </a:r>
          </a:p>
          <a:p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КРУГ – зрительный зал.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Дикционные недостатки.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Скороговорки, правильная постановка языка.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спектакля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Постановочный план. Режиссёрский анализ пьесы. Работа с актёром над ролью. Прогоны спектакля. Генеральная репетиция в костюмах. Показ спектакля зрителям.</a:t>
            </a:r>
          </a:p>
          <a:p>
            <a:endParaRPr 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5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620688"/>
            <a:ext cx="8568952" cy="576064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позволила плавно ввести ребёнка с ограниченными возможностями в классный коллектив.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 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удовольствием занимается и чувствует сопричастность к коллективу.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Помимо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занятий актёрским мастерством, ребёнок посещает и общие занятия класса в кружке. У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Никиты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проявляется интерес режиссёрской игре, игре – импровизации по мотивам сказок и литературных произведений.  </a:t>
            </a: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контроль: участие в открытом занятии, участие в концерте, небольшая роль в спектакле.</a:t>
            </a:r>
          </a:p>
          <a:p>
            <a:pPr algn="just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499176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Коррекционно-развивающий блок программы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ru-RU" dirty="0" smtClean="0"/>
              <a:t>- 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особых образовательных потребностей обучающихся с РАС;                                                                                                            -коррекционная помощь в овладении базовым содержанием обучения;                                                                 - эмоционально-  личностное развитие, развитие коммуникативной сферы, зрительного и слухового восприятия, речи;                                                                                                                                                              - развитие сознательного использования речевых возможностей в разных условиях общения для реализации полноценных социальных связей с окружающими людьми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направленияя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 ребёнка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полноценной жизненной компетенции, развитие адекватных отношений между ребенком, учителями, одноклассникам и другими обучающимися, родителями;                                                                                                                                                                                           - работу по профилактике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внутриличностных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межличностных конфликтов в классе, школе, поддержанию эмоционально комфортной обстановки;                                                                                                           - создание условий успешного овладения учебной деятельностью с целью предупреждения негативного отношения обучающегося к ситуации школьного обучения в целом.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поддержка предполагает</a:t>
            </a:r>
          </a:p>
        </p:txBody>
      </p:sp>
    </p:spTree>
    <p:extLst>
      <p:ext uri="{BB962C8B-B14F-4D97-AF65-F5344CB8AC3E}">
        <p14:creationId xmlns:p14="http://schemas.microsoft.com/office/powerpoint/2010/main" val="41937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работа по формированию коммуникативного поведения в рамках реализации адаптированной образовательной программы включает в себя: </a:t>
            </a:r>
            <a:endParaRPr lang="ru-RU" sz="28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дефектологом; </a:t>
            </a:r>
            <a:endParaRPr lang="ru-RU" sz="28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логопедические занятия; </a:t>
            </a:r>
            <a:endParaRPr lang="ru-RU" sz="28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развитию психомоторики и сенсорных процессов</a:t>
            </a:r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коммуникативного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568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8208912" cy="439248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предложенной программы ожидаются следующие результаты:</a:t>
            </a:r>
          </a:p>
          <a:p>
            <a:pPr lvl="0"/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комплексной помощи обучающимся с РАС в освоении адаптированной основной общеобразовательной программы, коррекции недостатков в физическом и (или) психическом развитии обучающихся, их социальную адаптацию;</a:t>
            </a:r>
          </a:p>
          <a:p>
            <a:pPr lvl="0"/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условий обучения и воспитания обучающихся Учреждения, позволяющих учитывать их особые образовательные потребности посредством индивидуализации и дифференциации образовательного процесса;</a:t>
            </a:r>
          </a:p>
          <a:p>
            <a:pPr lvl="0"/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учреждении условий для сохранения и укрепления психического здоровья педагогов, формирования навыков регуляции психоэмоциональных состояний, профилактики эмоционального выгорания в педагогической деятельности.</a:t>
            </a:r>
          </a:p>
          <a:p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коррекционной работы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1.Нормативно-правовые условия</a:t>
            </a:r>
            <a:endParaRPr lang="ru-RU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Кадровые условия:</a:t>
            </a:r>
          </a:p>
          <a:p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Научно-методические </a:t>
            </a:r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  <a:p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4.Материально-технические 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программы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 направления</a:t>
            </a:r>
          </a:p>
        </p:txBody>
      </p:sp>
      <p:pic>
        <p:nvPicPr>
          <p:cNvPr id="34819" name="Picture 5" descr="SDC114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8" y="2492896"/>
            <a:ext cx="3682656" cy="2766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0" name="Picture 6" descr="SDC115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10" y="1792085"/>
            <a:ext cx="2518756" cy="1978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 descr="SDC114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75" y="4001885"/>
            <a:ext cx="2759825" cy="1978429"/>
          </a:xfr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15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" accel="100000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" accel="100000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" accel="100000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педагога-психолога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988840"/>
            <a:ext cx="3672408" cy="4267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Устанавливает особенности когнитивного и эмоционально-личностного развития учащихся;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Определяет характер и сроки коррекционного воздействия на личность ребенка </a:t>
            </a:r>
          </a:p>
          <a:p>
            <a:pPr>
              <a:lnSpc>
                <a:spcPct val="90000"/>
              </a:lnSpc>
            </a:pPr>
            <a:endParaRPr lang="ru-RU" sz="2600" dirty="0" smtClean="0">
              <a:solidFill>
                <a:srgbClr val="3333FF"/>
              </a:solidFill>
            </a:endParaRPr>
          </a:p>
        </p:txBody>
      </p:sp>
      <p:pic>
        <p:nvPicPr>
          <p:cNvPr id="79877" name="Picture 5" descr="SDC1153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3968" y="1844824"/>
            <a:ext cx="3924300" cy="2941637"/>
          </a:xfrm>
        </p:spPr>
      </p:pic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334000" cy="10810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учителя-логопеда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14988" y="1752600"/>
            <a:ext cx="3529012" cy="4267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Логопед сопровождает учебную деятельность и диагностирует динамику развития речи по направлениям</a:t>
            </a:r>
          </a:p>
        </p:txBody>
      </p:sp>
      <p:pic>
        <p:nvPicPr>
          <p:cNvPr id="80901" name="Picture 5" descr="SDC1142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576" y="2348880"/>
            <a:ext cx="3276228" cy="2736304"/>
          </a:xfrm>
        </p:spPr>
      </p:pic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2700338" y="333375"/>
            <a:ext cx="4823990" cy="12239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79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осязания и мелкой моторики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19700" y="1752600"/>
            <a:ext cx="39243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Штриховка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Копирование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Графические диктанты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Пальчиковые игры и упражнения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Мозаика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sz="26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Бисероплетени</a:t>
            </a:r>
            <a:r>
              <a:rPr lang="ru-RU" sz="35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sz="2600" dirty="0" smtClean="0"/>
          </a:p>
        </p:txBody>
      </p:sp>
      <p:pic>
        <p:nvPicPr>
          <p:cNvPr id="78853" name="Picture 5" descr="SDC1138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648" y="1412875"/>
            <a:ext cx="2589213" cy="2057400"/>
          </a:xfrm>
        </p:spPr>
      </p:pic>
      <p:pic>
        <p:nvPicPr>
          <p:cNvPr id="78854" name="Picture 5" descr="SDC1138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576" y="3933056"/>
            <a:ext cx="2743200" cy="2057400"/>
          </a:xfrm>
        </p:spPr>
      </p:pic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7553325" cy="11525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Сенсорная комната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204864"/>
            <a:ext cx="2952328" cy="302433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Объект 1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4542" y="1914698"/>
            <a:ext cx="2182091" cy="173320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1" name="Объект 10" descr="C:\Users\zavuch1\Desktop\ПЛАКАТ\2016г\SDC10151.JPG"/>
          <p:cNvPicPr>
            <a:picLocks noGr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6402" y="3962400"/>
            <a:ext cx="2758372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1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Коррекционные занятия ЛФК и ритмики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4" name="Picture 5" descr="SDC11522"/>
          <p:cNvPicPr>
            <a:picLocks noGrp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475656" y="1844824"/>
            <a:ext cx="2517775" cy="1704975"/>
          </a:xfrm>
        </p:spPr>
      </p:pic>
      <p:pic>
        <p:nvPicPr>
          <p:cNvPr id="81925" name="Picture 5" descr="SDC11514"/>
          <p:cNvPicPr>
            <a:picLocks noGrp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827584" y="4221088"/>
            <a:ext cx="2295525" cy="1644650"/>
          </a:xfrm>
        </p:spPr>
      </p:pic>
      <p:pic>
        <p:nvPicPr>
          <p:cNvPr id="81926" name="Picture 2" descr="\\192.168.0.1\d$\Change\Хлыстова Н.В\IMG_3318.JPG"/>
          <p:cNvPicPr>
            <a:picLocks noGrp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4788024" y="2564904"/>
            <a:ext cx="2963862" cy="2735263"/>
          </a:xfrm>
        </p:spPr>
      </p:pic>
      <p:sp>
        <p:nvSpPr>
          <p:cNvPr id="81923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086725" cy="10810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500" y="180975"/>
            <a:ext cx="6842125" cy="8572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СХЕМА  СЕТЕВОГО ВЗАИМОДЕЙСТВИЯ 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143000"/>
            <a:ext cx="1242392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Поликлиника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57438" y="1143000"/>
            <a:ext cx="1071562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ПМПК г.Березники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00438" y="1143000"/>
            <a:ext cx="1071562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Центр реабилитации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438" y="1143000"/>
            <a:ext cx="1000125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ГКОУ С(К)ОУ </a:t>
            </a:r>
            <a:r>
              <a:rPr lang="en-US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III-IV </a:t>
            </a: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вида г.Пермь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000" y="1143000"/>
            <a:ext cx="1071563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ДЮСШ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47669" y="1196752"/>
            <a:ext cx="1071562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ДДЮТ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500188" y="2286000"/>
            <a:ext cx="500062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71625" y="2714625"/>
            <a:ext cx="5929313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МАОУ СОШ № 14 г.Березники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уровни поддержки ребенка с ОВЗ, педагогов, родителей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50" y="2773363"/>
            <a:ext cx="1000125" cy="785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58125" y="2714625"/>
            <a:ext cx="1071563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ОШ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2643188" y="2286000"/>
            <a:ext cx="500062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14625" y="6000750"/>
            <a:ext cx="3500438" cy="500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Семья ребёнка с ОВЗ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71625" y="3643313"/>
            <a:ext cx="1357313" cy="9223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медицинского сопровождения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28938" y="3643313"/>
            <a:ext cx="1428750" cy="9223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57688" y="3643313"/>
            <a:ext cx="1785937" cy="9223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ru-RU" sz="1200" dirty="0">
                <a:solidFill>
                  <a:srgbClr val="0000FF"/>
                </a:solidFill>
              </a:rPr>
              <a:t> оценочно-прогностической и коррекционно-реабилитационной деятельности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43625" y="3643313"/>
            <a:ext cx="1428750" cy="9223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дополнительного образования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11325" y="4578350"/>
            <a:ext cx="5572125" cy="1000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40940" y="4607719"/>
            <a:ext cx="4071938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Коллектив нормально развивающихся  сверстников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43250" y="5143500"/>
            <a:ext cx="2714625" cy="3571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FF"/>
                </a:solidFill>
              </a:rPr>
              <a:t>Дети с ОВЗ, дети-инвалиды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3429000" y="5500688"/>
            <a:ext cx="2071688" cy="5000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786188" y="2286000"/>
            <a:ext cx="500062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4929188" y="2286000"/>
            <a:ext cx="500062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6000750" y="2286000"/>
            <a:ext cx="500063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7072313" y="2286000"/>
            <a:ext cx="500062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1285875" y="3071813"/>
            <a:ext cx="214313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2786063" y="4357688"/>
            <a:ext cx="428625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лево 42"/>
          <p:cNvSpPr/>
          <p:nvPr/>
        </p:nvSpPr>
        <p:spPr>
          <a:xfrm>
            <a:off x="4071938" y="4357688"/>
            <a:ext cx="357187" cy="460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6072188" y="4357688"/>
            <a:ext cx="28575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2286000" y="4357688"/>
            <a:ext cx="460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3643313" y="4429125"/>
            <a:ext cx="714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5857875" y="4500563"/>
            <a:ext cx="71438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6786563" y="4429125"/>
            <a:ext cx="7143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7429500" y="3143250"/>
            <a:ext cx="35718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" name="Picture 5" descr="C:\Documents and Settings\aud-236\Рабочий стол\фото\6d680232eab00a560434c0a6e36f1c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"/>
            <a:ext cx="1550988" cy="112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8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3" cy="5040560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1.Адаптированная среда</a:t>
            </a: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(структурированность и визуализация)</a:t>
            </a:r>
          </a:p>
          <a:p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Вариативные формы организации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- </a:t>
            </a:r>
            <a:r>
              <a:rPr lang="ru-RU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</a:t>
            </a: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Снижение числа детей в классе</a:t>
            </a: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нормами </a:t>
            </a:r>
            <a:r>
              <a:rPr lang="ru-RU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самом наполняемом классе может быть не более 20 человек.</a:t>
            </a:r>
          </a:p>
          <a:p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Специальные технические средства обучения и оборудование.</a:t>
            </a: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детей с аутизмом проблемы с коммуникацией, то необходим подбор такого оборудования как коммуникаторы, планшеты с коммуникативными программами, возможны интерактивные доски (такой базы  у нас нет.).    </a:t>
            </a:r>
          </a:p>
          <a:p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Адаптированная образовательная программа.</a:t>
            </a: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Адаптированнная</a:t>
            </a: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программа  АОП индивидуализирована под потребности   ребенка. </a:t>
            </a:r>
            <a:r>
              <a:rPr 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6.Адаптированный учебный материал</a:t>
            </a: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Адаптированная система оценки достижений.</a:t>
            </a: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Коррекционная работа</a:t>
            </a: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.Индивидуальный </a:t>
            </a:r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Специальные условия для обучающихся с РАС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44824"/>
            <a:ext cx="8640960" cy="4608512"/>
          </a:xfrm>
        </p:spPr>
        <p:txBody>
          <a:bodyPr/>
          <a:lstStyle/>
          <a:p>
            <a:r>
              <a:rPr lang="ru-RU" u="sng" dirty="0"/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внеурочной деятельности в соответствии с ФГОС НОО обучающихся с ОВЗ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дополнительных условий для развития интересов, склонностей, способностей обучающихся с РАС, организации их свободного времени.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5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32500" lnSpcReduction="20000"/>
          </a:bodyPr>
          <a:lstStyle/>
          <a:p>
            <a:pPr marL="914400" lvl="3" indent="0">
              <a:buNone/>
            </a:pPr>
            <a:r>
              <a:rPr lang="ru-RU" sz="6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1.Пояснительная записка.</a:t>
            </a:r>
          </a:p>
          <a:p>
            <a:pPr marL="914400" lvl="3" indent="0">
              <a:buNone/>
            </a:pPr>
            <a:r>
              <a:rPr lang="ru-RU" sz="6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2.Цели и задачи внеурочной деятельности</a:t>
            </a:r>
          </a:p>
          <a:p>
            <a:pPr marL="914400" lvl="3" indent="0">
              <a:buNone/>
            </a:pPr>
            <a:r>
              <a:rPr lang="ru-RU" sz="6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3.Планируемые результаты освоения внеурочной деятельности (уровни результатов  внеурочной деятельности) </a:t>
            </a:r>
          </a:p>
          <a:p>
            <a:pPr marL="914400" lvl="3" indent="0">
              <a:buNone/>
            </a:pPr>
            <a:r>
              <a:rPr lang="ru-RU" sz="6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Система оценки достижений внеурочной деятельности.     </a:t>
            </a:r>
          </a:p>
          <a:p>
            <a:pPr marL="0" lvl="0" indent="0">
              <a:buNone/>
            </a:pPr>
            <a:r>
              <a:rPr lang="ru-RU" sz="6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5.Направления  и содержание  внеурочной деятельности в соответствии с требованиями ФГОС ОВЗ, ФГОС УО                                </a:t>
            </a:r>
          </a:p>
          <a:p>
            <a:pPr marL="0" lvl="0" indent="0">
              <a:buNone/>
            </a:pPr>
            <a:r>
              <a:rPr lang="ru-RU" sz="6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6. Организационная модель внеурочной деятельности. </a:t>
            </a:r>
          </a:p>
          <a:p>
            <a:pPr marL="0" lvl="0" indent="0">
              <a:buNone/>
            </a:pPr>
            <a:r>
              <a:rPr lang="ru-RU" sz="6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7.Учебный план </a:t>
            </a:r>
          </a:p>
          <a:p>
            <a:pPr marL="0" lvl="0" indent="0">
              <a:buNone/>
            </a:pPr>
            <a:r>
              <a:rPr lang="ru-RU" sz="6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План внеурочной деятельности </a:t>
            </a:r>
          </a:p>
          <a:p>
            <a:pPr marL="0" lvl="0" indent="0">
              <a:buNone/>
            </a:pPr>
            <a:r>
              <a:rPr lang="ru-RU" sz="6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9.Планируемые результаты </a:t>
            </a:r>
            <a:r>
              <a:rPr lang="ru-RU" sz="6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деятельности.</a:t>
            </a:r>
          </a:p>
          <a:p>
            <a:pPr marL="0" lvl="0" indent="0">
              <a:buNone/>
            </a:pPr>
            <a:r>
              <a:rPr lang="ru-RU" sz="6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Программы внеурочных курсов</a:t>
            </a:r>
          </a:p>
          <a:p>
            <a:pPr marL="0" lvl="0" indent="0">
              <a:buNone/>
            </a:pPr>
            <a:r>
              <a:rPr lang="ru-RU" sz="6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внеурочной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17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988840"/>
            <a:ext cx="8424936" cy="413732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достижения 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необходимого для жизни в обществе социального опыта и формирования принимаемой обществом системы ценностей,                                                                                                                                                                                                                                                                                  - создание условий для всестороннего развития и социализации каждого обучающегося с РАС,                                                                                                                                     -создание воспитывающей среды, обеспечивающей развитие социальных, интеллектуальных интересов  обучающихся  в свободное время.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0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412776"/>
            <a:ext cx="8640960" cy="583264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всех компонентов психофизического, интеллектуального, личностного развития обучающихся с РАС с учетом их возрастных и индивидуальных особенностей;</a:t>
            </a:r>
          </a:p>
          <a:p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возможных избирательных способностей и интересов обучающегося в разных видах деятельности; </a:t>
            </a:r>
          </a:p>
          <a:p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основ нравственного самосознания личности, умения правильно оценивать окружающее и самих себя, формирование эстетических потребностей, ценностей и чувств; </a:t>
            </a:r>
            <a:endParaRPr lang="ru-RU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трудолюбия, способности к преодолению трудностей, целеустремлённости и настойчивости в достижении результата; </a:t>
            </a:r>
          </a:p>
          <a:p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представлений обучающегося о мире и о себе, его социального опыта;</a:t>
            </a:r>
          </a:p>
          <a:p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формирование положительного отношения к базовым общественным  ценностям;   </a:t>
            </a: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осуществления сотрудничества с педагогами, сверстниками, родителями, старшими детьми в решении общих </a:t>
            </a: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780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268760"/>
            <a:ext cx="8496944" cy="525658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гуманистической направленности </a:t>
            </a:r>
            <a:endParaRPr lang="ru-RU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системности</a:t>
            </a:r>
          </a:p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добровольности 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успешности и социальной значимости 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с семьей 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диагностики и коррекции развития 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комплексности методов психолого-педагогического воздействия;</a:t>
            </a:r>
          </a:p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 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непрерывности 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оптимизм 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 программы внеурочной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6672</TotalTime>
  <Words>1261</Words>
  <Application>Microsoft Office PowerPoint</Application>
  <PresentationFormat>Экран (4:3)</PresentationFormat>
  <Paragraphs>241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Волна</vt:lpstr>
      <vt:lpstr>Презентация PowerPoint</vt:lpstr>
      <vt:lpstr>Презентация PowerPoint</vt:lpstr>
      <vt:lpstr>   Основные условия реализации программы внеурочной деятельности  </vt:lpstr>
      <vt:lpstr>Специальные условия для обучающихся с РАС</vt:lpstr>
      <vt:lpstr>Презентация PowerPoint</vt:lpstr>
      <vt:lpstr>Содержание программы внеурочной деятельности</vt:lpstr>
      <vt:lpstr>Основные цели внеурочной деятельности </vt:lpstr>
      <vt:lpstr> Основные задачи: </vt:lpstr>
      <vt:lpstr>Принципы  программы внеурочной  деятельности </vt:lpstr>
      <vt:lpstr>Подходы в организации внеурочной деятельности: </vt:lpstr>
      <vt:lpstr>Механизмы реализации программы внеурочной деятельности</vt:lpstr>
      <vt:lpstr>Направления                                         внеурочной деятельности</vt:lpstr>
      <vt:lpstr>Оптимизационная модель внеурочной деятельности</vt:lpstr>
      <vt:lpstr>                    Схема   включения                                         в образовательный процесс обучающихся              с  РАС</vt:lpstr>
      <vt:lpstr>Этапы организации внеурочной деятельности</vt:lpstr>
      <vt:lpstr>Результативность внеурочной деятельности предполагает</vt:lpstr>
      <vt:lpstr>Уровни воспитательных результатов </vt:lpstr>
      <vt:lpstr>Направления                                         внеурочной деятельности</vt:lpstr>
      <vt:lpstr>Внеурочная деятельность</vt:lpstr>
      <vt:lpstr> Формы организации внеурочной деятельности </vt:lpstr>
      <vt:lpstr>Кружок «Актёрское мастерство»</vt:lpstr>
      <vt:lpstr>Презентация PowerPoint</vt:lpstr>
      <vt:lpstr>Презентация PowerPoint</vt:lpstr>
      <vt:lpstr>Результативность </vt:lpstr>
      <vt:lpstr>Презентация PowerPoint</vt:lpstr>
      <vt:lpstr>Основные направленияя   специальной поддержки  ребёнка</vt:lpstr>
      <vt:lpstr>Психолого-педагогическая поддержка предполагает</vt:lpstr>
      <vt:lpstr>Формирование коммуникативного поведения</vt:lpstr>
      <vt:lpstr>Планируемые результаты коррекционной работы</vt:lpstr>
      <vt:lpstr>Коррекционно-развивающие направления</vt:lpstr>
      <vt:lpstr>Занятия педагога-психолога</vt:lpstr>
      <vt:lpstr>Занятия учителя-логопеда</vt:lpstr>
      <vt:lpstr>Развитие осязания и мелкой моторики</vt:lpstr>
      <vt:lpstr>Сенсорная комната</vt:lpstr>
      <vt:lpstr>Коррекционные занятия ЛФК и ритмики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Нина В. Хлыстова</cp:lastModifiedBy>
  <cp:revision>813</cp:revision>
  <dcterms:created xsi:type="dcterms:W3CDTF">2010-05-23T14:28:12Z</dcterms:created>
  <dcterms:modified xsi:type="dcterms:W3CDTF">2019-08-23T03:04:33Z</dcterms:modified>
</cp:coreProperties>
</file>