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Default Extension="sldx" ContentType="application/vnd.openxmlformats-officedocument.presentationml.slide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03" r:id="rId2"/>
    <p:sldId id="257" r:id="rId3"/>
    <p:sldId id="281" r:id="rId4"/>
    <p:sldId id="284" r:id="rId5"/>
    <p:sldId id="285" r:id="rId6"/>
    <p:sldId id="286" r:id="rId7"/>
    <p:sldId id="290" r:id="rId8"/>
    <p:sldId id="287" r:id="rId9"/>
    <p:sldId id="289" r:id="rId10"/>
    <p:sldId id="298" r:id="rId11"/>
    <p:sldId id="292" r:id="rId12"/>
    <p:sldId id="291" r:id="rId13"/>
    <p:sldId id="293" r:id="rId14"/>
    <p:sldId id="294" r:id="rId15"/>
    <p:sldId id="302" r:id="rId16"/>
    <p:sldId id="295" r:id="rId17"/>
    <p:sldId id="299" r:id="rId18"/>
    <p:sldId id="296" r:id="rId19"/>
    <p:sldId id="297" r:id="rId20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4D4D4D"/>
    <a:srgbClr val="B92D14"/>
    <a:srgbClr val="35759D"/>
    <a:srgbClr val="35B19D"/>
    <a:srgbClr val="777777"/>
    <a:srgbClr val="969696"/>
    <a:srgbClr val="292929"/>
  </p:clrMru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47" autoAdjust="0"/>
    <p:restoredTop sz="95573" autoAdjust="0"/>
  </p:normalViewPr>
  <p:slideViewPr>
    <p:cSldViewPr>
      <p:cViewPr varScale="1">
        <p:scale>
          <a:sx n="111" d="100"/>
          <a:sy n="111" d="100"/>
        </p:scale>
        <p:origin x="-17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EC9801-30D8-4788-AAF0-AEB97F8ECA75}" type="doc">
      <dgm:prSet loTypeId="urn:microsoft.com/office/officeart/2005/8/layout/list1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ru-RU"/>
        </a:p>
      </dgm:t>
    </dgm:pt>
    <dgm:pt modelId="{A9728C3B-5AE3-4D96-9F85-B79719AE18A7}">
      <dgm:prSet phldrT="[Текст]"/>
      <dgm:spPr/>
      <dgm:t>
        <a:bodyPr/>
        <a:lstStyle/>
        <a:p>
          <a:r>
            <a:rPr lang="ru-RU" dirty="0" smtClean="0"/>
            <a:t>Первый уровень</a:t>
          </a:r>
          <a:endParaRPr lang="ru-RU" dirty="0"/>
        </a:p>
      </dgm:t>
    </dgm:pt>
    <dgm:pt modelId="{BD3485BB-C179-454B-8115-83AE22FB845A}" type="parTrans" cxnId="{A5F3C8A2-CF9B-495F-86C9-A82BC7D1C123}">
      <dgm:prSet/>
      <dgm:spPr/>
      <dgm:t>
        <a:bodyPr/>
        <a:lstStyle/>
        <a:p>
          <a:endParaRPr lang="ru-RU"/>
        </a:p>
      </dgm:t>
    </dgm:pt>
    <dgm:pt modelId="{BADD8F25-B4C2-4B24-BB8B-AD8CBD69CD4F}" type="sibTrans" cxnId="{A5F3C8A2-CF9B-495F-86C9-A82BC7D1C123}">
      <dgm:prSet/>
      <dgm:spPr/>
      <dgm:t>
        <a:bodyPr/>
        <a:lstStyle/>
        <a:p>
          <a:endParaRPr lang="ru-RU"/>
        </a:p>
      </dgm:t>
    </dgm:pt>
    <dgm:pt modelId="{A75FB961-4B0B-42BC-9ED3-CB609EB75E4C}">
      <dgm:prSet phldrT="[Текст]"/>
      <dgm:spPr/>
      <dgm:t>
        <a:bodyPr/>
        <a:lstStyle/>
        <a:p>
          <a:r>
            <a:rPr lang="ru-RU" dirty="0" smtClean="0"/>
            <a:t>Второй уровень</a:t>
          </a:r>
          <a:endParaRPr lang="ru-RU" dirty="0"/>
        </a:p>
      </dgm:t>
    </dgm:pt>
    <dgm:pt modelId="{EC9963AF-C010-411D-9C9E-492E509FA783}" type="parTrans" cxnId="{F5EF7111-F2A4-4379-87B4-3E29C007958B}">
      <dgm:prSet/>
      <dgm:spPr/>
      <dgm:t>
        <a:bodyPr/>
        <a:lstStyle/>
        <a:p>
          <a:endParaRPr lang="ru-RU"/>
        </a:p>
      </dgm:t>
    </dgm:pt>
    <dgm:pt modelId="{35E86154-741F-4201-A71C-CE5CBBB0205B}" type="sibTrans" cxnId="{F5EF7111-F2A4-4379-87B4-3E29C007958B}">
      <dgm:prSet/>
      <dgm:spPr/>
      <dgm:t>
        <a:bodyPr/>
        <a:lstStyle/>
        <a:p>
          <a:endParaRPr lang="ru-RU"/>
        </a:p>
      </dgm:t>
    </dgm:pt>
    <dgm:pt modelId="{5C22B6B5-D3EE-4BD2-ABA3-5071C0864BD1}">
      <dgm:prSet phldrT="[Текст]"/>
      <dgm:spPr/>
      <dgm:t>
        <a:bodyPr/>
        <a:lstStyle/>
        <a:p>
          <a:r>
            <a:rPr lang="ru-RU" dirty="0" smtClean="0"/>
            <a:t>Третий уровень</a:t>
          </a:r>
          <a:endParaRPr lang="ru-RU" dirty="0"/>
        </a:p>
      </dgm:t>
    </dgm:pt>
    <dgm:pt modelId="{DF85AF90-AB60-47A5-B606-B6F95AAEAD93}" type="parTrans" cxnId="{312FAB4A-A9D4-44B3-B248-1B07FB6239C3}">
      <dgm:prSet/>
      <dgm:spPr/>
      <dgm:t>
        <a:bodyPr/>
        <a:lstStyle/>
        <a:p>
          <a:endParaRPr lang="ru-RU"/>
        </a:p>
      </dgm:t>
    </dgm:pt>
    <dgm:pt modelId="{5D2CBFC1-1800-4006-A34D-1AFE2214B5C2}" type="sibTrans" cxnId="{312FAB4A-A9D4-44B3-B248-1B07FB6239C3}">
      <dgm:prSet/>
      <dgm:spPr/>
      <dgm:t>
        <a:bodyPr/>
        <a:lstStyle/>
        <a:p>
          <a:endParaRPr lang="ru-RU"/>
        </a:p>
      </dgm:t>
    </dgm:pt>
    <dgm:pt modelId="{45749F09-965F-4DE3-BCBD-FA29EC03A4F5}" type="pres">
      <dgm:prSet presAssocID="{BAEC9801-30D8-4788-AAF0-AEB97F8ECA7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ED6062F-BFC5-4DE7-893B-F9C1DD82A789}" type="pres">
      <dgm:prSet presAssocID="{A9728C3B-5AE3-4D96-9F85-B79719AE18A7}" presName="parentLin" presStyleCnt="0"/>
      <dgm:spPr/>
    </dgm:pt>
    <dgm:pt modelId="{43C252C7-4F3A-475D-AB07-7A248789BEFE}" type="pres">
      <dgm:prSet presAssocID="{A9728C3B-5AE3-4D96-9F85-B79719AE18A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200147DB-CF04-4F22-9EEB-377039ED1793}" type="pres">
      <dgm:prSet presAssocID="{A9728C3B-5AE3-4D96-9F85-B79719AE18A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9CF466-A651-4E43-8471-3EA1D91F0A1C}" type="pres">
      <dgm:prSet presAssocID="{A9728C3B-5AE3-4D96-9F85-B79719AE18A7}" presName="negativeSpace" presStyleCnt="0"/>
      <dgm:spPr/>
    </dgm:pt>
    <dgm:pt modelId="{8F94B427-ABDE-42FB-8B53-CAE05DBC7FB8}" type="pres">
      <dgm:prSet presAssocID="{A9728C3B-5AE3-4D96-9F85-B79719AE18A7}" presName="childText" presStyleLbl="conFgAcc1" presStyleIdx="0" presStyleCnt="3">
        <dgm:presLayoutVars>
          <dgm:bulletEnabled val="1"/>
        </dgm:presLayoutVars>
      </dgm:prSet>
      <dgm:spPr/>
    </dgm:pt>
    <dgm:pt modelId="{A88FD132-04FE-41A2-BD1D-E8040C77FC24}" type="pres">
      <dgm:prSet presAssocID="{BADD8F25-B4C2-4B24-BB8B-AD8CBD69CD4F}" presName="spaceBetweenRectangles" presStyleCnt="0"/>
      <dgm:spPr/>
    </dgm:pt>
    <dgm:pt modelId="{82F40CF8-7CE2-4C31-A12B-F475521B9EE2}" type="pres">
      <dgm:prSet presAssocID="{A75FB961-4B0B-42BC-9ED3-CB609EB75E4C}" presName="parentLin" presStyleCnt="0"/>
      <dgm:spPr/>
    </dgm:pt>
    <dgm:pt modelId="{147E3148-46C1-42B2-B94B-7DE42B4A1329}" type="pres">
      <dgm:prSet presAssocID="{A75FB961-4B0B-42BC-9ED3-CB609EB75E4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5E15BFE9-5CE7-4FB6-8B9F-5E2C52E7D1FC}" type="pres">
      <dgm:prSet presAssocID="{A75FB961-4B0B-42BC-9ED3-CB609EB75E4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598512-AFD3-40DF-918A-5ACDC6D05D5C}" type="pres">
      <dgm:prSet presAssocID="{A75FB961-4B0B-42BC-9ED3-CB609EB75E4C}" presName="negativeSpace" presStyleCnt="0"/>
      <dgm:spPr/>
    </dgm:pt>
    <dgm:pt modelId="{9BAC7494-00F1-4828-BF85-F75326B7A7C1}" type="pres">
      <dgm:prSet presAssocID="{A75FB961-4B0B-42BC-9ED3-CB609EB75E4C}" presName="childText" presStyleLbl="conFgAcc1" presStyleIdx="1" presStyleCnt="3">
        <dgm:presLayoutVars>
          <dgm:bulletEnabled val="1"/>
        </dgm:presLayoutVars>
      </dgm:prSet>
      <dgm:spPr/>
    </dgm:pt>
    <dgm:pt modelId="{1A13E869-2B59-444E-8066-577A45B9FADF}" type="pres">
      <dgm:prSet presAssocID="{35E86154-741F-4201-A71C-CE5CBBB0205B}" presName="spaceBetweenRectangles" presStyleCnt="0"/>
      <dgm:spPr/>
    </dgm:pt>
    <dgm:pt modelId="{7A94A30A-BA91-4197-8BA2-FB4BA93EB3E0}" type="pres">
      <dgm:prSet presAssocID="{5C22B6B5-D3EE-4BD2-ABA3-5071C0864BD1}" presName="parentLin" presStyleCnt="0"/>
      <dgm:spPr/>
    </dgm:pt>
    <dgm:pt modelId="{6EEA7904-BC0F-48EE-9EE8-B66C767090F7}" type="pres">
      <dgm:prSet presAssocID="{5C22B6B5-D3EE-4BD2-ABA3-5071C0864BD1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6B3EC3D7-22E4-42F7-865B-F3D4465DD633}" type="pres">
      <dgm:prSet presAssocID="{5C22B6B5-D3EE-4BD2-ABA3-5071C0864BD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06BE89-63EE-4BA7-8B47-09357900E218}" type="pres">
      <dgm:prSet presAssocID="{5C22B6B5-D3EE-4BD2-ABA3-5071C0864BD1}" presName="negativeSpace" presStyleCnt="0"/>
      <dgm:spPr/>
    </dgm:pt>
    <dgm:pt modelId="{9CE4D89B-3DD2-49A5-BC36-76799D3C60F8}" type="pres">
      <dgm:prSet presAssocID="{5C22B6B5-D3EE-4BD2-ABA3-5071C0864BD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F1FE19F-4012-4CFC-AF19-2018C0B1AFD0}" type="presOf" srcId="{5C22B6B5-D3EE-4BD2-ABA3-5071C0864BD1}" destId="{6EEA7904-BC0F-48EE-9EE8-B66C767090F7}" srcOrd="0" destOrd="0" presId="urn:microsoft.com/office/officeart/2005/8/layout/list1"/>
    <dgm:cxn modelId="{33C75EA7-EEFC-4380-A99D-9A1C8805DFF4}" type="presOf" srcId="{A75FB961-4B0B-42BC-9ED3-CB609EB75E4C}" destId="{5E15BFE9-5CE7-4FB6-8B9F-5E2C52E7D1FC}" srcOrd="1" destOrd="0" presId="urn:microsoft.com/office/officeart/2005/8/layout/list1"/>
    <dgm:cxn modelId="{312FAB4A-A9D4-44B3-B248-1B07FB6239C3}" srcId="{BAEC9801-30D8-4788-AAF0-AEB97F8ECA75}" destId="{5C22B6B5-D3EE-4BD2-ABA3-5071C0864BD1}" srcOrd="2" destOrd="0" parTransId="{DF85AF90-AB60-47A5-B606-B6F95AAEAD93}" sibTransId="{5D2CBFC1-1800-4006-A34D-1AFE2214B5C2}"/>
    <dgm:cxn modelId="{F5EF7111-F2A4-4379-87B4-3E29C007958B}" srcId="{BAEC9801-30D8-4788-AAF0-AEB97F8ECA75}" destId="{A75FB961-4B0B-42BC-9ED3-CB609EB75E4C}" srcOrd="1" destOrd="0" parTransId="{EC9963AF-C010-411D-9C9E-492E509FA783}" sibTransId="{35E86154-741F-4201-A71C-CE5CBBB0205B}"/>
    <dgm:cxn modelId="{306EC479-4059-4427-8760-3C3FDF27F5F2}" type="presOf" srcId="{A9728C3B-5AE3-4D96-9F85-B79719AE18A7}" destId="{200147DB-CF04-4F22-9EEB-377039ED1793}" srcOrd="1" destOrd="0" presId="urn:microsoft.com/office/officeart/2005/8/layout/list1"/>
    <dgm:cxn modelId="{A5F3C8A2-CF9B-495F-86C9-A82BC7D1C123}" srcId="{BAEC9801-30D8-4788-AAF0-AEB97F8ECA75}" destId="{A9728C3B-5AE3-4D96-9F85-B79719AE18A7}" srcOrd="0" destOrd="0" parTransId="{BD3485BB-C179-454B-8115-83AE22FB845A}" sibTransId="{BADD8F25-B4C2-4B24-BB8B-AD8CBD69CD4F}"/>
    <dgm:cxn modelId="{8EE19135-2D15-4E70-A6E9-9CDAC519A42C}" type="presOf" srcId="{A75FB961-4B0B-42BC-9ED3-CB609EB75E4C}" destId="{147E3148-46C1-42B2-B94B-7DE42B4A1329}" srcOrd="0" destOrd="0" presId="urn:microsoft.com/office/officeart/2005/8/layout/list1"/>
    <dgm:cxn modelId="{D41DA71D-4331-4AAE-A6A2-50A759B18CB8}" type="presOf" srcId="{5C22B6B5-D3EE-4BD2-ABA3-5071C0864BD1}" destId="{6B3EC3D7-22E4-42F7-865B-F3D4465DD633}" srcOrd="1" destOrd="0" presId="urn:microsoft.com/office/officeart/2005/8/layout/list1"/>
    <dgm:cxn modelId="{54A82E2F-A776-4AF1-87A2-1D89D8DE4D0F}" type="presOf" srcId="{A9728C3B-5AE3-4D96-9F85-B79719AE18A7}" destId="{43C252C7-4F3A-475D-AB07-7A248789BEFE}" srcOrd="0" destOrd="0" presId="urn:microsoft.com/office/officeart/2005/8/layout/list1"/>
    <dgm:cxn modelId="{10C75F2F-86EE-441F-8FC2-05D32EC68083}" type="presOf" srcId="{BAEC9801-30D8-4788-AAF0-AEB97F8ECA75}" destId="{45749F09-965F-4DE3-BCBD-FA29EC03A4F5}" srcOrd="0" destOrd="0" presId="urn:microsoft.com/office/officeart/2005/8/layout/list1"/>
    <dgm:cxn modelId="{523E0B5B-E464-406B-BEB4-CEC057EFA0F4}" type="presParOf" srcId="{45749F09-965F-4DE3-BCBD-FA29EC03A4F5}" destId="{BED6062F-BFC5-4DE7-893B-F9C1DD82A789}" srcOrd="0" destOrd="0" presId="urn:microsoft.com/office/officeart/2005/8/layout/list1"/>
    <dgm:cxn modelId="{1347F771-E3EB-44B6-807B-A96AB52E9769}" type="presParOf" srcId="{BED6062F-BFC5-4DE7-893B-F9C1DD82A789}" destId="{43C252C7-4F3A-475D-AB07-7A248789BEFE}" srcOrd="0" destOrd="0" presId="urn:microsoft.com/office/officeart/2005/8/layout/list1"/>
    <dgm:cxn modelId="{68D8926A-CEE2-4A06-B45B-E3906D301D4B}" type="presParOf" srcId="{BED6062F-BFC5-4DE7-893B-F9C1DD82A789}" destId="{200147DB-CF04-4F22-9EEB-377039ED1793}" srcOrd="1" destOrd="0" presId="urn:microsoft.com/office/officeart/2005/8/layout/list1"/>
    <dgm:cxn modelId="{F9216EE0-936D-4E80-B10A-9E0223E3DA78}" type="presParOf" srcId="{45749F09-965F-4DE3-BCBD-FA29EC03A4F5}" destId="{CF9CF466-A651-4E43-8471-3EA1D91F0A1C}" srcOrd="1" destOrd="0" presId="urn:microsoft.com/office/officeart/2005/8/layout/list1"/>
    <dgm:cxn modelId="{53703113-79DA-448E-8B50-AD3D8D0B6CD5}" type="presParOf" srcId="{45749F09-965F-4DE3-BCBD-FA29EC03A4F5}" destId="{8F94B427-ABDE-42FB-8B53-CAE05DBC7FB8}" srcOrd="2" destOrd="0" presId="urn:microsoft.com/office/officeart/2005/8/layout/list1"/>
    <dgm:cxn modelId="{836324A9-2FC6-4F2E-A4B1-54478363A5EA}" type="presParOf" srcId="{45749F09-965F-4DE3-BCBD-FA29EC03A4F5}" destId="{A88FD132-04FE-41A2-BD1D-E8040C77FC24}" srcOrd="3" destOrd="0" presId="urn:microsoft.com/office/officeart/2005/8/layout/list1"/>
    <dgm:cxn modelId="{2652CD34-2759-48AB-8ACA-05C5435FF6DD}" type="presParOf" srcId="{45749F09-965F-4DE3-BCBD-FA29EC03A4F5}" destId="{82F40CF8-7CE2-4C31-A12B-F475521B9EE2}" srcOrd="4" destOrd="0" presId="urn:microsoft.com/office/officeart/2005/8/layout/list1"/>
    <dgm:cxn modelId="{A342803B-AD85-4145-A248-29CC506A0B69}" type="presParOf" srcId="{82F40CF8-7CE2-4C31-A12B-F475521B9EE2}" destId="{147E3148-46C1-42B2-B94B-7DE42B4A1329}" srcOrd="0" destOrd="0" presId="urn:microsoft.com/office/officeart/2005/8/layout/list1"/>
    <dgm:cxn modelId="{9E3B9771-5791-4492-AF8F-EB53DEDF613F}" type="presParOf" srcId="{82F40CF8-7CE2-4C31-A12B-F475521B9EE2}" destId="{5E15BFE9-5CE7-4FB6-8B9F-5E2C52E7D1FC}" srcOrd="1" destOrd="0" presId="urn:microsoft.com/office/officeart/2005/8/layout/list1"/>
    <dgm:cxn modelId="{937CDB13-733C-453D-BC80-E06E8D80F593}" type="presParOf" srcId="{45749F09-965F-4DE3-BCBD-FA29EC03A4F5}" destId="{BB598512-AFD3-40DF-918A-5ACDC6D05D5C}" srcOrd="5" destOrd="0" presId="urn:microsoft.com/office/officeart/2005/8/layout/list1"/>
    <dgm:cxn modelId="{A85A25B0-7431-429E-B889-DA1DEFB57141}" type="presParOf" srcId="{45749F09-965F-4DE3-BCBD-FA29EC03A4F5}" destId="{9BAC7494-00F1-4828-BF85-F75326B7A7C1}" srcOrd="6" destOrd="0" presId="urn:microsoft.com/office/officeart/2005/8/layout/list1"/>
    <dgm:cxn modelId="{A959AC0D-FB5A-429F-B2EA-965A9D8A496D}" type="presParOf" srcId="{45749F09-965F-4DE3-BCBD-FA29EC03A4F5}" destId="{1A13E869-2B59-444E-8066-577A45B9FADF}" srcOrd="7" destOrd="0" presId="urn:microsoft.com/office/officeart/2005/8/layout/list1"/>
    <dgm:cxn modelId="{82B64398-3213-4840-ACE0-F6E2485BFE3F}" type="presParOf" srcId="{45749F09-965F-4DE3-BCBD-FA29EC03A4F5}" destId="{7A94A30A-BA91-4197-8BA2-FB4BA93EB3E0}" srcOrd="8" destOrd="0" presId="urn:microsoft.com/office/officeart/2005/8/layout/list1"/>
    <dgm:cxn modelId="{02324977-43EE-4F9F-8260-212ADFB86FEF}" type="presParOf" srcId="{7A94A30A-BA91-4197-8BA2-FB4BA93EB3E0}" destId="{6EEA7904-BC0F-48EE-9EE8-B66C767090F7}" srcOrd="0" destOrd="0" presId="urn:microsoft.com/office/officeart/2005/8/layout/list1"/>
    <dgm:cxn modelId="{1E559952-5209-462B-84B5-617890AE21A5}" type="presParOf" srcId="{7A94A30A-BA91-4197-8BA2-FB4BA93EB3E0}" destId="{6B3EC3D7-22E4-42F7-865B-F3D4465DD633}" srcOrd="1" destOrd="0" presId="urn:microsoft.com/office/officeart/2005/8/layout/list1"/>
    <dgm:cxn modelId="{E71D4FD9-35F9-45E3-8BB0-BD3A2325ACD4}" type="presParOf" srcId="{45749F09-965F-4DE3-BCBD-FA29EC03A4F5}" destId="{5B06BE89-63EE-4BA7-8B47-09357900E218}" srcOrd="9" destOrd="0" presId="urn:microsoft.com/office/officeart/2005/8/layout/list1"/>
    <dgm:cxn modelId="{AA8F641A-331E-4E47-90D0-7FB2FFFF5160}" type="presParOf" srcId="{45749F09-965F-4DE3-BCBD-FA29EC03A4F5}" destId="{9CE4D89B-3DD2-49A5-BC36-76799D3C60F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94B427-ABDE-42FB-8B53-CAE05DBC7FB8}">
      <dsp:nvSpPr>
        <dsp:cNvPr id="0" name=""/>
        <dsp:cNvSpPr/>
      </dsp:nvSpPr>
      <dsp:spPr>
        <a:xfrm>
          <a:off x="0" y="441147"/>
          <a:ext cx="7929618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0147DB-CF04-4F22-9EEB-377039ED1793}">
      <dsp:nvSpPr>
        <dsp:cNvPr id="0" name=""/>
        <dsp:cNvSpPr/>
      </dsp:nvSpPr>
      <dsp:spPr>
        <a:xfrm>
          <a:off x="396480" y="27867"/>
          <a:ext cx="5550732" cy="8265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804" tIns="0" rIns="209804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Первый уровень</a:t>
          </a:r>
          <a:endParaRPr lang="ru-RU" sz="2800" kern="1200" dirty="0"/>
        </a:p>
      </dsp:txBody>
      <dsp:txXfrm>
        <a:off x="396480" y="27867"/>
        <a:ext cx="5550732" cy="826560"/>
      </dsp:txXfrm>
    </dsp:sp>
    <dsp:sp modelId="{9BAC7494-00F1-4828-BF85-F75326B7A7C1}">
      <dsp:nvSpPr>
        <dsp:cNvPr id="0" name=""/>
        <dsp:cNvSpPr/>
      </dsp:nvSpPr>
      <dsp:spPr>
        <a:xfrm>
          <a:off x="0" y="1711228"/>
          <a:ext cx="7929618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15BFE9-5CE7-4FB6-8B9F-5E2C52E7D1FC}">
      <dsp:nvSpPr>
        <dsp:cNvPr id="0" name=""/>
        <dsp:cNvSpPr/>
      </dsp:nvSpPr>
      <dsp:spPr>
        <a:xfrm>
          <a:off x="396480" y="1297947"/>
          <a:ext cx="5550732" cy="8265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804" tIns="0" rIns="209804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Второй уровень</a:t>
          </a:r>
          <a:endParaRPr lang="ru-RU" sz="2800" kern="1200" dirty="0"/>
        </a:p>
      </dsp:txBody>
      <dsp:txXfrm>
        <a:off x="396480" y="1297947"/>
        <a:ext cx="5550732" cy="826560"/>
      </dsp:txXfrm>
    </dsp:sp>
    <dsp:sp modelId="{9CE4D89B-3DD2-49A5-BC36-76799D3C60F8}">
      <dsp:nvSpPr>
        <dsp:cNvPr id="0" name=""/>
        <dsp:cNvSpPr/>
      </dsp:nvSpPr>
      <dsp:spPr>
        <a:xfrm>
          <a:off x="0" y="2981308"/>
          <a:ext cx="7929618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3EC3D7-22E4-42F7-865B-F3D4465DD633}">
      <dsp:nvSpPr>
        <dsp:cNvPr id="0" name=""/>
        <dsp:cNvSpPr/>
      </dsp:nvSpPr>
      <dsp:spPr>
        <a:xfrm>
          <a:off x="396480" y="2568028"/>
          <a:ext cx="5550732" cy="8265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804" tIns="0" rIns="209804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Третий уровень</a:t>
          </a:r>
          <a:endParaRPr lang="ru-RU" sz="2800" kern="1200" dirty="0"/>
        </a:p>
      </dsp:txBody>
      <dsp:txXfrm>
        <a:off x="396480" y="2568028"/>
        <a:ext cx="5550732" cy="8265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2FB15DF-5584-4F4C-B0A9-63F562A984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BB8B693-71C1-4154-8D33-548FE77EE54E}" type="slidenum">
              <a:rPr lang="en-US"/>
              <a:pPr/>
              <a:t>2</a:t>
            </a:fld>
            <a:endParaRPr 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5334000"/>
            <a:ext cx="7772400" cy="704850"/>
          </a:xfrm>
          <a:extLst>
            <a:ext uri="{AF507438-7753-43E0-B8FC-AC1667EBCBE1}">
              <a14:hiddenEffects xmlns=""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867400"/>
            <a:ext cx="7772400" cy="533400"/>
          </a:xfrm>
          <a:extLst>
            <a:ext uri="{AF507438-7753-43E0-B8FC-AC1667EBCBE1}">
              <a14:hiddenEffects xmlns=""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 marL="0" indent="0" algn="r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1417638"/>
            <a:ext cx="1828800" cy="52117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417638"/>
            <a:ext cx="5334000" cy="52117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4384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384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417638"/>
            <a:ext cx="73152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438400"/>
            <a:ext cx="7315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Office_PowerPoint1.sld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dg-sosh6.ru/wp-content/uploads/2017/05/fgos-ovz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060848"/>
            <a:ext cx="5544616" cy="170020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187624" y="4941168"/>
            <a:ext cx="632559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n w="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АООП</a:t>
            </a:r>
          </a:p>
          <a:p>
            <a:pPr algn="ctr"/>
            <a:r>
              <a:rPr lang="ru-RU" sz="3200" dirty="0" smtClean="0">
                <a:ln w="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Адаптированная основная общеобразовательная программа</a:t>
            </a:r>
            <a:endParaRPr lang="ru-RU" sz="3200" dirty="0">
              <a:ln w="0"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Плюс 5"/>
          <p:cNvSpPr/>
          <p:nvPr/>
        </p:nvSpPr>
        <p:spPr>
          <a:xfrm>
            <a:off x="3923928" y="3861048"/>
            <a:ext cx="934925" cy="791305"/>
          </a:xfrm>
          <a:prstGeom prst="mathPlus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71600" y="260648"/>
            <a:ext cx="7200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Программа внеурочной деятельности </a:t>
            </a:r>
            <a:endParaRPr lang="en-US" b="1" dirty="0" smtClean="0">
              <a:solidFill>
                <a:schemeClr val="accent5">
                  <a:lumMod val="1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b="1" dirty="0" smtClean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«СОВЯТА»</a:t>
            </a:r>
            <a:r>
              <a:rPr lang="ru-RU" dirty="0" smtClean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dirty="0" smtClean="0">
              <a:solidFill>
                <a:schemeClr val="accent5">
                  <a:lumMod val="1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dirty="0" smtClean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для детей с расстройством аутистического спектра (РАС), обучающихся по варианту 8.3.</a:t>
            </a:r>
            <a:endParaRPr lang="ru-RU" dirty="0">
              <a:solidFill>
                <a:schemeClr val="accent5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501122" cy="307183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Основной ожидаемый результат</a:t>
            </a:r>
            <a:br>
              <a:rPr lang="ru-RU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при освоении АООП НОО в соответствии ФГОС ОВЗ</a:t>
            </a:r>
            <a:br>
              <a:rPr lang="ru-RU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обучающимися с РАС, вариант 8.3: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496"/>
            <a:ext cx="8501122" cy="3771904"/>
          </a:xfrm>
        </p:spPr>
        <p:txBody>
          <a:bodyPr/>
          <a:lstStyle/>
          <a:p>
            <a:pPr algn="ctr">
              <a:buNone/>
            </a:pPr>
            <a:endParaRPr lang="ru-RU" sz="40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40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Развитие жизненной </a:t>
            </a:r>
            <a:r>
              <a:rPr lang="ru-RU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компетенции</a:t>
            </a:r>
            <a:endParaRPr lang="ru-RU" sz="4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Proview\Desktop\Логотип школы 18, 2019.jpg"/>
          <p:cNvPicPr>
            <a:picLocks noChangeAspect="1" noChangeArrowheads="1"/>
          </p:cNvPicPr>
          <p:nvPr/>
        </p:nvPicPr>
        <p:blipFill>
          <a:blip r:embed="rId2" cstate="print"/>
          <a:srcRect l="21781" t="21650" r="26237" b="52100"/>
          <a:stretch>
            <a:fillRect/>
          </a:stretch>
        </p:blipFill>
        <p:spPr bwMode="auto">
          <a:xfrm>
            <a:off x="6588224" y="5160668"/>
            <a:ext cx="2376265" cy="16973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500042"/>
            <a:ext cx="7315200" cy="221457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результате реализации программы внеурочной деятельности должно обеспечиваться достижение обучающимися с РАС: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496"/>
            <a:ext cx="8501122" cy="3771904"/>
          </a:xfrm>
        </p:spPr>
        <p:txBody>
          <a:bodyPr/>
          <a:lstStyle/>
          <a:p>
            <a:pPr lvl="0" hangingPunct="0"/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воспитательных результатов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духовно-нравственных приобретений, которые обучающийся получил вследствие участия в той или иной деятельности (например, приобрёл,  некое знание о себе и окружающих, опыт самостоятельного действия, любви к близким и уважения к окружающим, пережил и прочувствовал нечто как ценность); </a:t>
            </a:r>
          </a:p>
          <a:p>
            <a:pPr lvl="0" hangingPunct="0"/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эффекта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последствия результата, того, к чему привело достижение результата (развитие обучающегося как личности, формирование его социальной компетентности, чувства патриотизма и т. д.). </a:t>
            </a:r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14348" y="500042"/>
          <a:ext cx="7929618" cy="3714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357158" y="4429132"/>
            <a:ext cx="8501122" cy="212365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Достижение трех уровней результатов внеурочной деятельности увеличивает вероятность появления </a:t>
            </a: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эффектов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воспитания и социализации обучающихся. У обучающихся могут быть сформированы в начальном виде  </a:t>
            </a:r>
            <a:r>
              <a:rPr kumimoji="0" lang="ru-RU" sz="2200" b="0" i="0" u="sng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коммуникативная,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200" b="0" i="0" u="sng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этическая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kumimoji="0" lang="ru-RU" sz="2200" b="0" i="0" u="sng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социальная,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200" b="0" i="0" u="sng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гражданская компетентности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и </a:t>
            </a:r>
            <a:r>
              <a:rPr kumimoji="0" lang="ru-RU" sz="2200" b="0" i="0" u="sng" strike="noStrike" cap="none" normalizeH="0" baseline="0" dirty="0" err="1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социокультурная</a:t>
            </a:r>
            <a:r>
              <a:rPr kumimoji="0" lang="ru-RU" sz="2200" b="0" i="0" u="sng" strike="noStrike" cap="none" normalizeH="0" baseline="0" dirty="0" smtClean="0">
                <a:ln>
                  <a:noFill/>
                </a:ln>
                <a:solidFill>
                  <a:srgbClr val="00000A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идентичность.</a:t>
            </a:r>
            <a:endParaRPr kumimoji="0" lang="ru-RU" sz="22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500042"/>
            <a:ext cx="7315200" cy="7159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dirty="0" smtClean="0">
                <a:solidFill>
                  <a:srgbClr val="000000"/>
                </a:solidFill>
              </a:rPr>
              <a:t>Система оценки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2500298" y="1428736"/>
            <a:ext cx="4214842" cy="1785950"/>
          </a:xfrm>
          <a:prstGeom prst="roundRect">
            <a:avLst/>
          </a:prstGeom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МОНИТОРИНГ</a:t>
            </a:r>
          </a:p>
        </p:txBody>
      </p:sp>
      <p:pic>
        <p:nvPicPr>
          <p:cNvPr id="37890" name="Picture 2" descr="Prilozhenie-v-PDF-formate-BANNER-Elektronnoe-portfolio-shkolni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4143380"/>
            <a:ext cx="4071966" cy="218494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7" name="Плюс 6"/>
          <p:cNvSpPr/>
          <p:nvPr/>
        </p:nvSpPr>
        <p:spPr>
          <a:xfrm>
            <a:off x="4000496" y="3143248"/>
            <a:ext cx="1004692" cy="1000132"/>
          </a:xfrm>
          <a:prstGeom prst="mathPl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0"/>
            <a:ext cx="7315200" cy="92867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Мониторинг оценивания результатов внеурочной деятельности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1071546"/>
          <a:ext cx="8643998" cy="5589193"/>
        </p:xfrm>
        <a:graphic>
          <a:graphicData uri="http://schemas.openxmlformats.org/drawingml/2006/table">
            <a:tbl>
              <a:tblPr/>
              <a:tblGrid>
                <a:gridCol w="391359"/>
                <a:gridCol w="642886"/>
                <a:gridCol w="992465"/>
                <a:gridCol w="912318"/>
                <a:gridCol w="990062"/>
                <a:gridCol w="910458"/>
                <a:gridCol w="1018368"/>
                <a:gridCol w="882152"/>
                <a:gridCol w="975236"/>
                <a:gridCol w="928694"/>
              </a:tblGrid>
              <a:tr h="334653">
                <a:tc gridSpan="10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Духовно-нравственное, социальное направление</a:t>
                      </a: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087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9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ФИО</a:t>
                      </a: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Здоровается и прощается со взрослыми, с одноклассниками (жест)</a:t>
                      </a: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Сформировано школьное поведение (дисциплинирован, послушен, хорошо понимает, что можно или нельзя)</a:t>
                      </a: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Сформированы правила поведения при общении с одноклассниками (вступает в контакт, проявляет интерес, дружелюбность, помощь)</a:t>
                      </a: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Умеет себя вести в общественных местах, транспорте.</a:t>
                      </a: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26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Начало</a:t>
                      </a: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Конец</a:t>
                      </a: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Начало</a:t>
                      </a: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Конец</a:t>
                      </a: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Начало</a:t>
                      </a: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Конец</a:t>
                      </a: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Начало</a:t>
                      </a: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Конец</a:t>
                      </a: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2603">
                <a:tc gridSpan="10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 – не доступно для формирования. </a:t>
                      </a:r>
                      <a:r>
                        <a:rPr lang="ru-RU" sz="19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Нет </a:t>
                      </a:r>
                      <a:r>
                        <a:rPr lang="ru-RU" sz="19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– 0. </a:t>
                      </a:r>
                      <a:endParaRPr lang="ru-RU" sz="19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Частично</a:t>
                      </a:r>
                      <a:r>
                        <a:rPr lang="ru-RU" sz="19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при помощи педагога – 1</a:t>
                      </a:r>
                      <a:r>
                        <a:rPr lang="ru-RU" sz="19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  </a:t>
                      </a:r>
                      <a:r>
                        <a:rPr lang="ru-RU" sz="19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Да - 2</a:t>
                      </a: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0"/>
            <a:ext cx="7315200" cy="92867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Мониторинг оценивания результатов внеурочной деятельности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1071546"/>
          <a:ext cx="8643998" cy="5589193"/>
        </p:xfrm>
        <a:graphic>
          <a:graphicData uri="http://schemas.openxmlformats.org/drawingml/2006/table">
            <a:tbl>
              <a:tblPr/>
              <a:tblGrid>
                <a:gridCol w="391359"/>
                <a:gridCol w="642886"/>
                <a:gridCol w="992465"/>
                <a:gridCol w="912318"/>
                <a:gridCol w="990062"/>
                <a:gridCol w="910458"/>
                <a:gridCol w="1018368"/>
                <a:gridCol w="882152"/>
                <a:gridCol w="975236"/>
                <a:gridCol w="928694"/>
              </a:tblGrid>
              <a:tr h="334653">
                <a:tc gridSpan="10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Спортивно – оздоровительное направление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087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900" b="1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ФИО</a:t>
                      </a: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Участвует в физ. минутках, в утренней гимнастике, </a:t>
                      </a:r>
                      <a:r>
                        <a:rPr lang="ru-RU" sz="1900" b="0" kern="12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спорт.соревнованиях</a:t>
                      </a:r>
                      <a:endParaRPr lang="ru-RU" sz="1900" b="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Соблюдает школьный режим дня, внутренний распорядок школы. Выполняет режимные моменты</a:t>
                      </a:r>
                      <a:endParaRPr lang="ru-RU" sz="1900" b="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Владеет навыками личной гигиены (мытьё рук, посещение туалета, одевание)</a:t>
                      </a:r>
                      <a:endParaRPr lang="ru-RU" sz="1900" b="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Придерживается правильного питания, этикета при питании</a:t>
                      </a:r>
                      <a:endParaRPr lang="ru-RU" sz="1900" b="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026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Начало</a:t>
                      </a: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Конец</a:t>
                      </a: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Начало</a:t>
                      </a: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Конец</a:t>
                      </a: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Начало</a:t>
                      </a: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Конец</a:t>
                      </a: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Начало</a:t>
                      </a: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Конец</a:t>
                      </a: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17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9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2603">
                <a:tc gridSpan="10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 – не доступно для формирования. </a:t>
                      </a:r>
                      <a:r>
                        <a:rPr lang="ru-RU" sz="19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Нет </a:t>
                      </a:r>
                      <a:r>
                        <a:rPr lang="ru-RU" sz="19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– 0. </a:t>
                      </a:r>
                      <a:endParaRPr lang="ru-RU" sz="19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Частично</a:t>
                      </a:r>
                      <a:r>
                        <a:rPr lang="ru-RU" sz="19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при помощи педагога – 1</a:t>
                      </a:r>
                      <a:r>
                        <a:rPr lang="ru-RU" sz="19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  </a:t>
                      </a:r>
                      <a:r>
                        <a:rPr lang="ru-RU" sz="19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Да - 2</a:t>
                      </a:r>
                    </a:p>
                  </a:txBody>
                  <a:tcPr marL="64941" marR="64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142852"/>
            <a:ext cx="7315200" cy="135732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Создание условий для внеурочной деятельности обучающихся с РАС должно способствовать их: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43050"/>
            <a:ext cx="8429684" cy="500066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lvl="0" algn="just"/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целенаправленному развитию, взаимодействию в условиях разного социального окружения для решения жизненных задач;</a:t>
            </a:r>
          </a:p>
          <a:p>
            <a:pPr lvl="0" algn="just"/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формированию социально-бытовой компетентности, способствующей приобщению к самостоятельной жизни в обществе, улучшению ее качества;</a:t>
            </a:r>
          </a:p>
          <a:p>
            <a:pPr lvl="0" algn="just"/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развитию самостоятельности в повседневной жизни;</a:t>
            </a:r>
          </a:p>
          <a:p>
            <a:pPr lvl="0" algn="just"/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расширению круга общения, выходу обучающегося за пределы семьи и общеобразовательной организации;</a:t>
            </a:r>
          </a:p>
          <a:p>
            <a:pPr lvl="0" algn="just"/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раскрытию способностей и интересов ребенка в разных видах практической, художественно-эстетической, спортивно-физкультурной деятельности;</a:t>
            </a:r>
          </a:p>
          <a:p>
            <a:pPr lvl="0" algn="just"/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реализации потенциальных возможностей в овладении профессионально-трудовой деятельностью и возможном совершенствовании приобретенных трудовых навыков на уровне среднего профессионального образования. </a:t>
            </a:r>
          </a:p>
          <a:p>
            <a:endParaRPr lang="ru-RU" sz="1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42852"/>
            <a:ext cx="7929618" cy="135732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Условия, необходимые для удовлетворения особых образовательных потребностей, обучающихся с РАС :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71612"/>
            <a:ext cx="8572560" cy="492922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lvl="0" algn="just"/>
            <a:endParaRPr lang="ru-RU" sz="20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осуществление целенаправленной коррекционной работы в процессе освоения обучающимися содержанием всех образовательных областей, а также в ходе проведения коррекционных занятий;</a:t>
            </a:r>
          </a:p>
          <a:p>
            <a:pPr lvl="0" algn="just"/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практическая направленность всего образовательного процесса, обеспечивающая овладение обучающимися жизненными компетенциями;</a:t>
            </a:r>
          </a:p>
          <a:p>
            <a:pPr lvl="0" algn="just"/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медико-психолого-педагогического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сопровождения образовательного процесса обучающихся;</a:t>
            </a:r>
          </a:p>
          <a:p>
            <a:pPr lvl="0" algn="just"/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организация сопровождения семьи, воспитывающей ребенка с  расстройством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аутистического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спектра.</a:t>
            </a:r>
          </a:p>
          <a:p>
            <a:pPr algn="just"/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реализации внеурочной деятельности в школе создается материально-техническая база, которая соответствует современным требованиям к образовательному учреждению. </a:t>
            </a:r>
          </a:p>
          <a:p>
            <a:pPr>
              <a:buNone/>
            </a:pPr>
            <a:endParaRPr lang="ru-RU" sz="1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14290"/>
            <a:ext cx="7215238" cy="857256"/>
          </a:xfr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Организовано сетевое взаимодействие со следующими организациями: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214422"/>
            <a:ext cx="8143932" cy="5643578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indent="-255588">
              <a:buNone/>
            </a:pPr>
            <a:r>
              <a:rPr 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МАУДО ЦДТ «Юность» г.Перми</a:t>
            </a:r>
          </a:p>
          <a:p>
            <a:pPr indent="-255588">
              <a:buNone/>
            </a:pPr>
            <a:r>
              <a:rPr 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 МАУДО «Центр дополнительного образования для детей «Луч» г.Перми</a:t>
            </a:r>
          </a:p>
          <a:p>
            <a:pPr indent="-255588">
              <a:buNone/>
            </a:pPr>
            <a:r>
              <a:rPr 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 МАОДО «ДЮЦ имени Василия Соломина» г.Перми</a:t>
            </a:r>
          </a:p>
          <a:p>
            <a:pPr indent="-255588">
              <a:buNone/>
            </a:pPr>
            <a:r>
              <a:rPr 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 Благотворительный фонд «Хорошие дела» г.Перми, Благотворительный фонд «Деревня СВЕТЛАЯ» г.Перми</a:t>
            </a:r>
          </a:p>
          <a:p>
            <a:pPr indent="-255588">
              <a:buNone/>
            </a:pPr>
            <a:r>
              <a:rPr 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5. Общественная организация «Счастье жить» г.Перми</a:t>
            </a:r>
          </a:p>
          <a:p>
            <a:pPr indent="-255588">
              <a:buNone/>
            </a:pPr>
            <a:r>
              <a:rPr 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6. Пермская краевая детская библиотека им. Л.И. Кузьмина</a:t>
            </a:r>
          </a:p>
          <a:p>
            <a:pPr indent="-255588">
              <a:buNone/>
            </a:pPr>
            <a:r>
              <a:rPr 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7. ЦПМСС г. Перми</a:t>
            </a:r>
          </a:p>
          <a:p>
            <a:pPr indent="-255588">
              <a:buNone/>
            </a:pPr>
            <a:r>
              <a:rPr 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8. АНО «Организация «Вектор Дружбы», </a:t>
            </a:r>
          </a:p>
          <a:p>
            <a:pPr indent="-255588">
              <a:buNone/>
            </a:pPr>
            <a:r>
              <a:rPr 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9. Краевая Федерация физкультуры и спорта,</a:t>
            </a:r>
          </a:p>
          <a:p>
            <a:pPr indent="-255588">
              <a:buNone/>
            </a:pPr>
            <a:r>
              <a:rPr 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10. Краевое общество инвалидов, Общество помощи лицам с РАС,</a:t>
            </a:r>
          </a:p>
          <a:p>
            <a:pPr indent="-255588">
              <a:buNone/>
            </a:pPr>
            <a:r>
              <a:rPr 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11. МАОУ ДО «ДЮЦ» «Здоровье»</a:t>
            </a:r>
          </a:p>
          <a:p>
            <a:pPr indent="-255588">
              <a:buNone/>
            </a:pPr>
            <a:r>
              <a:rPr 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12. МАДОУ «Детский сад № 103» г. Перми</a:t>
            </a:r>
          </a:p>
          <a:p>
            <a:pPr indent="-255588">
              <a:buNone/>
            </a:pPr>
            <a:r>
              <a:rPr 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13. МБУК "ОМБ" г. Перми Библиотека №35 </a:t>
            </a:r>
          </a:p>
          <a:p>
            <a:pPr indent="-255588">
              <a:buNone/>
            </a:pPr>
            <a:r>
              <a:rPr 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14. Национальная ассоциация развития образования «Тетрадка Дружбы» </a:t>
            </a:r>
          </a:p>
          <a:p>
            <a:pPr indent="-255588">
              <a:buNone/>
            </a:pPr>
            <a:r>
              <a:rPr 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15. Совет ветеранов Дзержинского района.</a:t>
            </a:r>
          </a:p>
          <a:p>
            <a:pPr indent="-255588">
              <a:buNone/>
            </a:pPr>
            <a:r>
              <a:rPr 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16. ИП Т.Н. Крупина, ИП Худяков, ИП Семакина, ИП </a:t>
            </a:r>
            <a:r>
              <a:rPr lang="ru-RU" sz="18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Женкевич</a:t>
            </a:r>
            <a:endParaRPr lang="ru-RU" sz="16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255588">
              <a:buNone/>
            </a:pPr>
            <a:endParaRPr lang="ru-RU" sz="16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85786" y="3143248"/>
            <a:ext cx="760844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28662" y="285728"/>
            <a:ext cx="7886704" cy="27146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20638" algn="just">
              <a:spcBef>
                <a:spcPts val="0"/>
              </a:spcBef>
              <a:buNone/>
              <a:tabLst>
                <a:tab pos="0" algn="l"/>
              </a:tabLst>
            </a:pPr>
            <a:r>
              <a:rPr lang="ru-RU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Цель программы внеурочной деятельности </a:t>
            </a:r>
            <a:r>
              <a:rPr lang="ru-RU" sz="2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2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создание условий для достижения </a:t>
            </a:r>
            <a:r>
              <a:rPr lang="ru-RU" sz="2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учащимися с расстройством аутистического спектра </a:t>
            </a:r>
            <a:r>
              <a:rPr lang="ru-RU" sz="22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социального опыта и формирования системы ценностей,</a:t>
            </a:r>
            <a:r>
              <a:rPr lang="ru-RU" sz="2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для многостороннего становления и социализации учащегося, создание воспитывающей среды, которая обеспечивает активизацию интеллектуальных и социальных интересов учащихся с расстройством аутистического спектра.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00034" y="3286125"/>
            <a:ext cx="8072494" cy="34778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 организации внеурочной деятельности: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Выявление интересов, склонностей, способностей, возможностей обучающихся с РАС к различным видам деятельности;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Создание условий для индивидуального развития в избранной сфере внеурочной деятельности;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Формирование системы знаний, умений, навыков в избранном направлении деятельности;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Развитие опыта творческой деятельности, творческих способностей;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Создание условий для реализации приобретенных знаний, умений и навыков;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Расширение рамок общения с социумом.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529" name="Object 1"/>
          <p:cNvGraphicFramePr>
            <a:graphicFrameLocks noChangeAspect="1"/>
          </p:cNvGraphicFramePr>
          <p:nvPr/>
        </p:nvGraphicFramePr>
        <p:xfrm>
          <a:off x="214282" y="214289"/>
          <a:ext cx="8501122" cy="6366479"/>
        </p:xfrm>
        <a:graphic>
          <a:graphicData uri="http://schemas.openxmlformats.org/presentationml/2006/ole">
            <p:oleObj spid="_x0000_s22529" name="Слайд" r:id="rId3" imgW="4096343" imgH="3072318" progId="PowerPoint.Slide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6" y="285728"/>
          <a:ext cx="8286808" cy="6217920"/>
        </p:xfrm>
        <a:graphic>
          <a:graphicData uri="http://schemas.openxmlformats.org/drawingml/2006/table">
            <a:tbl>
              <a:tblPr/>
              <a:tblGrid>
                <a:gridCol w="899804"/>
                <a:gridCol w="2990404"/>
                <a:gridCol w="4396600"/>
              </a:tblGrid>
              <a:tr h="4429156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Коррекционно-развивающая область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78" marR="64578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Цель: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создание условий для реализации внутреннего потенциала обучающихся с РАС, оказание им комплексной психолого-педагогической помощи в процессе интеграции в образовательную и 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социокультурную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среду, а также в освоении ими АООП НОО.</a:t>
                      </a:r>
                      <a:endParaRPr lang="ru-RU" sz="20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578" marR="6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Коррекционно-развивающие курсы: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«Формирование коммуникативного поведения» (фронтальные и индивидуальные занятия), 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«Музыкально-ритмические занятия» (фронтальные занятия), 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«Социально – бытовая ориентировка» (фронтальные занятия), </a:t>
                      </a:r>
                      <a:endParaRPr lang="ru-RU" sz="24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Развитие познавательной деятельности» (индивидуальные занятия).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4578" marR="64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285728"/>
          <a:ext cx="8643997" cy="6169798"/>
        </p:xfrm>
        <a:graphic>
          <a:graphicData uri="http://schemas.openxmlformats.org/drawingml/2006/table">
            <a:tbl>
              <a:tblPr/>
              <a:tblGrid>
                <a:gridCol w="2521165"/>
                <a:gridCol w="2521166"/>
                <a:gridCol w="3601666"/>
              </a:tblGrid>
              <a:tr h="15716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Направления внеурочной 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деятельности, цель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83" marR="3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Примерные названия внеурочных курсов (в соответствии с программой конкретной образовательной организации)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83" marR="3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Формы организации внеурочной деятельности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472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Духовно </a:t>
                      </a: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 нравственное</a:t>
                      </a: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Цель: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Приобщение 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базовым общечеловеческим ценностям, ценностям семьи; создание условий, обеспечивающих нравственное развитие личности обучающегося с РАС на основе развития его индивидуальности.</a:t>
                      </a:r>
                    </a:p>
                  </a:txBody>
                  <a:tcPr marL="35083" marR="3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Мир вокруг нас»,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«Моя малая Родина»,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«Люби и знай родной свой край»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83" marR="3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- этические беседы, тематические классные 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часы( о символике школы, Родины);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- экскурсии (очные и заочные), посещение музеев, театров, библиотек;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- благотворительные акции в социуме, праздничные мероприятия ко дню Аутизма «Зажги синим»; 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- работа школьного музея, день рождения школы, праздники, 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- встреча с участниками ВОВ и труда, уроки мужества, 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«Линейка памяти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», «Флаг мира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».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428604"/>
          <a:ext cx="8572559" cy="5786478"/>
        </p:xfrm>
        <a:graphic>
          <a:graphicData uri="http://schemas.openxmlformats.org/drawingml/2006/table">
            <a:tbl>
              <a:tblPr/>
              <a:tblGrid>
                <a:gridCol w="2571768"/>
                <a:gridCol w="2612765"/>
                <a:gridCol w="3388026"/>
              </a:tblGrid>
              <a:tr h="57864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Общекультурное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Цель:</a:t>
                      </a:r>
                      <a:endParaRPr lang="ru-RU" sz="24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Развитие 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творческого потенциала обучающихся с РАС с учетом их возрастных возможностей и индивидуальных </a:t>
                      </a: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наклонностей</a:t>
                      </a:r>
                      <a:endParaRPr lang="ru-RU" sz="20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78" marR="51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Домовёнок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»,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«Азбука нравственности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»,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«Умельцы»</a:t>
                      </a:r>
                    </a:p>
                  </a:txBody>
                  <a:tcPr marL="51478" marR="51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- тематические 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занятия 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эстетике внешнего вида ученика, культуре поведения и речи;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посещение театра и кино, концертов, выставок (с последующим 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анализом);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-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досугово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– развлекательные акции в социуме, фестивали искусств;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- занятия в коллективах художественной самодеятельности;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участие в конкурсах, выставках эстетического цикла на разных уровнях;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- самооценка черт характера (доброта, щедрость, честность, дружелюбие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).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428604"/>
          <a:ext cx="8572560" cy="5500726"/>
        </p:xfrm>
        <a:graphic>
          <a:graphicData uri="http://schemas.openxmlformats.org/drawingml/2006/table">
            <a:tbl>
              <a:tblPr/>
              <a:tblGrid>
                <a:gridCol w="2120383"/>
                <a:gridCol w="2886547"/>
                <a:gridCol w="3565630"/>
              </a:tblGrid>
              <a:tr h="55007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Общеинтел</a:t>
                      </a: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лектуальное</a:t>
                      </a:r>
                      <a:endParaRPr lang="ru-RU" sz="24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Цель:</a:t>
                      </a:r>
                      <a:endParaRPr lang="ru-RU" sz="20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Формирование у обучающихся с РАС умений самостоятельно добывать новые знания, работать с информацией, делать доступные выводы и </a:t>
                      </a: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умозаключения</a:t>
                      </a:r>
                      <a:endParaRPr lang="ru-RU" sz="20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78" marR="51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«Удивительный мир слов»,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Маленький гений»,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«В мире книг»</a:t>
                      </a:r>
                    </a:p>
                  </a:txBody>
                  <a:tcPr marL="51478" marR="514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- библиотечные уроки и литературные гостиные;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предметные недели;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экскурсии, посещение концертов, выставок;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- деловые и ролевые игры, </a:t>
                      </a: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кружки;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- олимпиады, предметные конкурсы, смотр знаний;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- чествование лучших учеников.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285728"/>
          <a:ext cx="8572561" cy="5929354"/>
        </p:xfrm>
        <a:graphic>
          <a:graphicData uri="http://schemas.openxmlformats.org/drawingml/2006/table">
            <a:tbl>
              <a:tblPr/>
              <a:tblGrid>
                <a:gridCol w="2120383"/>
                <a:gridCol w="2737401"/>
                <a:gridCol w="3714777"/>
              </a:tblGrid>
              <a:tr h="59293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Социальное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Цель: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Предоставление 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возможностей для получения обучающимися с РАС самостоятельного социального опыта; формирование первоначальных представлений об общественных </a:t>
                      </a: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ценностях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«В мире природы»,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 узнаю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»,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«Школа безопасности»</a:t>
                      </a:r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- участие в общешкольных акциях «Спаси дерево», «Помоги птицам», «Чистый двор», «Самый чистый класс», «Желтый лист»;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участие в субботниках, работа на пришкольном участке, разведение и уход за комнатными цветами;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- обыгрывание жизненных ситуаций;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- проведение сюжетно – ролевых игр;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формирование навыков общения в коллективной деятельности,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- знакомство и выбор профессии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- «Ярмарка профессий», «Неделя карьеры», «Город мастеров»;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- встречи с интересными людьми;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- практикум по правилам безопасного 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поведения.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3" y="285728"/>
          <a:ext cx="8643998" cy="5715040"/>
        </p:xfrm>
        <a:graphic>
          <a:graphicData uri="http://schemas.openxmlformats.org/drawingml/2006/table">
            <a:tbl>
              <a:tblPr/>
              <a:tblGrid>
                <a:gridCol w="2521165"/>
                <a:gridCol w="2521166"/>
                <a:gridCol w="3601667"/>
              </a:tblGrid>
              <a:tr h="57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Спортивно-оздоровительное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Цель:</a:t>
                      </a:r>
                      <a:endParaRPr lang="ru-RU" sz="20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Организация оздоровительной и познавательной деятельности обучающихся с РАС, направленной на развитие физических сил и здоровья, выработку гигиенических навыков и здорового образа </a:t>
                      </a: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жизни</a:t>
                      </a:r>
                      <a:endParaRPr lang="ru-RU" sz="20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5083" marR="3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«Планета здоровья», «</a:t>
                      </a:r>
                      <a:r>
                        <a:rPr lang="ru-RU" sz="20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Здоровейка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», </a:t>
                      </a:r>
                      <a:endParaRPr lang="ru-RU" sz="20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«Если хочешь быть здоров!»</a:t>
                      </a:r>
                      <a:endParaRPr lang="ru-RU" sz="20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5083" marR="3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тематические </a:t>
                      </a: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занятия, игры  о 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ЗОЖ;</a:t>
                      </a:r>
                      <a:endParaRPr lang="ru-RU" sz="20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турниры, олимпиады, праздники; подвижные игры;</a:t>
                      </a:r>
                      <a:endParaRPr lang="ru-RU" sz="20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- спортивные и оздоровительные акции в окружающем школу социуме «День здоровья», «Веселые старты», «Папа, мама, я – спортивная семья»;</a:t>
                      </a:r>
                      <a:endParaRPr lang="ru-RU" sz="20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- туристические походы, народные игры, военно-спортивные игры «</a:t>
                      </a:r>
                      <a:r>
                        <a:rPr lang="ru-RU" sz="20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Зарничка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», </a:t>
                      </a:r>
                      <a:endParaRPr lang="ru-RU" sz="20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- зарядка перед уроками, динамические паузы и </a:t>
                      </a: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прогулки;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-спортивные переменки.</a:t>
                      </a:r>
                      <a:endParaRPr lang="ru-RU" sz="20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template">
  <a:themeElements>
    <a:clrScheme name="">
      <a:dk1>
        <a:srgbClr val="808080"/>
      </a:dk1>
      <a:lt1>
        <a:srgbClr val="FFFFFF"/>
      </a:lt1>
      <a:dk2>
        <a:srgbClr val="FFFFFF"/>
      </a:dk2>
      <a:lt2>
        <a:srgbClr val="0120BD"/>
      </a:lt2>
      <a:accent1>
        <a:srgbClr val="C300E6"/>
      </a:accent1>
      <a:accent2>
        <a:srgbClr val="F96F1C"/>
      </a:accent2>
      <a:accent3>
        <a:srgbClr val="FFFFFF"/>
      </a:accent3>
      <a:accent4>
        <a:srgbClr val="6C6C6C"/>
      </a:accent4>
      <a:accent5>
        <a:srgbClr val="DEAAF0"/>
      </a:accent5>
      <a:accent6>
        <a:srgbClr val="E26418"/>
      </a:accent6>
      <a:hlink>
        <a:srgbClr val="FFBF07"/>
      </a:hlink>
      <a:folHlink>
        <a:srgbClr val="5F5F5F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FBB240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FE564C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BB2A32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84A25"/>
        </a:lt2>
        <a:accent1>
          <a:srgbClr val="ED6A24"/>
        </a:accent1>
        <a:accent2>
          <a:srgbClr val="F99E1C"/>
        </a:accent2>
        <a:accent3>
          <a:srgbClr val="FFFFFF"/>
        </a:accent3>
        <a:accent4>
          <a:srgbClr val="404040"/>
        </a:accent4>
        <a:accent5>
          <a:srgbClr val="F4B9AC"/>
        </a:accent5>
        <a:accent6>
          <a:srgbClr val="E28F18"/>
        </a:accent6>
        <a:hlink>
          <a:srgbClr val="F1B54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B92D14"/>
        </a:lt2>
        <a:accent1>
          <a:srgbClr val="D34E13"/>
        </a:accent1>
        <a:accent2>
          <a:srgbClr val="DC9009"/>
        </a:accent2>
        <a:accent3>
          <a:srgbClr val="FFFFFF"/>
        </a:accent3>
        <a:accent4>
          <a:srgbClr val="404040"/>
        </a:accent4>
        <a:accent5>
          <a:srgbClr val="E6B2AA"/>
        </a:accent5>
        <a:accent6>
          <a:srgbClr val="C78207"/>
        </a:accent6>
        <a:hlink>
          <a:srgbClr val="EEC6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AE6310"/>
        </a:lt2>
        <a:accent1>
          <a:srgbClr val="E79613"/>
        </a:accent1>
        <a:accent2>
          <a:srgbClr val="E1720D"/>
        </a:accent2>
        <a:accent3>
          <a:srgbClr val="FFFFFF"/>
        </a:accent3>
        <a:accent4>
          <a:srgbClr val="404040"/>
        </a:accent4>
        <a:accent5>
          <a:srgbClr val="F1C9AA"/>
        </a:accent5>
        <a:accent6>
          <a:srgbClr val="CC670B"/>
        </a:accent6>
        <a:hlink>
          <a:srgbClr val="C6470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AF5612"/>
        </a:lt2>
        <a:accent1>
          <a:srgbClr val="CB882F"/>
        </a:accent1>
        <a:accent2>
          <a:srgbClr val="E7C432"/>
        </a:accent2>
        <a:accent3>
          <a:srgbClr val="FFFFFF"/>
        </a:accent3>
        <a:accent4>
          <a:srgbClr val="404040"/>
        </a:accent4>
        <a:accent5>
          <a:srgbClr val="E2C3AD"/>
        </a:accent5>
        <a:accent6>
          <a:srgbClr val="D1B12C"/>
        </a:accent6>
        <a:hlink>
          <a:srgbClr val="EECA3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9A5E40"/>
        </a:lt2>
        <a:accent1>
          <a:srgbClr val="AE7750"/>
        </a:accent1>
        <a:accent2>
          <a:srgbClr val="C08D60"/>
        </a:accent2>
        <a:accent3>
          <a:srgbClr val="FFFFFF"/>
        </a:accent3>
        <a:accent4>
          <a:srgbClr val="404040"/>
        </a:accent4>
        <a:accent5>
          <a:srgbClr val="D3BDB3"/>
        </a:accent5>
        <a:accent6>
          <a:srgbClr val="AE7F56"/>
        </a:accent6>
        <a:hlink>
          <a:srgbClr val="CCA47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D1BB77"/>
        </a:lt2>
        <a:accent1>
          <a:srgbClr val="DBBA87"/>
        </a:accent1>
        <a:accent2>
          <a:srgbClr val="E0B265"/>
        </a:accent2>
        <a:accent3>
          <a:srgbClr val="FFFFFF"/>
        </a:accent3>
        <a:accent4>
          <a:srgbClr val="404040"/>
        </a:accent4>
        <a:accent5>
          <a:srgbClr val="EAD9C3"/>
        </a:accent5>
        <a:accent6>
          <a:srgbClr val="CBA15B"/>
        </a:accent6>
        <a:hlink>
          <a:srgbClr val="E9C27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3D3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4">
        <a:dk1>
          <a:srgbClr val="FFFFFF"/>
        </a:dk1>
        <a:lt1>
          <a:srgbClr val="FFFFFF"/>
        </a:lt1>
        <a:dk2>
          <a:srgbClr val="FFFFFF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DADADA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5">
        <a:dk1>
          <a:srgbClr val="FFFFFF"/>
        </a:dk1>
        <a:lt1>
          <a:srgbClr val="FFFFFF"/>
        </a:lt1>
        <a:dk2>
          <a:srgbClr val="FFFFFF"/>
        </a:dk2>
        <a:lt2>
          <a:srgbClr val="55A6FE"/>
        </a:lt2>
        <a:accent1>
          <a:srgbClr val="71BBFF"/>
        </a:accent1>
        <a:accent2>
          <a:srgbClr val="74CCFF"/>
        </a:accent2>
        <a:accent3>
          <a:srgbClr val="FFFFFF"/>
        </a:accent3>
        <a:accent4>
          <a:srgbClr val="DADADA"/>
        </a:accent4>
        <a:accent5>
          <a:srgbClr val="BBDAFF"/>
        </a:accent5>
        <a:accent6>
          <a:srgbClr val="68B9E7"/>
        </a:accent6>
        <a:hlink>
          <a:srgbClr val="94D8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6">
        <a:dk1>
          <a:srgbClr val="FFFFFF"/>
        </a:dk1>
        <a:lt1>
          <a:srgbClr val="FFFFFF"/>
        </a:lt1>
        <a:dk2>
          <a:srgbClr val="FFFFFF"/>
        </a:dk2>
        <a:lt2>
          <a:srgbClr val="4BA1FF"/>
        </a:lt2>
        <a:accent1>
          <a:srgbClr val="5DB2FF"/>
        </a:accent1>
        <a:accent2>
          <a:srgbClr val="65C8FF"/>
        </a:accent2>
        <a:accent3>
          <a:srgbClr val="FFFFFF"/>
        </a:accent3>
        <a:accent4>
          <a:srgbClr val="DADADA"/>
        </a:accent4>
        <a:accent5>
          <a:srgbClr val="B6D5FF"/>
        </a:accent5>
        <a:accent6>
          <a:srgbClr val="5BB5E7"/>
        </a:accent6>
        <a:hlink>
          <a:srgbClr val="87E1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404</TotalTime>
  <Words>1457</Words>
  <Application>Microsoft Office PowerPoint</Application>
  <PresentationFormat>Экран (4:3)</PresentationFormat>
  <Paragraphs>189</Paragraphs>
  <Slides>19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powerpoint-template</vt:lpstr>
      <vt:lpstr>Слайд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Основной ожидаемый результат  при освоении АООП НОО в соответствии ФГОС ОВЗ  обучающимися с РАС, вариант 8.3:</vt:lpstr>
      <vt:lpstr>В результате реализации программы внеурочной деятельности должно обеспечиваться достижение обучающимися с РАС:</vt:lpstr>
      <vt:lpstr>Слайд 12</vt:lpstr>
      <vt:lpstr> Система оценки</vt:lpstr>
      <vt:lpstr>Мониторинг оценивания результатов внеурочной деятельности</vt:lpstr>
      <vt:lpstr>Мониторинг оценивания результатов внеурочной деятельности</vt:lpstr>
      <vt:lpstr>Создание условий для внеурочной деятельности обучающихся с РАС должно способствовать их:</vt:lpstr>
      <vt:lpstr>Условия, необходимые для удовлетворения особых образовательных потребностей, обучающихся с РАС :</vt:lpstr>
      <vt:lpstr>Организовано сетевое взаимодействие со следующими организациями:</vt:lpstr>
      <vt:lpstr>Слайд 19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Proview</cp:lastModifiedBy>
  <cp:revision>29</cp:revision>
  <dcterms:created xsi:type="dcterms:W3CDTF">2019-05-28T11:28:20Z</dcterms:created>
  <dcterms:modified xsi:type="dcterms:W3CDTF">2019-08-26T05:19:25Z</dcterms:modified>
</cp:coreProperties>
</file>