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0" r:id="rId3"/>
    <p:sldId id="287" r:id="rId4"/>
    <p:sldId id="281" r:id="rId5"/>
    <p:sldId id="288" r:id="rId6"/>
    <p:sldId id="286" r:id="rId7"/>
    <p:sldId id="282" r:id="rId8"/>
    <p:sldId id="257" r:id="rId9"/>
    <p:sldId id="263" r:id="rId10"/>
    <p:sldId id="284" r:id="rId11"/>
    <p:sldId id="285" r:id="rId12"/>
    <p:sldId id="289" r:id="rId13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FA0000"/>
    <a:srgbClr val="FF3300"/>
    <a:srgbClr val="460000"/>
    <a:srgbClr val="0C0000"/>
    <a:srgbClr val="5D8ED5"/>
    <a:srgbClr val="DC9DE3"/>
    <a:srgbClr val="CD73D7"/>
    <a:srgbClr val="DA92CB"/>
    <a:srgbClr val="DD59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3" d="100"/>
          <a:sy n="63" d="100"/>
        </p:scale>
        <p:origin x="9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73DC56-F6C3-42E1-9B16-AD3AECB5A888}" type="doc">
      <dgm:prSet loTypeId="urn:microsoft.com/office/officeart/2005/8/layout/hierarchy3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C507B819-BE6D-49E2-827F-766E780C3D51}">
      <dgm:prSet phldrT="[Текст]"/>
      <dgm:spPr/>
      <dgm:t>
        <a:bodyPr/>
        <a:lstStyle/>
        <a:p>
          <a:r>
            <a:rPr lang="ru-RU" dirty="0" smtClean="0"/>
            <a:t>Цель медиации </a:t>
          </a:r>
          <a:endParaRPr lang="ru-RU" dirty="0"/>
        </a:p>
      </dgm:t>
    </dgm:pt>
    <dgm:pt modelId="{FD8B775B-C030-473B-9B82-986574C16D9C}" type="parTrans" cxnId="{46065160-A877-4B15-936B-FAAD9406F891}">
      <dgm:prSet/>
      <dgm:spPr/>
      <dgm:t>
        <a:bodyPr/>
        <a:lstStyle/>
        <a:p>
          <a:endParaRPr lang="ru-RU"/>
        </a:p>
      </dgm:t>
    </dgm:pt>
    <dgm:pt modelId="{EECF2C5C-8E2F-463D-8F8F-E48EB9AD354C}" type="sibTrans" cxnId="{46065160-A877-4B15-936B-FAAD9406F891}">
      <dgm:prSet/>
      <dgm:spPr/>
      <dgm:t>
        <a:bodyPr/>
        <a:lstStyle/>
        <a:p>
          <a:endParaRPr lang="ru-RU"/>
        </a:p>
      </dgm:t>
    </dgm:pt>
    <dgm:pt modelId="{8A67E326-9C17-4BD0-90B8-812A1B7527CA}">
      <dgm:prSet phldrT="[Текст]" custT="1"/>
      <dgm:spPr/>
      <dgm:t>
        <a:bodyPr/>
        <a:lstStyle/>
        <a:p>
          <a:r>
            <a:rPr lang="ru-RU" sz="1400" dirty="0" smtClean="0"/>
            <a:t> </a:t>
          </a:r>
          <a:r>
            <a:rPr lang="ru-RU" sz="1800" dirty="0" smtClean="0"/>
            <a:t>создание условий для мирного урегулирования семейных споров и детско-родительских конфликтов с удовлетворением интересов конфликтующих сторон на условиях, выработанных самими сторонами</a:t>
          </a:r>
          <a:endParaRPr lang="ru-RU" sz="1800" dirty="0"/>
        </a:p>
      </dgm:t>
    </dgm:pt>
    <dgm:pt modelId="{FA21E7BE-DDEC-40DC-890B-665FBE85F5F1}" type="parTrans" cxnId="{DA7B786B-2CD2-475A-A998-B562ACAED955}">
      <dgm:prSet/>
      <dgm:spPr/>
      <dgm:t>
        <a:bodyPr/>
        <a:lstStyle/>
        <a:p>
          <a:endParaRPr lang="ru-RU"/>
        </a:p>
      </dgm:t>
    </dgm:pt>
    <dgm:pt modelId="{275029CD-21D0-4A90-9407-1B7B8C14BE69}" type="sibTrans" cxnId="{DA7B786B-2CD2-475A-A998-B562ACAED955}">
      <dgm:prSet/>
      <dgm:spPr/>
      <dgm:t>
        <a:bodyPr/>
        <a:lstStyle/>
        <a:p>
          <a:endParaRPr lang="ru-RU"/>
        </a:p>
      </dgm:t>
    </dgm:pt>
    <dgm:pt modelId="{244B1996-D1F3-451A-80F6-59150297BB19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Задачи технологии</a:t>
          </a:r>
        </a:p>
        <a:p>
          <a:pPr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CDA0AEB6-5192-4C42-BB32-038EDC06F8B7}" type="parTrans" cxnId="{B45A384F-9C2A-4A9F-B7FE-5669CEC8B10D}">
      <dgm:prSet/>
      <dgm:spPr/>
      <dgm:t>
        <a:bodyPr/>
        <a:lstStyle/>
        <a:p>
          <a:endParaRPr lang="ru-RU"/>
        </a:p>
      </dgm:t>
    </dgm:pt>
    <dgm:pt modelId="{BBBDFD12-8E62-4DB3-8ADE-E6E646172D11}" type="sibTrans" cxnId="{B45A384F-9C2A-4A9F-B7FE-5669CEC8B10D}">
      <dgm:prSet/>
      <dgm:spPr/>
      <dgm:t>
        <a:bodyPr/>
        <a:lstStyle/>
        <a:p>
          <a:endParaRPr lang="ru-RU"/>
        </a:p>
      </dgm:t>
    </dgm:pt>
    <dgm:pt modelId="{E788A8EF-DFFF-4652-879F-306F8D0EF398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минимизация негативных последствий семейного спора или</a:t>
          </a:r>
          <a:r>
            <a:rPr lang="en-US" dirty="0" smtClean="0"/>
            <a:t> </a:t>
          </a:r>
          <a:r>
            <a:rPr lang="ru-RU" dirty="0" smtClean="0"/>
            <a:t>детско-родительского конфликта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3CEE6789-408F-438E-A9DF-A056FF75A1A9}" type="parTrans" cxnId="{D1190B41-4DC1-43E5-94D5-32522777B9BA}">
      <dgm:prSet/>
      <dgm:spPr/>
      <dgm:t>
        <a:bodyPr/>
        <a:lstStyle/>
        <a:p>
          <a:endParaRPr lang="ru-RU"/>
        </a:p>
      </dgm:t>
    </dgm:pt>
    <dgm:pt modelId="{9276D4F6-EBEB-4F9D-9A60-D73F642BF1AB}" type="sibTrans" cxnId="{D1190B41-4DC1-43E5-94D5-32522777B9BA}">
      <dgm:prSet/>
      <dgm:spPr/>
      <dgm:t>
        <a:bodyPr/>
        <a:lstStyle/>
        <a:p>
          <a:endParaRPr lang="ru-RU"/>
        </a:p>
      </dgm:t>
    </dgm:pt>
    <dgm:pt modelId="{08F47EE6-5377-4131-B5AB-C90407E66A5E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выработка реалистичного плана будущих действий с учетом</a:t>
          </a:r>
          <a:r>
            <a:rPr lang="en-US" dirty="0" smtClean="0"/>
            <a:t> </a:t>
          </a:r>
          <a:r>
            <a:rPr lang="ru-RU" dirty="0" smtClean="0"/>
            <a:t>интересов конфликтующих сторон</a:t>
          </a: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7721695-5494-4C75-830C-381D5F434715}" type="parTrans" cxnId="{949928C6-4ED7-487F-9467-F94B4E47F4A6}">
      <dgm:prSet/>
      <dgm:spPr/>
      <dgm:t>
        <a:bodyPr/>
        <a:lstStyle/>
        <a:p>
          <a:endParaRPr lang="ru-RU"/>
        </a:p>
      </dgm:t>
    </dgm:pt>
    <dgm:pt modelId="{DC76B5AF-B565-49A2-B660-D95667ADBD75}" type="sibTrans" cxnId="{949928C6-4ED7-487F-9467-F94B4E47F4A6}">
      <dgm:prSet/>
      <dgm:spPr/>
      <dgm:t>
        <a:bodyPr/>
        <a:lstStyle/>
        <a:p>
          <a:endParaRPr lang="ru-RU"/>
        </a:p>
      </dgm:t>
    </dgm:pt>
    <dgm:pt modelId="{AE5EC753-39F6-45E3-A89B-7CFD99640EA2}" type="pres">
      <dgm:prSet presAssocID="{7D73DC56-F6C3-42E1-9B16-AD3AECB5A88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FF27309-4222-4ABB-B6B7-F773E5902BA4}" type="pres">
      <dgm:prSet presAssocID="{C507B819-BE6D-49E2-827F-766E780C3D51}" presName="root" presStyleCnt="0"/>
      <dgm:spPr/>
    </dgm:pt>
    <dgm:pt modelId="{AF037C84-85EA-46CE-B781-508E3F4AA54A}" type="pres">
      <dgm:prSet presAssocID="{C507B819-BE6D-49E2-827F-766E780C3D51}" presName="rootComposite" presStyleCnt="0"/>
      <dgm:spPr/>
    </dgm:pt>
    <dgm:pt modelId="{3BD5D7D2-010A-46C2-9D33-E4FA2115A52F}" type="pres">
      <dgm:prSet presAssocID="{C507B819-BE6D-49E2-827F-766E780C3D51}" presName="rootText" presStyleLbl="node1" presStyleIdx="0" presStyleCnt="2"/>
      <dgm:spPr/>
      <dgm:t>
        <a:bodyPr/>
        <a:lstStyle/>
        <a:p>
          <a:endParaRPr lang="ru-RU"/>
        </a:p>
      </dgm:t>
    </dgm:pt>
    <dgm:pt modelId="{4F624545-29BC-47FE-A3E4-AFD42997D921}" type="pres">
      <dgm:prSet presAssocID="{C507B819-BE6D-49E2-827F-766E780C3D51}" presName="rootConnector" presStyleLbl="node1" presStyleIdx="0" presStyleCnt="2"/>
      <dgm:spPr/>
      <dgm:t>
        <a:bodyPr/>
        <a:lstStyle/>
        <a:p>
          <a:endParaRPr lang="ru-RU"/>
        </a:p>
      </dgm:t>
    </dgm:pt>
    <dgm:pt modelId="{08533998-D6CD-43E9-9363-8D557B139188}" type="pres">
      <dgm:prSet presAssocID="{C507B819-BE6D-49E2-827F-766E780C3D51}" presName="childShape" presStyleCnt="0"/>
      <dgm:spPr/>
    </dgm:pt>
    <dgm:pt modelId="{77A49D04-C82C-4953-AB5E-912A3ED237A8}" type="pres">
      <dgm:prSet presAssocID="{FA21E7BE-DDEC-40DC-890B-665FBE85F5F1}" presName="Name13" presStyleLbl="parChTrans1D2" presStyleIdx="0" presStyleCnt="3"/>
      <dgm:spPr/>
      <dgm:t>
        <a:bodyPr/>
        <a:lstStyle/>
        <a:p>
          <a:endParaRPr lang="ru-RU"/>
        </a:p>
      </dgm:t>
    </dgm:pt>
    <dgm:pt modelId="{899767CD-C0C6-4CC8-83B8-890D7189B75F}" type="pres">
      <dgm:prSet presAssocID="{8A67E326-9C17-4BD0-90B8-812A1B7527CA}" presName="childText" presStyleLbl="bgAcc1" presStyleIdx="0" presStyleCnt="3" custScaleX="100725" custScaleY="164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95311-BFD8-482A-A346-9BDEE66ABB45}" type="pres">
      <dgm:prSet presAssocID="{244B1996-D1F3-451A-80F6-59150297BB19}" presName="root" presStyleCnt="0"/>
      <dgm:spPr/>
    </dgm:pt>
    <dgm:pt modelId="{BD02DFC0-D3A8-4A5B-B7D8-1B0D7B9FFD7F}" type="pres">
      <dgm:prSet presAssocID="{244B1996-D1F3-451A-80F6-59150297BB19}" presName="rootComposite" presStyleCnt="0"/>
      <dgm:spPr/>
    </dgm:pt>
    <dgm:pt modelId="{5F0BF484-B743-4BCF-B4FB-9069D2C27AE6}" type="pres">
      <dgm:prSet presAssocID="{244B1996-D1F3-451A-80F6-59150297BB19}" presName="rootText" presStyleLbl="node1" presStyleIdx="1" presStyleCnt="2"/>
      <dgm:spPr/>
      <dgm:t>
        <a:bodyPr/>
        <a:lstStyle/>
        <a:p>
          <a:endParaRPr lang="ru-RU"/>
        </a:p>
      </dgm:t>
    </dgm:pt>
    <dgm:pt modelId="{785CDAA8-80DA-4EFD-A449-828030AF9E50}" type="pres">
      <dgm:prSet presAssocID="{244B1996-D1F3-451A-80F6-59150297BB19}" presName="rootConnector" presStyleLbl="node1" presStyleIdx="1" presStyleCnt="2"/>
      <dgm:spPr/>
      <dgm:t>
        <a:bodyPr/>
        <a:lstStyle/>
        <a:p>
          <a:endParaRPr lang="ru-RU"/>
        </a:p>
      </dgm:t>
    </dgm:pt>
    <dgm:pt modelId="{3BE5A6B0-DFBE-4737-B72D-DDE3E1568A38}" type="pres">
      <dgm:prSet presAssocID="{244B1996-D1F3-451A-80F6-59150297BB19}" presName="childShape" presStyleCnt="0"/>
      <dgm:spPr/>
    </dgm:pt>
    <dgm:pt modelId="{54A03776-D7BE-4169-9F5F-410867A6A33A}" type="pres">
      <dgm:prSet presAssocID="{3CEE6789-408F-438E-A9DF-A056FF75A1A9}" presName="Name13" presStyleLbl="parChTrans1D2" presStyleIdx="1" presStyleCnt="3"/>
      <dgm:spPr/>
      <dgm:t>
        <a:bodyPr/>
        <a:lstStyle/>
        <a:p>
          <a:endParaRPr lang="ru-RU"/>
        </a:p>
      </dgm:t>
    </dgm:pt>
    <dgm:pt modelId="{752E69FA-C33F-4D6E-9D71-C903737F5CFC}" type="pres">
      <dgm:prSet presAssocID="{E788A8EF-DFFF-4652-879F-306F8D0EF398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46DBD4-C8A3-4CB5-998C-CD2A58A806E5}" type="pres">
      <dgm:prSet presAssocID="{A7721695-5494-4C75-830C-381D5F434715}" presName="Name13" presStyleLbl="parChTrans1D2" presStyleIdx="2" presStyleCnt="3"/>
      <dgm:spPr/>
      <dgm:t>
        <a:bodyPr/>
        <a:lstStyle/>
        <a:p>
          <a:endParaRPr lang="ru-RU"/>
        </a:p>
      </dgm:t>
    </dgm:pt>
    <dgm:pt modelId="{3D83B791-230D-4C31-9366-BA3F211531A1}" type="pres">
      <dgm:prSet presAssocID="{08F47EE6-5377-4131-B5AB-C90407E66A5E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065160-A877-4B15-936B-FAAD9406F891}" srcId="{7D73DC56-F6C3-42E1-9B16-AD3AECB5A888}" destId="{C507B819-BE6D-49E2-827F-766E780C3D51}" srcOrd="0" destOrd="0" parTransId="{FD8B775B-C030-473B-9B82-986574C16D9C}" sibTransId="{EECF2C5C-8E2F-463D-8F8F-E48EB9AD354C}"/>
    <dgm:cxn modelId="{DCFE0AF9-6E06-4152-8D01-663A1A20FEAA}" type="presOf" srcId="{FA21E7BE-DDEC-40DC-890B-665FBE85F5F1}" destId="{77A49D04-C82C-4953-AB5E-912A3ED237A8}" srcOrd="0" destOrd="0" presId="urn:microsoft.com/office/officeart/2005/8/layout/hierarchy3"/>
    <dgm:cxn modelId="{C11CA253-0800-4245-93B4-E662DC4F29ED}" type="presOf" srcId="{08F47EE6-5377-4131-B5AB-C90407E66A5E}" destId="{3D83B791-230D-4C31-9366-BA3F211531A1}" srcOrd="0" destOrd="0" presId="urn:microsoft.com/office/officeart/2005/8/layout/hierarchy3"/>
    <dgm:cxn modelId="{B45A384F-9C2A-4A9F-B7FE-5669CEC8B10D}" srcId="{7D73DC56-F6C3-42E1-9B16-AD3AECB5A888}" destId="{244B1996-D1F3-451A-80F6-59150297BB19}" srcOrd="1" destOrd="0" parTransId="{CDA0AEB6-5192-4C42-BB32-038EDC06F8B7}" sibTransId="{BBBDFD12-8E62-4DB3-8ADE-E6E646172D11}"/>
    <dgm:cxn modelId="{02E60C77-0AB0-4CF3-A9C5-65F4DAB2AD9F}" type="presOf" srcId="{244B1996-D1F3-451A-80F6-59150297BB19}" destId="{785CDAA8-80DA-4EFD-A449-828030AF9E50}" srcOrd="1" destOrd="0" presId="urn:microsoft.com/office/officeart/2005/8/layout/hierarchy3"/>
    <dgm:cxn modelId="{77AB0EDE-FADF-4A58-BFA3-47B60019F286}" type="presOf" srcId="{3CEE6789-408F-438E-A9DF-A056FF75A1A9}" destId="{54A03776-D7BE-4169-9F5F-410867A6A33A}" srcOrd="0" destOrd="0" presId="urn:microsoft.com/office/officeart/2005/8/layout/hierarchy3"/>
    <dgm:cxn modelId="{395F2E8C-6FAC-4A20-AC24-E340A4166096}" type="presOf" srcId="{C507B819-BE6D-49E2-827F-766E780C3D51}" destId="{4F624545-29BC-47FE-A3E4-AFD42997D921}" srcOrd="1" destOrd="0" presId="urn:microsoft.com/office/officeart/2005/8/layout/hierarchy3"/>
    <dgm:cxn modelId="{A5897F0B-F9C3-4711-88E8-418833A32029}" type="presOf" srcId="{E788A8EF-DFFF-4652-879F-306F8D0EF398}" destId="{752E69FA-C33F-4D6E-9D71-C903737F5CFC}" srcOrd="0" destOrd="0" presId="urn:microsoft.com/office/officeart/2005/8/layout/hierarchy3"/>
    <dgm:cxn modelId="{D1190B41-4DC1-43E5-94D5-32522777B9BA}" srcId="{244B1996-D1F3-451A-80F6-59150297BB19}" destId="{E788A8EF-DFFF-4652-879F-306F8D0EF398}" srcOrd="0" destOrd="0" parTransId="{3CEE6789-408F-438E-A9DF-A056FF75A1A9}" sibTransId="{9276D4F6-EBEB-4F9D-9A60-D73F642BF1AB}"/>
    <dgm:cxn modelId="{949928C6-4ED7-487F-9467-F94B4E47F4A6}" srcId="{244B1996-D1F3-451A-80F6-59150297BB19}" destId="{08F47EE6-5377-4131-B5AB-C90407E66A5E}" srcOrd="1" destOrd="0" parTransId="{A7721695-5494-4C75-830C-381D5F434715}" sibTransId="{DC76B5AF-B565-49A2-B660-D95667ADBD75}"/>
    <dgm:cxn modelId="{70D48F8B-1626-47C2-8299-514C1D62EFE2}" type="presOf" srcId="{8A67E326-9C17-4BD0-90B8-812A1B7527CA}" destId="{899767CD-C0C6-4CC8-83B8-890D7189B75F}" srcOrd="0" destOrd="0" presId="urn:microsoft.com/office/officeart/2005/8/layout/hierarchy3"/>
    <dgm:cxn modelId="{88121C1C-9531-466D-A7C8-91EE8B595726}" type="presOf" srcId="{C507B819-BE6D-49E2-827F-766E780C3D51}" destId="{3BD5D7D2-010A-46C2-9D33-E4FA2115A52F}" srcOrd="0" destOrd="0" presId="urn:microsoft.com/office/officeart/2005/8/layout/hierarchy3"/>
    <dgm:cxn modelId="{3670FB84-5D47-4248-9F39-13CDF9A63672}" type="presOf" srcId="{244B1996-D1F3-451A-80F6-59150297BB19}" destId="{5F0BF484-B743-4BCF-B4FB-9069D2C27AE6}" srcOrd="0" destOrd="0" presId="urn:microsoft.com/office/officeart/2005/8/layout/hierarchy3"/>
    <dgm:cxn modelId="{DA7B786B-2CD2-475A-A998-B562ACAED955}" srcId="{C507B819-BE6D-49E2-827F-766E780C3D51}" destId="{8A67E326-9C17-4BD0-90B8-812A1B7527CA}" srcOrd="0" destOrd="0" parTransId="{FA21E7BE-DDEC-40DC-890B-665FBE85F5F1}" sibTransId="{275029CD-21D0-4A90-9407-1B7B8C14BE69}"/>
    <dgm:cxn modelId="{FC0C92EE-1EC9-4FB4-98D7-A68F89721D76}" type="presOf" srcId="{A7721695-5494-4C75-830C-381D5F434715}" destId="{4346DBD4-C8A3-4CB5-998C-CD2A58A806E5}" srcOrd="0" destOrd="0" presId="urn:microsoft.com/office/officeart/2005/8/layout/hierarchy3"/>
    <dgm:cxn modelId="{E13C7C57-C1D3-4AFC-B3FE-C5581C131239}" type="presOf" srcId="{7D73DC56-F6C3-42E1-9B16-AD3AECB5A888}" destId="{AE5EC753-39F6-45E3-A89B-7CFD99640EA2}" srcOrd="0" destOrd="0" presId="urn:microsoft.com/office/officeart/2005/8/layout/hierarchy3"/>
    <dgm:cxn modelId="{3FDAAC11-871F-41C7-8FDF-60558E12608D}" type="presParOf" srcId="{AE5EC753-39F6-45E3-A89B-7CFD99640EA2}" destId="{6FF27309-4222-4ABB-B6B7-F773E5902BA4}" srcOrd="0" destOrd="0" presId="urn:microsoft.com/office/officeart/2005/8/layout/hierarchy3"/>
    <dgm:cxn modelId="{EEEFEF1C-C560-4DAF-AC7C-C1F36B42BC8D}" type="presParOf" srcId="{6FF27309-4222-4ABB-B6B7-F773E5902BA4}" destId="{AF037C84-85EA-46CE-B781-508E3F4AA54A}" srcOrd="0" destOrd="0" presId="urn:microsoft.com/office/officeart/2005/8/layout/hierarchy3"/>
    <dgm:cxn modelId="{B56F7445-76C4-4356-8633-7080F4EB8689}" type="presParOf" srcId="{AF037C84-85EA-46CE-B781-508E3F4AA54A}" destId="{3BD5D7D2-010A-46C2-9D33-E4FA2115A52F}" srcOrd="0" destOrd="0" presId="urn:microsoft.com/office/officeart/2005/8/layout/hierarchy3"/>
    <dgm:cxn modelId="{21A63E31-5ECA-4126-83C7-20AB758C67B3}" type="presParOf" srcId="{AF037C84-85EA-46CE-B781-508E3F4AA54A}" destId="{4F624545-29BC-47FE-A3E4-AFD42997D921}" srcOrd="1" destOrd="0" presId="urn:microsoft.com/office/officeart/2005/8/layout/hierarchy3"/>
    <dgm:cxn modelId="{5643A046-9F51-47DA-86B9-8943E8CA5699}" type="presParOf" srcId="{6FF27309-4222-4ABB-B6B7-F773E5902BA4}" destId="{08533998-D6CD-43E9-9363-8D557B139188}" srcOrd="1" destOrd="0" presId="urn:microsoft.com/office/officeart/2005/8/layout/hierarchy3"/>
    <dgm:cxn modelId="{930C5D02-1D37-481E-8C8B-389668A5032A}" type="presParOf" srcId="{08533998-D6CD-43E9-9363-8D557B139188}" destId="{77A49D04-C82C-4953-AB5E-912A3ED237A8}" srcOrd="0" destOrd="0" presId="urn:microsoft.com/office/officeart/2005/8/layout/hierarchy3"/>
    <dgm:cxn modelId="{572646E5-81A0-473C-83EF-458309048540}" type="presParOf" srcId="{08533998-D6CD-43E9-9363-8D557B139188}" destId="{899767CD-C0C6-4CC8-83B8-890D7189B75F}" srcOrd="1" destOrd="0" presId="urn:microsoft.com/office/officeart/2005/8/layout/hierarchy3"/>
    <dgm:cxn modelId="{D13DEAC7-0C27-4C8F-9D11-F107DF972F3E}" type="presParOf" srcId="{AE5EC753-39F6-45E3-A89B-7CFD99640EA2}" destId="{6FC95311-BFD8-482A-A346-9BDEE66ABB45}" srcOrd="1" destOrd="0" presId="urn:microsoft.com/office/officeart/2005/8/layout/hierarchy3"/>
    <dgm:cxn modelId="{3C535465-302D-4D5F-9C73-50A4AE774241}" type="presParOf" srcId="{6FC95311-BFD8-482A-A346-9BDEE66ABB45}" destId="{BD02DFC0-D3A8-4A5B-B7D8-1B0D7B9FFD7F}" srcOrd="0" destOrd="0" presId="urn:microsoft.com/office/officeart/2005/8/layout/hierarchy3"/>
    <dgm:cxn modelId="{5429711A-2069-474D-84FA-AE8363268088}" type="presParOf" srcId="{BD02DFC0-D3A8-4A5B-B7D8-1B0D7B9FFD7F}" destId="{5F0BF484-B743-4BCF-B4FB-9069D2C27AE6}" srcOrd="0" destOrd="0" presId="urn:microsoft.com/office/officeart/2005/8/layout/hierarchy3"/>
    <dgm:cxn modelId="{AA4BEF3C-9BF5-4093-A9B0-594B1EC62F81}" type="presParOf" srcId="{BD02DFC0-D3A8-4A5B-B7D8-1B0D7B9FFD7F}" destId="{785CDAA8-80DA-4EFD-A449-828030AF9E50}" srcOrd="1" destOrd="0" presId="urn:microsoft.com/office/officeart/2005/8/layout/hierarchy3"/>
    <dgm:cxn modelId="{61C4ABCE-B657-440D-9CD0-F680A24026C6}" type="presParOf" srcId="{6FC95311-BFD8-482A-A346-9BDEE66ABB45}" destId="{3BE5A6B0-DFBE-4737-B72D-DDE3E1568A38}" srcOrd="1" destOrd="0" presId="urn:microsoft.com/office/officeart/2005/8/layout/hierarchy3"/>
    <dgm:cxn modelId="{D8694D3F-BD56-4EBB-BDFC-4E9466D19668}" type="presParOf" srcId="{3BE5A6B0-DFBE-4737-B72D-DDE3E1568A38}" destId="{54A03776-D7BE-4169-9F5F-410867A6A33A}" srcOrd="0" destOrd="0" presId="urn:microsoft.com/office/officeart/2005/8/layout/hierarchy3"/>
    <dgm:cxn modelId="{6C02B8C5-4B92-446F-843C-D3E2E962BAE2}" type="presParOf" srcId="{3BE5A6B0-DFBE-4737-B72D-DDE3E1568A38}" destId="{752E69FA-C33F-4D6E-9D71-C903737F5CFC}" srcOrd="1" destOrd="0" presId="urn:microsoft.com/office/officeart/2005/8/layout/hierarchy3"/>
    <dgm:cxn modelId="{63D87629-A84B-4CDD-AFDD-F3EDA2B11D9F}" type="presParOf" srcId="{3BE5A6B0-DFBE-4737-B72D-DDE3E1568A38}" destId="{4346DBD4-C8A3-4CB5-998C-CD2A58A806E5}" srcOrd="2" destOrd="0" presId="urn:microsoft.com/office/officeart/2005/8/layout/hierarchy3"/>
    <dgm:cxn modelId="{D30716C4-5514-40E0-BE03-AF85BB32E19C}" type="presParOf" srcId="{3BE5A6B0-DFBE-4737-B72D-DDE3E1568A38}" destId="{3D83B791-230D-4C31-9366-BA3F211531A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0D0BB-4D0A-4008-BD48-4A03CE86842B}" type="datetimeFigureOut">
              <a:rPr lang="ru-RU" smtClean="0"/>
              <a:t>26.08.2019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823432-ED64-4EED-96B3-CDA4BD3185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09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23432-ED64-4EED-96B3-CDA4BD31858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23432-ED64-4EED-96B3-CDA4BD31858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855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823432-ED64-4EED-96B3-CDA4BD31858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846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634D7-757F-46DA-869E-121201F227EE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93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99085-A3C0-4FF2-BC80-CE2333ED92E7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767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304AF-4E0B-4161-86A8-BD68F35BC105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501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F75ED-2E09-4BA9-AD9C-67D2C058A53D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38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893D3-E53D-43B3-AE44-626C39EA5CDF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55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8AF67-C53B-4408-B8D0-8288816885D8}" type="datetime1">
              <a:rPr lang="ru-RU" smtClean="0"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53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1B5F-C071-461A-9FAC-3BB8FB156201}" type="datetime1">
              <a:rPr lang="ru-RU" smtClean="0"/>
              <a:t>26.08.2019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765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16D94-3061-4E91-AA49-30B630C0F2D4}" type="datetime1">
              <a:rPr lang="ru-RU" smtClean="0"/>
              <a:t>26.08.2019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66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21538-3D39-4122-B7C0-CABD3EEA22C6}" type="datetime1">
              <a:rPr lang="ru-RU" smtClean="0"/>
              <a:t>26.08.2019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02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B77B3-9D1C-458C-BFD7-39028C47795A}" type="datetime1">
              <a:rPr lang="ru-RU" smtClean="0"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93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74CA-AEB6-4B46-BC28-3038965913BC}" type="datetime1">
              <a:rPr lang="ru-RU" smtClean="0"/>
              <a:t>26.08.2019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35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368E-6A70-4B01-9567-F46A2160C8CF}" type="datetime1">
              <a:rPr lang="ru-RU" smtClean="0"/>
              <a:t>26.08.2019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B3D66-E7C6-471E-9E3A-FBCFA71D3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90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20.png"/><Relationship Id="rId7" Type="http://schemas.openxmlformats.org/officeDocument/2006/relationships/image" Target="../media/image2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.wav"/><Relationship Id="rId5" Type="http://schemas.microsoft.com/office/2007/relationships/hdphoto" Target="../media/hdphoto1.wdp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12.jp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5.jpe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2.jp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8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801520" y="954347"/>
            <a:ext cx="10808898" cy="69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26211" y="4879675"/>
            <a:ext cx="10808898" cy="69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26211" y="3029803"/>
            <a:ext cx="10808897" cy="16650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err="1" smtClean="0"/>
              <a:t>ООооодеятодлмьмььности</a:t>
            </a:r>
            <a:r>
              <a:rPr lang="ru-RU" sz="4000" dirty="0" smtClean="0"/>
              <a:t> </a:t>
            </a:r>
            <a:r>
              <a:rPr lang="ru-RU" sz="4000" dirty="0"/>
              <a:t>психологических центров второго уровня</a:t>
            </a:r>
          </a:p>
          <a:p>
            <a:r>
              <a:rPr lang="ru-RU" sz="4000" dirty="0"/>
              <a:t>в </a:t>
            </a:r>
            <a:r>
              <a:rPr lang="ru-RU" sz="4000" dirty="0" smtClean="0"/>
              <a:t>х </a:t>
            </a:r>
            <a:r>
              <a:rPr lang="ru-RU" sz="4000" dirty="0"/>
              <a:t>технологий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21430" y="5133532"/>
            <a:ext cx="1054569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                                       2018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266" y="5195318"/>
            <a:ext cx="545752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Аюпова Е.Е., директор ГБУПК «ЦППМСП»,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к.п.н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6211" y="954347"/>
            <a:ext cx="11183254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000" dirty="0"/>
              <a:t>Оказание консультативной и коррекционной </a:t>
            </a:r>
            <a:endParaRPr lang="ru-RU" sz="4000" dirty="0" smtClean="0"/>
          </a:p>
          <a:p>
            <a:r>
              <a:rPr lang="ru-RU" sz="4000" dirty="0" smtClean="0"/>
              <a:t>помощи </a:t>
            </a:r>
            <a:r>
              <a:rPr lang="ru-RU" sz="4000" dirty="0"/>
              <a:t>ребенку с </a:t>
            </a:r>
            <a:r>
              <a:rPr lang="ru-RU" sz="4000" err="1" smtClean="0"/>
              <a:t>ОВЗ</a:t>
            </a:r>
            <a:r>
              <a:rPr lang="ru-RU" sz="4000" smtClean="0"/>
              <a:t>, ребенку-инвалиду</a:t>
            </a:r>
            <a:r>
              <a:rPr lang="ru-RU" sz="4000" dirty="0"/>
              <a:t>, детям </a:t>
            </a:r>
            <a:endParaRPr lang="ru-RU" sz="4000" dirty="0" smtClean="0"/>
          </a:p>
          <a:p>
            <a:r>
              <a:rPr lang="ru-RU" sz="4000" dirty="0" smtClean="0"/>
              <a:t>с </a:t>
            </a:r>
            <a:r>
              <a:rPr lang="ru-RU" sz="4000" dirty="0"/>
              <a:t>проблемами в поведении и эмоциональном</a:t>
            </a:r>
          </a:p>
          <a:p>
            <a:r>
              <a:rPr lang="ru-RU" sz="4000" dirty="0"/>
              <a:t>развитии в условиях </a:t>
            </a:r>
            <a:r>
              <a:rPr lang="ru-RU" sz="4000" dirty="0" smtClean="0"/>
              <a:t>ЦППМСП Пермского </a:t>
            </a:r>
            <a:r>
              <a:rPr lang="ru-RU" sz="4000" dirty="0"/>
              <a:t>края.</a:t>
            </a:r>
          </a:p>
        </p:txBody>
      </p:sp>
    </p:spTree>
    <p:extLst>
      <p:ext uri="{BB962C8B-B14F-4D97-AF65-F5344CB8AC3E}">
        <p14:creationId xmlns:p14="http://schemas.microsoft.com/office/powerpoint/2010/main" val="192561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Ð¡ÑÐ¸Ð»Ð¸ ÑÐ°Ð·ÑÐµÑÐµÐ½Ð¸Ñ ÑÐµÐ¼ÐµÐ¹Ð½ÑÑ ÐºÐ¾Ð½ÑÐ»Ð¸ÐºÑÐ¾Ð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1484314"/>
            <a:ext cx="7488238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Прямоугольник 3"/>
          <p:cNvSpPr>
            <a:spLocks noChangeArrowheads="1"/>
          </p:cNvSpPr>
          <p:nvPr/>
        </p:nvSpPr>
        <p:spPr bwMode="auto">
          <a:xfrm>
            <a:off x="1271587" y="260351"/>
            <a:ext cx="9217026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ru-RU" altLang="ru-RU" sz="3600"/>
              <a:t>Стили разрешения семейных конфликтов</a:t>
            </a:r>
          </a:p>
        </p:txBody>
      </p:sp>
    </p:spTree>
    <p:extLst>
      <p:ext uri="{BB962C8B-B14F-4D97-AF65-F5344CB8AC3E}">
        <p14:creationId xmlns:p14="http://schemas.microsoft.com/office/powerpoint/2010/main" val="111672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288" y="274638"/>
            <a:ext cx="8291512" cy="201612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75520" y="476672"/>
          <a:ext cx="849694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17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46427" y="1138196"/>
            <a:ext cx="11076316" cy="172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121434" y="330801"/>
            <a:ext cx="5793716" cy="651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Задачи на 1 уровне: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30425" t="30435" r="55424" b="56522"/>
          <a:stretch/>
        </p:blipFill>
        <p:spPr bwMode="auto">
          <a:xfrm>
            <a:off x="7078318" y="1253399"/>
            <a:ext cx="502276" cy="618257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425" y="1351350"/>
            <a:ext cx="685359" cy="5544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21950" y="1969607"/>
            <a:ext cx="2149788" cy="9388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Управления образования: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93486" y="1924355"/>
            <a:ext cx="1612436" cy="408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Педагога-психолога: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81920" y="1981686"/>
            <a:ext cx="2236282" cy="7503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Администрации ОО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579457" y="2032771"/>
            <a:ext cx="2574603" cy="408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Педагога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Управляющая кнопка: звук 15">
            <a:hlinkClick r:id="" action="ppaction://noaction" highlightClick="1">
              <a:snd r:embed="rId6" name="applause.wav"/>
            </a:hlinkClick>
          </p:cNvPr>
          <p:cNvSpPr/>
          <p:nvPr/>
        </p:nvSpPr>
        <p:spPr>
          <a:xfrm>
            <a:off x="353475" y="284403"/>
            <a:ext cx="707253" cy="681680"/>
          </a:xfrm>
          <a:prstGeom prst="actionButtonSound">
            <a:avLst/>
          </a:prstGeom>
          <a:noFill/>
          <a:ln>
            <a:gradFill flip="none" rotWithShape="1">
              <a:gsLst>
                <a:gs pos="7000">
                  <a:srgbClr val="C00000"/>
                </a:gs>
                <a:gs pos="9000">
                  <a:srgbClr val="C00000"/>
                </a:gs>
                <a:gs pos="92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35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2564" y="3097818"/>
            <a:ext cx="2838637" cy="2318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Определить зависимость критериев стимулирования руководителей ОО от качества ППС;</a:t>
            </a:r>
          </a:p>
          <a:p>
            <a:pPr>
              <a:lnSpc>
                <a:spcPts val="1200"/>
              </a:lnSpc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Контроль качества функционирования психологической службы 1 уровня;</a:t>
            </a:r>
          </a:p>
          <a:p>
            <a:pPr>
              <a:lnSpc>
                <a:spcPts val="1200"/>
              </a:lnSpc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>
              <a:lnSpc>
                <a:spcPts val="1200"/>
              </a:lnSpc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>
              <a:lnSpc>
                <a:spcPts val="1200"/>
              </a:lnSpc>
            </a:pP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62356" y="2719908"/>
            <a:ext cx="2876269" cy="2604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Определить куратора случая;</a:t>
            </a:r>
          </a:p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Разработать Положение о ПМП консилиуме;</a:t>
            </a:r>
          </a:p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Обеспечить квалифицированными кадрами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984585" y="2719908"/>
            <a:ext cx="3192018" cy="2342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Научиться диагностировать кризисные случаи на 1 уровне;</a:t>
            </a:r>
          </a:p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Уметь работать со случаем;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Квалифицированно взаимодействовать с куратором случая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147372" y="3097818"/>
            <a:ext cx="3057328" cy="24873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Уметь проводить скрининг в классе;</a:t>
            </a:r>
          </a:p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Участвовать в работе 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ПМПк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Взаимодействовать с куратором случая, педагогом-психологом </a:t>
            </a:r>
          </a:p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Квалифицированно работать с семьей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26" y="1351350"/>
            <a:ext cx="560314" cy="630049"/>
          </a:xfrm>
          <a:prstGeom prst="rect">
            <a:avLst/>
          </a:prstGeom>
          <a:ln>
            <a:noFill/>
            <a:prstDash val="dashDot"/>
          </a:ln>
        </p:spPr>
      </p:pic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12</a:t>
            </a:fld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8231" y="1347249"/>
            <a:ext cx="703270" cy="54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76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260" y="197175"/>
            <a:ext cx="8327091" cy="65087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C00000"/>
                </a:solidFill>
                <a:latin typeface="+mn-lt"/>
              </a:rPr>
              <a:t>Модель психологической службы Пермского края</a:t>
            </a:r>
            <a:br>
              <a:rPr lang="ru-RU" sz="2800" dirty="0">
                <a:solidFill>
                  <a:srgbClr val="C00000"/>
                </a:solidFill>
                <a:latin typeface="+mn-lt"/>
              </a:rPr>
            </a:br>
            <a:r>
              <a:rPr lang="ru-RU" sz="2000" dirty="0">
                <a:solidFill>
                  <a:srgbClr val="C00000"/>
                </a:solidFill>
                <a:latin typeface="+mn-lt"/>
              </a:rPr>
              <a:t>(Межмуниципальные центры как филиалы краевого центра)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A3CF1817-B27C-479B-ACFC-538992FEBDE3}"/>
              </a:ext>
            </a:extLst>
          </p:cNvPr>
          <p:cNvSpPr txBox="1"/>
          <p:nvPr/>
        </p:nvSpPr>
        <p:spPr>
          <a:xfrm>
            <a:off x="5204434" y="5445944"/>
            <a:ext cx="4697448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ru-RU" sz="1400" b="1" dirty="0">
                <a:solidFill>
                  <a:srgbClr val="C00000"/>
                </a:solidFill>
              </a:rPr>
              <a:t>1 ставка психолога на 5 тыс. детского населения</a:t>
            </a:r>
            <a:endParaRPr lang="ru-RU" sz="1400" b="1" u="sng" dirty="0"/>
          </a:p>
        </p:txBody>
      </p:sp>
      <p:sp>
        <p:nvSpPr>
          <p:cNvPr id="40" name="Прямоугольник: скругленные углы 85">
            <a:extLst>
              <a:ext uri="{FF2B5EF4-FFF2-40B4-BE49-F238E27FC236}">
                <a16:creationId xmlns:a16="http://schemas.microsoft.com/office/drawing/2014/main" xmlns="" id="{ED51C96B-5DFF-4CB5-8886-B3BDB3C2353A}"/>
              </a:ext>
            </a:extLst>
          </p:cNvPr>
          <p:cNvSpPr/>
          <p:nvPr/>
        </p:nvSpPr>
        <p:spPr>
          <a:xfrm>
            <a:off x="5007753" y="4392311"/>
            <a:ext cx="5804251" cy="488624"/>
          </a:xfrm>
          <a:prstGeom prst="roundRect">
            <a:avLst>
              <a:gd name="adj" fmla="val 5000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Межмуниципальные психологические центры – структурные подразделения краевого психологического центра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31A58-F6A1-4F5C-ADF9-D001211FA5A1}" type="slidenum">
              <a:rPr lang="ru-RU" smtClean="0"/>
              <a:t>2</a:t>
            </a:fld>
            <a:endParaRPr lang="ru-RU" dirty="0"/>
          </a:p>
        </p:txBody>
      </p:sp>
      <p:cxnSp>
        <p:nvCxnSpPr>
          <p:cNvPr id="100" name="Прямая со стрелкой 99">
            <a:extLst>
              <a:ext uri="{FF2B5EF4-FFF2-40B4-BE49-F238E27FC236}">
                <a16:creationId xmlns:a16="http://schemas.microsoft.com/office/drawing/2014/main" xmlns="" id="{4F0C1C1F-2ED2-4F0C-89E0-DE6700F8C3CE}"/>
              </a:ext>
            </a:extLst>
          </p:cNvPr>
          <p:cNvCxnSpPr>
            <a:endCxn id="47" idx="0"/>
          </p:cNvCxnSpPr>
          <p:nvPr/>
        </p:nvCxnSpPr>
        <p:spPr>
          <a:xfrm>
            <a:off x="7743494" y="2748557"/>
            <a:ext cx="4140" cy="1103564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xmlns="" id="{4F0C1C1F-2ED2-4F0C-89E0-DE6700F8C3CE}"/>
              </a:ext>
            </a:extLst>
          </p:cNvPr>
          <p:cNvCxnSpPr>
            <a:endCxn id="48" idx="0"/>
          </p:cNvCxnSpPr>
          <p:nvPr/>
        </p:nvCxnSpPr>
        <p:spPr>
          <a:xfrm>
            <a:off x="8550968" y="2638095"/>
            <a:ext cx="0" cy="800442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xmlns="" id="{4F0C1C1F-2ED2-4F0C-89E0-DE6700F8C3CE}"/>
              </a:ext>
            </a:extLst>
          </p:cNvPr>
          <p:cNvCxnSpPr>
            <a:endCxn id="49" idx="0"/>
          </p:cNvCxnSpPr>
          <p:nvPr/>
        </p:nvCxnSpPr>
        <p:spPr>
          <a:xfrm>
            <a:off x="9380285" y="2742148"/>
            <a:ext cx="0" cy="1090730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xmlns="" id="{4F0C1C1F-2ED2-4F0C-89E0-DE6700F8C3CE}"/>
              </a:ext>
            </a:extLst>
          </p:cNvPr>
          <p:cNvCxnSpPr>
            <a:endCxn id="50" idx="0"/>
          </p:cNvCxnSpPr>
          <p:nvPr/>
        </p:nvCxnSpPr>
        <p:spPr>
          <a:xfrm>
            <a:off x="10157636" y="2660350"/>
            <a:ext cx="0" cy="766923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xmlns="" id="{4F0C1C1F-2ED2-4F0C-89E0-DE6700F8C3CE}"/>
              </a:ext>
            </a:extLst>
          </p:cNvPr>
          <p:cNvCxnSpPr/>
          <p:nvPr/>
        </p:nvCxnSpPr>
        <p:spPr>
          <a:xfrm flipH="1">
            <a:off x="5804817" y="2692409"/>
            <a:ext cx="739" cy="943174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xmlns="" id="{4F0C1C1F-2ED2-4F0C-89E0-DE6700F8C3CE}"/>
              </a:ext>
            </a:extLst>
          </p:cNvPr>
          <p:cNvCxnSpPr/>
          <p:nvPr/>
        </p:nvCxnSpPr>
        <p:spPr>
          <a:xfrm>
            <a:off x="6786622" y="2660350"/>
            <a:ext cx="6031" cy="807456"/>
          </a:xfrm>
          <a:prstGeom prst="straightConnector1">
            <a:avLst/>
          </a:prstGeom>
          <a:ln w="19050"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09D1FA1-3B38-4E05-8D3B-21FAD929F816}"/>
              </a:ext>
            </a:extLst>
          </p:cNvPr>
          <p:cNvSpPr txBox="1"/>
          <p:nvPr/>
        </p:nvSpPr>
        <p:spPr>
          <a:xfrm>
            <a:off x="6346132" y="1630498"/>
            <a:ext cx="2263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/>
              <a:t>Государственное задание краевому центру </a:t>
            </a:r>
          </a:p>
        </p:txBody>
      </p:sp>
      <p:sp>
        <p:nvSpPr>
          <p:cNvPr id="37" name="Прямоугольник: скругленные углы 6">
            <a:extLst>
              <a:ext uri="{FF2B5EF4-FFF2-40B4-BE49-F238E27FC236}">
                <a16:creationId xmlns:a16="http://schemas.microsoft.com/office/drawing/2014/main" xmlns="" id="{6EBAC60E-67FD-48E4-ABCE-4956181E963F}"/>
              </a:ext>
            </a:extLst>
          </p:cNvPr>
          <p:cNvSpPr/>
          <p:nvPr/>
        </p:nvSpPr>
        <p:spPr>
          <a:xfrm>
            <a:off x="4501978" y="1199381"/>
            <a:ext cx="5951690" cy="367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Министерство образования и науки Пермского края</a:t>
            </a:r>
          </a:p>
        </p:txBody>
      </p:sp>
      <p:sp>
        <p:nvSpPr>
          <p:cNvPr id="38" name="Прямоугольник: скругленные углы 68">
            <a:extLst>
              <a:ext uri="{FF2B5EF4-FFF2-40B4-BE49-F238E27FC236}">
                <a16:creationId xmlns:a16="http://schemas.microsoft.com/office/drawing/2014/main" xmlns="" id="{5BB6F427-7489-4213-B6D8-498127C06CA9}"/>
              </a:ext>
            </a:extLst>
          </p:cNvPr>
          <p:cNvSpPr/>
          <p:nvPr/>
        </p:nvSpPr>
        <p:spPr>
          <a:xfrm>
            <a:off x="4893490" y="2120160"/>
            <a:ext cx="5655795" cy="5289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Краевой центр</a:t>
            </a: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5579952" y="1481311"/>
            <a:ext cx="0" cy="6388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: скругленные углы 69">
            <a:extLst>
              <a:ext uri="{FF2B5EF4-FFF2-40B4-BE49-F238E27FC236}">
                <a16:creationId xmlns:a16="http://schemas.microsoft.com/office/drawing/2014/main" xmlns="" id="{D5CDDFF7-6F00-4E19-BF37-7952849E3093}"/>
              </a:ext>
            </a:extLst>
          </p:cNvPr>
          <p:cNvSpPr/>
          <p:nvPr/>
        </p:nvSpPr>
        <p:spPr>
          <a:xfrm>
            <a:off x="7355986" y="3852121"/>
            <a:ext cx="783296" cy="5289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400"/>
              </a:lnSpc>
            </a:pPr>
            <a:r>
              <a:rPr lang="ru-RU" sz="1400" b="1" dirty="0">
                <a:solidFill>
                  <a:schemeClr val="tx1"/>
                </a:solidFill>
              </a:rPr>
              <a:t>Верхне-</a:t>
            </a:r>
            <a:r>
              <a:rPr lang="ru-RU" sz="1400" b="1" dirty="0" err="1">
                <a:solidFill>
                  <a:schemeClr val="tx1"/>
                </a:solidFill>
              </a:rPr>
              <a:t>камье</a:t>
            </a:r>
            <a:endParaRPr lang="ru-RU" sz="1400" b="1" dirty="0">
              <a:solidFill>
                <a:schemeClr val="tx1"/>
              </a:solidFill>
            </a:endParaRPr>
          </a:p>
          <a:p>
            <a:pPr algn="ctr">
              <a:lnSpc>
                <a:spcPts val="1400"/>
              </a:lnSpc>
            </a:pPr>
            <a:r>
              <a:rPr lang="ru-RU" sz="1400" b="1" dirty="0">
                <a:solidFill>
                  <a:schemeClr val="tx1"/>
                </a:solidFill>
              </a:rPr>
              <a:t>(6 МО)</a:t>
            </a:r>
          </a:p>
        </p:txBody>
      </p:sp>
      <p:sp>
        <p:nvSpPr>
          <p:cNvPr id="48" name="Прямоугольник: скругленные углы 70">
            <a:extLst>
              <a:ext uri="{FF2B5EF4-FFF2-40B4-BE49-F238E27FC236}">
                <a16:creationId xmlns:a16="http://schemas.microsoft.com/office/drawing/2014/main" xmlns="" id="{FCF9F0F2-2C53-4759-8038-7CD91BFBE488}"/>
              </a:ext>
            </a:extLst>
          </p:cNvPr>
          <p:cNvSpPr/>
          <p:nvPr/>
        </p:nvSpPr>
        <p:spPr>
          <a:xfrm>
            <a:off x="8159320" y="3438537"/>
            <a:ext cx="783296" cy="5289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Запад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(10 МО)</a:t>
            </a:r>
          </a:p>
        </p:txBody>
      </p:sp>
      <p:sp>
        <p:nvSpPr>
          <p:cNvPr id="49" name="Прямоугольник: скругленные углы 71">
            <a:extLst>
              <a:ext uri="{FF2B5EF4-FFF2-40B4-BE49-F238E27FC236}">
                <a16:creationId xmlns:a16="http://schemas.microsoft.com/office/drawing/2014/main" xmlns="" id="{9B58051B-AAC5-4403-9509-A880A1EE8B5C}"/>
              </a:ext>
            </a:extLst>
          </p:cNvPr>
          <p:cNvSpPr/>
          <p:nvPr/>
        </p:nvSpPr>
        <p:spPr>
          <a:xfrm>
            <a:off x="8988637" y="3832878"/>
            <a:ext cx="783296" cy="528917"/>
          </a:xfrm>
          <a:prstGeom prst="roundRect">
            <a:avLst>
              <a:gd name="adj" fmla="val 2134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Союз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(7 МО)</a:t>
            </a:r>
          </a:p>
        </p:txBody>
      </p:sp>
      <p:sp>
        <p:nvSpPr>
          <p:cNvPr id="50" name="Прямоугольник: скругленные углы 72">
            <a:extLst>
              <a:ext uri="{FF2B5EF4-FFF2-40B4-BE49-F238E27FC236}">
                <a16:creationId xmlns:a16="http://schemas.microsoft.com/office/drawing/2014/main" xmlns="" id="{2C86C21F-28C1-4368-8D51-0161774046B4}"/>
              </a:ext>
            </a:extLst>
          </p:cNvPr>
          <p:cNvSpPr/>
          <p:nvPr/>
        </p:nvSpPr>
        <p:spPr>
          <a:xfrm>
            <a:off x="9765988" y="3427273"/>
            <a:ext cx="783296" cy="5289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Согласие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(10 МО)</a:t>
            </a:r>
          </a:p>
        </p:txBody>
      </p:sp>
      <p:sp>
        <p:nvSpPr>
          <p:cNvPr id="51" name="Прямоугольник: скругленные углы 73">
            <a:extLst>
              <a:ext uri="{FF2B5EF4-FFF2-40B4-BE49-F238E27FC236}">
                <a16:creationId xmlns:a16="http://schemas.microsoft.com/office/drawing/2014/main" xmlns="" id="{66833765-EA6A-4385-A3A4-FE2889B1490C}"/>
              </a:ext>
            </a:extLst>
          </p:cNvPr>
          <p:cNvSpPr/>
          <p:nvPr/>
        </p:nvSpPr>
        <p:spPr>
          <a:xfrm>
            <a:off x="6316854" y="3480362"/>
            <a:ext cx="783296" cy="5289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Юг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(6 МО)</a:t>
            </a:r>
          </a:p>
        </p:txBody>
      </p:sp>
      <p:sp>
        <p:nvSpPr>
          <p:cNvPr id="58" name="Прямоугольник: скругленные углы 74">
            <a:extLst>
              <a:ext uri="{FF2B5EF4-FFF2-40B4-BE49-F238E27FC236}">
                <a16:creationId xmlns:a16="http://schemas.microsoft.com/office/drawing/2014/main" xmlns="" id="{56F73B42-7ED0-47A3-BCD9-B20EC6AC8FD2}"/>
              </a:ext>
            </a:extLst>
          </p:cNvPr>
          <p:cNvSpPr/>
          <p:nvPr/>
        </p:nvSpPr>
        <p:spPr>
          <a:xfrm>
            <a:off x="5302883" y="3677418"/>
            <a:ext cx="783296" cy="52891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Парма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(7 МО)</a:t>
            </a:r>
          </a:p>
        </p:txBody>
      </p:sp>
      <p:sp>
        <p:nvSpPr>
          <p:cNvPr id="59" name="Левая фигурная скобка 58"/>
          <p:cNvSpPr/>
          <p:nvPr/>
        </p:nvSpPr>
        <p:spPr>
          <a:xfrm rot="16200000">
            <a:off x="7720571" y="2209951"/>
            <a:ext cx="154780" cy="558041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1657348" y="1084723"/>
            <a:ext cx="4042090" cy="3972845"/>
            <a:chOff x="3196199" y="893064"/>
            <a:chExt cx="5389453" cy="5297127"/>
          </a:xfrm>
        </p:grpSpPr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8610" y="893064"/>
              <a:ext cx="4171871" cy="52971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Прямоугольник 27"/>
            <p:cNvSpPr/>
            <p:nvPr/>
          </p:nvSpPr>
          <p:spPr>
            <a:xfrm>
              <a:off x="5426033" y="3956415"/>
              <a:ext cx="1069268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350" dirty="0">
                  <a:solidFill>
                    <a:prstClr val="black"/>
                  </a:solidFill>
                </a:rPr>
                <a:t>г. Пермь</a:t>
              </a: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910404" y="4406488"/>
              <a:ext cx="1702774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350" dirty="0">
                  <a:solidFill>
                    <a:prstClr val="black"/>
                  </a:solidFill>
                </a:rPr>
                <a:t>г. Краснокамск</a:t>
              </a:r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210149" y="4726919"/>
              <a:ext cx="1078928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350" dirty="0">
                  <a:solidFill>
                    <a:prstClr val="black"/>
                  </a:solidFill>
                </a:rPr>
                <a:t>г. Кунгур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098875" y="2945177"/>
              <a:ext cx="1477498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350" dirty="0">
                  <a:solidFill>
                    <a:prstClr val="black"/>
                  </a:solidFill>
                </a:rPr>
                <a:t>г. Березники</a:t>
              </a: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3292226" y="4097138"/>
              <a:ext cx="1635661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350" dirty="0">
                  <a:solidFill>
                    <a:prstClr val="black"/>
                  </a:solidFill>
                </a:rPr>
                <a:t>г. Верещагино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6641839" y="4034128"/>
              <a:ext cx="1232903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350" dirty="0">
                  <a:solidFill>
                    <a:prstClr val="black"/>
                  </a:solidFill>
                </a:rPr>
                <a:t>г. Чусовой</a:t>
              </a: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831752" y="3770443"/>
              <a:ext cx="1753900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non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350" dirty="0">
                  <a:solidFill>
                    <a:prstClr val="black"/>
                  </a:solidFill>
                </a:rPr>
                <a:t>г. Горнозаводск</a:t>
              </a: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5296545" y="4239614"/>
              <a:ext cx="216000" cy="216000"/>
            </a:xfrm>
            <a:prstGeom prst="ellipse">
              <a:avLst/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41" name="Oval 38"/>
            <p:cNvSpPr>
              <a:spLocks noChangeArrowheads="1"/>
            </p:cNvSpPr>
            <p:nvPr/>
          </p:nvSpPr>
          <p:spPr bwMode="auto">
            <a:xfrm>
              <a:off x="5763804" y="4239614"/>
              <a:ext cx="216000" cy="216000"/>
            </a:xfrm>
            <a:prstGeom prst="ellipse">
              <a:avLst/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43" name="Oval 38"/>
            <p:cNvSpPr>
              <a:spLocks noChangeArrowheads="1"/>
            </p:cNvSpPr>
            <p:nvPr/>
          </p:nvSpPr>
          <p:spPr bwMode="auto">
            <a:xfrm>
              <a:off x="6000307" y="4687890"/>
              <a:ext cx="216000" cy="216000"/>
            </a:xfrm>
            <a:prstGeom prst="ellipse">
              <a:avLst/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45" name="Oval 38"/>
            <p:cNvSpPr>
              <a:spLocks noChangeArrowheads="1"/>
            </p:cNvSpPr>
            <p:nvPr/>
          </p:nvSpPr>
          <p:spPr bwMode="auto">
            <a:xfrm>
              <a:off x="6680886" y="3820986"/>
              <a:ext cx="216000" cy="216000"/>
            </a:xfrm>
            <a:prstGeom prst="ellipse">
              <a:avLst/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56" name="Oval 38"/>
            <p:cNvSpPr>
              <a:spLocks noChangeArrowheads="1"/>
            </p:cNvSpPr>
            <p:nvPr/>
          </p:nvSpPr>
          <p:spPr bwMode="auto">
            <a:xfrm>
              <a:off x="5911014" y="2997808"/>
              <a:ext cx="216000" cy="216000"/>
            </a:xfrm>
            <a:prstGeom prst="ellipse">
              <a:avLst/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57" name="Oval 38"/>
            <p:cNvSpPr>
              <a:spLocks noChangeArrowheads="1"/>
            </p:cNvSpPr>
            <p:nvPr/>
          </p:nvSpPr>
          <p:spPr bwMode="auto">
            <a:xfrm>
              <a:off x="4755745" y="4058820"/>
              <a:ext cx="216000" cy="216000"/>
            </a:xfrm>
            <a:prstGeom prst="ellipse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60" name="Oval 38"/>
            <p:cNvSpPr>
              <a:spLocks noChangeArrowheads="1"/>
            </p:cNvSpPr>
            <p:nvPr/>
          </p:nvSpPr>
          <p:spPr bwMode="auto">
            <a:xfrm>
              <a:off x="4818523" y="4178654"/>
              <a:ext cx="216000" cy="216000"/>
            </a:xfrm>
            <a:prstGeom prst="ellipse">
              <a:avLst/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654496" y="4247270"/>
              <a:ext cx="1227495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350" dirty="0">
                  <a:solidFill>
                    <a:prstClr val="black"/>
                  </a:solidFill>
                </a:rPr>
                <a:t>г. Лысьва</a:t>
              </a:r>
            </a:p>
          </p:txBody>
        </p:sp>
        <p:sp>
          <p:nvSpPr>
            <p:cNvPr id="62" name="Oval 38"/>
            <p:cNvSpPr>
              <a:spLocks noChangeArrowheads="1"/>
            </p:cNvSpPr>
            <p:nvPr/>
          </p:nvSpPr>
          <p:spPr bwMode="auto">
            <a:xfrm>
              <a:off x="6490972" y="4190488"/>
              <a:ext cx="216000" cy="216000"/>
            </a:xfrm>
            <a:prstGeom prst="ellipse">
              <a:avLst/>
            </a:prstGeom>
            <a:solidFill>
              <a:srgbClr val="C00000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113339" y="5086022"/>
              <a:ext cx="897063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200" dirty="0">
                  <a:solidFill>
                    <a:prstClr val="black"/>
                  </a:solidFill>
                </a:rPr>
                <a:t>с. Орда</a:t>
              </a:r>
            </a:p>
          </p:txBody>
        </p:sp>
        <p:sp>
          <p:nvSpPr>
            <p:cNvPr id="64" name="Oval 38"/>
            <p:cNvSpPr>
              <a:spLocks noChangeArrowheads="1"/>
            </p:cNvSpPr>
            <p:nvPr/>
          </p:nvSpPr>
          <p:spPr bwMode="auto">
            <a:xfrm>
              <a:off x="5958204" y="5112230"/>
              <a:ext cx="216000" cy="216000"/>
            </a:xfrm>
            <a:prstGeom prst="ellipse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196199" y="5496330"/>
              <a:ext cx="1504609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pPr algn="r">
                <a:lnSpc>
                  <a:spcPts val="1200"/>
                </a:lnSpc>
              </a:pPr>
              <a:r>
                <a:rPr lang="ru-RU" sz="1200" dirty="0">
                  <a:solidFill>
                    <a:prstClr val="black"/>
                  </a:solidFill>
                </a:rPr>
                <a:t>г. Чайковский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517036" y="2702659"/>
              <a:ext cx="1213755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200" dirty="0">
                  <a:solidFill>
                    <a:prstClr val="black"/>
                  </a:solidFill>
                </a:rPr>
                <a:t>с. Кочево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066204" y="2579135"/>
              <a:ext cx="1424276" cy="32829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200" dirty="0">
                  <a:solidFill>
                    <a:prstClr val="black"/>
                  </a:solidFill>
                </a:rPr>
                <a:t>г. Соликамск</a:t>
              </a:r>
            </a:p>
          </p:txBody>
        </p:sp>
        <p:sp>
          <p:nvSpPr>
            <p:cNvPr id="69" name="Oval 38"/>
            <p:cNvSpPr>
              <a:spLocks noChangeArrowheads="1"/>
            </p:cNvSpPr>
            <p:nvPr/>
          </p:nvSpPr>
          <p:spPr bwMode="auto">
            <a:xfrm>
              <a:off x="6456955" y="3979055"/>
              <a:ext cx="216000" cy="216000"/>
            </a:xfrm>
            <a:prstGeom prst="ellipse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70" name="Oval 38"/>
            <p:cNvSpPr>
              <a:spLocks noChangeArrowheads="1"/>
            </p:cNvSpPr>
            <p:nvPr/>
          </p:nvSpPr>
          <p:spPr bwMode="auto">
            <a:xfrm>
              <a:off x="5911014" y="2719755"/>
              <a:ext cx="216000" cy="216000"/>
            </a:xfrm>
            <a:prstGeom prst="ellipse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71" name="Oval 38"/>
            <p:cNvSpPr>
              <a:spLocks noChangeArrowheads="1"/>
            </p:cNvSpPr>
            <p:nvPr/>
          </p:nvSpPr>
          <p:spPr bwMode="auto">
            <a:xfrm>
              <a:off x="4622789" y="2748227"/>
              <a:ext cx="216000" cy="216000"/>
            </a:xfrm>
            <a:prstGeom prst="ellipse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  <p:sp>
          <p:nvSpPr>
            <p:cNvPr id="72" name="Oval 38"/>
            <p:cNvSpPr>
              <a:spLocks noChangeArrowheads="1"/>
            </p:cNvSpPr>
            <p:nvPr/>
          </p:nvSpPr>
          <p:spPr bwMode="auto">
            <a:xfrm>
              <a:off x="4647745" y="5527564"/>
              <a:ext cx="216000" cy="216000"/>
            </a:xfrm>
            <a:prstGeom prst="ellipse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ru-RU" altLang="ru-RU" sz="443" dirty="0">
                <a:solidFill>
                  <a:prstClr val="black"/>
                </a:solidFill>
              </a:endParaRPr>
            </a:p>
          </p:txBody>
        </p:sp>
      </p:grpSp>
      <p:sp>
        <p:nvSpPr>
          <p:cNvPr id="107" name="Oval 38"/>
          <p:cNvSpPr>
            <a:spLocks noChangeArrowheads="1"/>
          </p:cNvSpPr>
          <p:nvPr/>
        </p:nvSpPr>
        <p:spPr bwMode="auto">
          <a:xfrm>
            <a:off x="2231940" y="5266217"/>
            <a:ext cx="162000" cy="162000"/>
          </a:xfrm>
          <a:prstGeom prst="ellipse">
            <a:avLst/>
          </a:prstGeom>
          <a:solidFill>
            <a:srgbClr val="C00000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443" dirty="0">
              <a:solidFill>
                <a:prstClr val="black"/>
              </a:solidFill>
            </a:endParaRPr>
          </a:p>
        </p:txBody>
      </p:sp>
      <p:sp>
        <p:nvSpPr>
          <p:cNvPr id="108" name="Oval 38"/>
          <p:cNvSpPr>
            <a:spLocks noChangeArrowheads="1"/>
          </p:cNvSpPr>
          <p:nvPr/>
        </p:nvSpPr>
        <p:spPr bwMode="auto">
          <a:xfrm>
            <a:off x="2231940" y="5966794"/>
            <a:ext cx="162000" cy="162000"/>
          </a:xfrm>
          <a:prstGeom prst="ellipse">
            <a:avLst/>
          </a:prstGeom>
          <a:solidFill>
            <a:schemeClr val="accent1"/>
          </a:solidFill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ru-RU" altLang="ru-RU" sz="443" dirty="0">
              <a:solidFill>
                <a:prstClr val="black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2393940" y="5194167"/>
            <a:ext cx="1835294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Муниципальные психологические центры </a:t>
            </a:r>
            <a:endParaRPr lang="ru-RU" sz="1350" dirty="0">
              <a:solidFill>
                <a:prstClr val="black"/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2393940" y="5885050"/>
            <a:ext cx="183529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5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Филиалы краевого ЦППМСП</a:t>
            </a:r>
            <a:endParaRPr lang="ru-RU" sz="13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82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362311" y="1181820"/>
            <a:ext cx="11076316" cy="172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371600" y="267420"/>
            <a:ext cx="5993743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ВЫБОР МЕСТОРАСПОЛОЖЕНИЯ ФИЛИАЛА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2153" y="3055950"/>
            <a:ext cx="3291841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Филиал ГБУПК «ЦППМСП»</a:t>
            </a:r>
            <a:endParaRPr lang="ru-RU" sz="16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76906" y="1540973"/>
            <a:ext cx="4683733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Согласие органов местного управления;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76906" y="2409619"/>
            <a:ext cx="5249065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Центр куста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6151132" y="3492232"/>
            <a:ext cx="5178635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Наличие квалифицированных психологических кадров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76906" y="4552885"/>
            <a:ext cx="5098210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Хорошая транспортная развязка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5" name="Левая фигурная скобка 4"/>
          <p:cNvSpPr/>
          <p:nvPr/>
        </p:nvSpPr>
        <p:spPr>
          <a:xfrm>
            <a:off x="4358621" y="2039043"/>
            <a:ext cx="505968" cy="2724797"/>
          </a:xfrm>
          <a:prstGeom prst="lef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134063" y="2428182"/>
            <a:ext cx="570009" cy="438876"/>
          </a:xfrm>
          <a:prstGeom prst="rect">
            <a:avLst/>
          </a:prstGeom>
        </p:spPr>
      </p:pic>
      <p:pic>
        <p:nvPicPr>
          <p:cNvPr id="27" name="Picture 11" descr="E:\картинки\family2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83" y="360135"/>
            <a:ext cx="851050" cy="6667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3</a:t>
            </a:fld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281" y="1514777"/>
            <a:ext cx="495575" cy="41918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071108" y="4468532"/>
            <a:ext cx="556322" cy="459462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086996" y="3629514"/>
            <a:ext cx="540535" cy="49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268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олилиния 49"/>
          <p:cNvSpPr/>
          <p:nvPr/>
        </p:nvSpPr>
        <p:spPr>
          <a:xfrm>
            <a:off x="4329295" y="2349990"/>
            <a:ext cx="6193831" cy="1111053"/>
          </a:xfrm>
          <a:custGeom>
            <a:avLst/>
            <a:gdLst>
              <a:gd name="connsiteX0" fmla="*/ 0 w 2839212"/>
              <a:gd name="connsiteY0" fmla="*/ 157739 h 946413"/>
              <a:gd name="connsiteX1" fmla="*/ 157739 w 2839212"/>
              <a:gd name="connsiteY1" fmla="*/ 0 h 946413"/>
              <a:gd name="connsiteX2" fmla="*/ 2681473 w 2839212"/>
              <a:gd name="connsiteY2" fmla="*/ 0 h 946413"/>
              <a:gd name="connsiteX3" fmla="*/ 2839212 w 2839212"/>
              <a:gd name="connsiteY3" fmla="*/ 157739 h 946413"/>
              <a:gd name="connsiteX4" fmla="*/ 2839212 w 2839212"/>
              <a:gd name="connsiteY4" fmla="*/ 788674 h 946413"/>
              <a:gd name="connsiteX5" fmla="*/ 2681473 w 2839212"/>
              <a:gd name="connsiteY5" fmla="*/ 946413 h 946413"/>
              <a:gd name="connsiteX6" fmla="*/ 157739 w 2839212"/>
              <a:gd name="connsiteY6" fmla="*/ 946413 h 946413"/>
              <a:gd name="connsiteX7" fmla="*/ 0 w 2839212"/>
              <a:gd name="connsiteY7" fmla="*/ 788674 h 946413"/>
              <a:gd name="connsiteX8" fmla="*/ 0 w 2839212"/>
              <a:gd name="connsiteY8" fmla="*/ 157739 h 94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9212" h="946413">
                <a:moveTo>
                  <a:pt x="0" y="157739"/>
                </a:moveTo>
                <a:cubicBezTo>
                  <a:pt x="0" y="70622"/>
                  <a:pt x="70622" y="0"/>
                  <a:pt x="157739" y="0"/>
                </a:cubicBezTo>
                <a:lnTo>
                  <a:pt x="2681473" y="0"/>
                </a:lnTo>
                <a:cubicBezTo>
                  <a:pt x="2768590" y="0"/>
                  <a:pt x="2839212" y="70622"/>
                  <a:pt x="2839212" y="157739"/>
                </a:cubicBezTo>
                <a:lnTo>
                  <a:pt x="2839212" y="788674"/>
                </a:lnTo>
                <a:cubicBezTo>
                  <a:pt x="2839212" y="875791"/>
                  <a:pt x="2768590" y="946413"/>
                  <a:pt x="2681473" y="946413"/>
                </a:cubicBezTo>
                <a:lnTo>
                  <a:pt x="157739" y="946413"/>
                </a:lnTo>
                <a:cubicBezTo>
                  <a:pt x="70622" y="946413"/>
                  <a:pt x="0" y="875791"/>
                  <a:pt x="0" y="788674"/>
                </a:cubicBezTo>
                <a:lnTo>
                  <a:pt x="0" y="157739"/>
                </a:ln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400" tIns="84300" rIns="122400" bIns="84300" numCol="1" spcCol="1270" anchor="t" anchorCtr="0">
            <a:noAutofit/>
          </a:bodyPr>
          <a:lstStyle/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Методическое сопровождение школьных служб</a:t>
            </a:r>
          </a:p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Работа с различными категориями детей (дети-инвалиды, дети «группы риска» и т.д.)</a:t>
            </a:r>
          </a:p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«Служба ранней помощи»</a:t>
            </a:r>
          </a:p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Консультирование родителей</a:t>
            </a:r>
          </a:p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Территориальная ПМПК</a:t>
            </a:r>
          </a:p>
        </p:txBody>
      </p:sp>
      <p:sp>
        <p:nvSpPr>
          <p:cNvPr id="51" name="Полилиния 50"/>
          <p:cNvSpPr/>
          <p:nvPr/>
        </p:nvSpPr>
        <p:spPr>
          <a:xfrm>
            <a:off x="4317966" y="5421761"/>
            <a:ext cx="6187374" cy="622300"/>
          </a:xfrm>
          <a:custGeom>
            <a:avLst/>
            <a:gdLst>
              <a:gd name="connsiteX0" fmla="*/ 0 w 2839212"/>
              <a:gd name="connsiteY0" fmla="*/ 157739 h 946413"/>
              <a:gd name="connsiteX1" fmla="*/ 157739 w 2839212"/>
              <a:gd name="connsiteY1" fmla="*/ 0 h 946413"/>
              <a:gd name="connsiteX2" fmla="*/ 2681473 w 2839212"/>
              <a:gd name="connsiteY2" fmla="*/ 0 h 946413"/>
              <a:gd name="connsiteX3" fmla="*/ 2839212 w 2839212"/>
              <a:gd name="connsiteY3" fmla="*/ 157739 h 946413"/>
              <a:gd name="connsiteX4" fmla="*/ 2839212 w 2839212"/>
              <a:gd name="connsiteY4" fmla="*/ 788674 h 946413"/>
              <a:gd name="connsiteX5" fmla="*/ 2681473 w 2839212"/>
              <a:gd name="connsiteY5" fmla="*/ 946413 h 946413"/>
              <a:gd name="connsiteX6" fmla="*/ 157739 w 2839212"/>
              <a:gd name="connsiteY6" fmla="*/ 946413 h 946413"/>
              <a:gd name="connsiteX7" fmla="*/ 0 w 2839212"/>
              <a:gd name="connsiteY7" fmla="*/ 788674 h 946413"/>
              <a:gd name="connsiteX8" fmla="*/ 0 w 2839212"/>
              <a:gd name="connsiteY8" fmla="*/ 157739 h 94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9212" h="946413">
                <a:moveTo>
                  <a:pt x="0" y="157739"/>
                </a:moveTo>
                <a:cubicBezTo>
                  <a:pt x="0" y="70622"/>
                  <a:pt x="70622" y="0"/>
                  <a:pt x="157739" y="0"/>
                </a:cubicBezTo>
                <a:lnTo>
                  <a:pt x="2681473" y="0"/>
                </a:lnTo>
                <a:cubicBezTo>
                  <a:pt x="2768590" y="0"/>
                  <a:pt x="2839212" y="70622"/>
                  <a:pt x="2839212" y="157739"/>
                </a:cubicBezTo>
                <a:lnTo>
                  <a:pt x="2839212" y="788674"/>
                </a:lnTo>
                <a:cubicBezTo>
                  <a:pt x="2839212" y="875791"/>
                  <a:pt x="2768590" y="946413"/>
                  <a:pt x="2681473" y="946413"/>
                </a:cubicBezTo>
                <a:lnTo>
                  <a:pt x="157739" y="946413"/>
                </a:lnTo>
                <a:cubicBezTo>
                  <a:pt x="70622" y="946413"/>
                  <a:pt x="0" y="875791"/>
                  <a:pt x="0" y="788674"/>
                </a:cubicBezTo>
                <a:lnTo>
                  <a:pt x="0" y="157739"/>
                </a:lnTo>
                <a:close/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400" tIns="84300" rIns="122400" bIns="84300" numCol="1" spcCol="1270" anchor="t" anchorCtr="0">
            <a:noAutofit/>
          </a:bodyPr>
          <a:lstStyle/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Обучение психологов и педагогов</a:t>
            </a:r>
          </a:p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Разработка диагностик и технологий работы с трудными детьми</a:t>
            </a:r>
          </a:p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Центральная ПМПК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647" y="228648"/>
            <a:ext cx="8881228" cy="726696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Модель психологической службы Пермского края 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000" dirty="0">
                <a:solidFill>
                  <a:srgbClr val="C00000"/>
                </a:solidFill>
                <a:latin typeface="+mn-lt"/>
              </a:rPr>
              <a:t>Функции социально-психологического сопровождения в отрасли образования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01494" y="5421760"/>
            <a:ext cx="2228979" cy="62230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</a:rPr>
              <a:t>Краевой психологический центр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614029" y="2414633"/>
            <a:ext cx="418201" cy="682625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156055" y="2414633"/>
            <a:ext cx="418201" cy="682625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700328" y="2424158"/>
            <a:ext cx="418201" cy="682625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45529" y="2414633"/>
            <a:ext cx="418201" cy="682625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831527" y="2424158"/>
            <a:ext cx="418201" cy="682625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1602149" y="2612361"/>
            <a:ext cx="2322899" cy="52835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ru-RU" sz="1400" dirty="0"/>
              <a:t>Муниципальные психологические центры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614028" y="1152325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156054" y="1152325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700327" y="1161850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245528" y="1152325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831526" y="1161850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614028" y="1725526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156054" y="1725526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700327" y="1735051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245528" y="1725526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831526" y="1735051"/>
            <a:ext cx="418201" cy="488010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609636" y="1294237"/>
            <a:ext cx="2613080" cy="746358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ru-RU" sz="1400" dirty="0">
                <a:solidFill>
                  <a:prstClr val="black"/>
                </a:solidFill>
              </a:rPr>
              <a:t>Педагоги-психологи, социальные педагоги образовательных организаций</a:t>
            </a:r>
          </a:p>
        </p:txBody>
      </p:sp>
      <p:sp>
        <p:nvSpPr>
          <p:cNvPr id="41" name="Полилиния 40"/>
          <p:cNvSpPr/>
          <p:nvPr/>
        </p:nvSpPr>
        <p:spPr>
          <a:xfrm>
            <a:off x="4317966" y="1119774"/>
            <a:ext cx="6187374" cy="1103288"/>
          </a:xfrm>
          <a:custGeom>
            <a:avLst/>
            <a:gdLst>
              <a:gd name="connsiteX0" fmla="*/ 0 w 2839212"/>
              <a:gd name="connsiteY0" fmla="*/ 157739 h 946413"/>
              <a:gd name="connsiteX1" fmla="*/ 157739 w 2839212"/>
              <a:gd name="connsiteY1" fmla="*/ 0 h 946413"/>
              <a:gd name="connsiteX2" fmla="*/ 2681473 w 2839212"/>
              <a:gd name="connsiteY2" fmla="*/ 0 h 946413"/>
              <a:gd name="connsiteX3" fmla="*/ 2839212 w 2839212"/>
              <a:gd name="connsiteY3" fmla="*/ 157739 h 946413"/>
              <a:gd name="connsiteX4" fmla="*/ 2839212 w 2839212"/>
              <a:gd name="connsiteY4" fmla="*/ 788674 h 946413"/>
              <a:gd name="connsiteX5" fmla="*/ 2681473 w 2839212"/>
              <a:gd name="connsiteY5" fmla="*/ 946413 h 946413"/>
              <a:gd name="connsiteX6" fmla="*/ 157739 w 2839212"/>
              <a:gd name="connsiteY6" fmla="*/ 946413 h 946413"/>
              <a:gd name="connsiteX7" fmla="*/ 0 w 2839212"/>
              <a:gd name="connsiteY7" fmla="*/ 788674 h 946413"/>
              <a:gd name="connsiteX8" fmla="*/ 0 w 2839212"/>
              <a:gd name="connsiteY8" fmla="*/ 157739 h 94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9212" h="946413">
                <a:moveTo>
                  <a:pt x="0" y="157739"/>
                </a:moveTo>
                <a:cubicBezTo>
                  <a:pt x="0" y="70622"/>
                  <a:pt x="70622" y="0"/>
                  <a:pt x="157739" y="0"/>
                </a:cubicBezTo>
                <a:lnTo>
                  <a:pt x="2681473" y="0"/>
                </a:lnTo>
                <a:cubicBezTo>
                  <a:pt x="2768590" y="0"/>
                  <a:pt x="2839212" y="70622"/>
                  <a:pt x="2839212" y="157739"/>
                </a:cubicBezTo>
                <a:lnTo>
                  <a:pt x="2839212" y="788674"/>
                </a:lnTo>
                <a:cubicBezTo>
                  <a:pt x="2839212" y="875791"/>
                  <a:pt x="2768590" y="946413"/>
                  <a:pt x="2681473" y="946413"/>
                </a:cubicBezTo>
                <a:lnTo>
                  <a:pt x="157739" y="946413"/>
                </a:lnTo>
                <a:cubicBezTo>
                  <a:pt x="70622" y="946413"/>
                  <a:pt x="0" y="875791"/>
                  <a:pt x="0" y="788674"/>
                </a:cubicBezTo>
                <a:lnTo>
                  <a:pt x="0" y="157739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400" tIns="84300" rIns="122400" bIns="84300" numCol="1" spcCol="1270" anchor="t" anchorCtr="0">
            <a:noAutofit/>
          </a:bodyPr>
          <a:lstStyle/>
          <a:p>
            <a:pPr marL="342900" indent="-342900" defTabSz="889000">
              <a:lnSpc>
                <a:spcPts val="1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Психолого-педагогическая диагностика раннего неблагополучия</a:t>
            </a:r>
          </a:p>
          <a:p>
            <a:pPr marL="342900" indent="-342900" defTabSz="889000">
              <a:lnSpc>
                <a:spcPts val="1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Разработка индивидуальных программ коррекции и реабилитации</a:t>
            </a:r>
          </a:p>
          <a:p>
            <a:pPr marL="342900" indent="-342900" defTabSz="889000">
              <a:lnSpc>
                <a:spcPts val="1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Занятия и тренинги с детьми группы риска</a:t>
            </a:r>
          </a:p>
          <a:p>
            <a:pPr marL="342900" indent="-342900" defTabSz="889000">
              <a:lnSpc>
                <a:spcPts val="1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Оказание первичной помощи детям и родителям</a:t>
            </a:r>
          </a:p>
          <a:p>
            <a:pPr marL="342900" indent="-342900" defTabSz="889000">
              <a:lnSpc>
                <a:spcPts val="1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Родительское просвещение</a:t>
            </a:r>
          </a:p>
          <a:p>
            <a:pPr marL="342900" indent="-342900" defTabSz="889000">
              <a:lnSpc>
                <a:spcPts val="1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Консультирование педагогов</a:t>
            </a:r>
          </a:p>
          <a:p>
            <a:pPr marL="342900" indent="-342900" defTabSz="889000">
              <a:lnSpc>
                <a:spcPts val="1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Участие в формировании ЗОЖ</a:t>
            </a:r>
          </a:p>
          <a:p>
            <a:pPr marL="342900" indent="-342900" defTabSz="889000">
              <a:lnSpc>
                <a:spcPts val="1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Школьные службы примирения</a:t>
            </a:r>
          </a:p>
        </p:txBody>
      </p:sp>
      <p:sp>
        <p:nvSpPr>
          <p:cNvPr id="42" name="Полилиния 45">
            <a:extLst>
              <a:ext uri="{FF2B5EF4-FFF2-40B4-BE49-F238E27FC236}">
                <a16:creationId xmlns:a16="http://schemas.microsoft.com/office/drawing/2014/main" xmlns="" id="{03D4D1A9-83EA-458B-8307-4D4827A1BF44}"/>
              </a:ext>
            </a:extLst>
          </p:cNvPr>
          <p:cNvSpPr/>
          <p:nvPr/>
        </p:nvSpPr>
        <p:spPr>
          <a:xfrm>
            <a:off x="4315084" y="3506703"/>
            <a:ext cx="6202790" cy="1567921"/>
          </a:xfrm>
          <a:custGeom>
            <a:avLst/>
            <a:gdLst>
              <a:gd name="connsiteX0" fmla="*/ 0 w 2839212"/>
              <a:gd name="connsiteY0" fmla="*/ 157739 h 946413"/>
              <a:gd name="connsiteX1" fmla="*/ 157739 w 2839212"/>
              <a:gd name="connsiteY1" fmla="*/ 0 h 946413"/>
              <a:gd name="connsiteX2" fmla="*/ 2681473 w 2839212"/>
              <a:gd name="connsiteY2" fmla="*/ 0 h 946413"/>
              <a:gd name="connsiteX3" fmla="*/ 2839212 w 2839212"/>
              <a:gd name="connsiteY3" fmla="*/ 157739 h 946413"/>
              <a:gd name="connsiteX4" fmla="*/ 2839212 w 2839212"/>
              <a:gd name="connsiteY4" fmla="*/ 788674 h 946413"/>
              <a:gd name="connsiteX5" fmla="*/ 2681473 w 2839212"/>
              <a:gd name="connsiteY5" fmla="*/ 946413 h 946413"/>
              <a:gd name="connsiteX6" fmla="*/ 157739 w 2839212"/>
              <a:gd name="connsiteY6" fmla="*/ 946413 h 946413"/>
              <a:gd name="connsiteX7" fmla="*/ 0 w 2839212"/>
              <a:gd name="connsiteY7" fmla="*/ 788674 h 946413"/>
              <a:gd name="connsiteX8" fmla="*/ 0 w 2839212"/>
              <a:gd name="connsiteY8" fmla="*/ 157739 h 94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9212" h="946413">
                <a:moveTo>
                  <a:pt x="0" y="157739"/>
                </a:moveTo>
                <a:cubicBezTo>
                  <a:pt x="0" y="70622"/>
                  <a:pt x="70622" y="0"/>
                  <a:pt x="157739" y="0"/>
                </a:cubicBezTo>
                <a:lnTo>
                  <a:pt x="2681473" y="0"/>
                </a:lnTo>
                <a:cubicBezTo>
                  <a:pt x="2768590" y="0"/>
                  <a:pt x="2839212" y="70622"/>
                  <a:pt x="2839212" y="157739"/>
                </a:cubicBezTo>
                <a:lnTo>
                  <a:pt x="2839212" y="788674"/>
                </a:lnTo>
                <a:cubicBezTo>
                  <a:pt x="2839212" y="875791"/>
                  <a:pt x="2768590" y="946413"/>
                  <a:pt x="2681473" y="946413"/>
                </a:cubicBezTo>
                <a:lnTo>
                  <a:pt x="157739" y="946413"/>
                </a:lnTo>
                <a:cubicBezTo>
                  <a:pt x="70622" y="946413"/>
                  <a:pt x="0" y="875791"/>
                  <a:pt x="0" y="788674"/>
                </a:cubicBezTo>
                <a:lnTo>
                  <a:pt x="0" y="157739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400" tIns="84300" rIns="122400" bIns="84300" numCol="1" spcCol="1270" anchor="t" anchorCtr="0">
            <a:noAutofit/>
          </a:bodyPr>
          <a:lstStyle/>
          <a:p>
            <a:pPr defTabSz="889000">
              <a:lnSpc>
                <a:spcPts val="1000"/>
              </a:lnSpc>
              <a:spcBef>
                <a:spcPct val="0"/>
              </a:spcBef>
            </a:pPr>
            <a:r>
              <a:rPr lang="ru-RU" sz="1400" dirty="0">
                <a:solidFill>
                  <a:schemeClr val="tx1"/>
                </a:solidFill>
              </a:rPr>
              <a:t>6.      Углубленная диагностика сложных случаев</a:t>
            </a:r>
          </a:p>
          <a:p>
            <a:pPr defTabSz="889000">
              <a:lnSpc>
                <a:spcPts val="1000"/>
              </a:lnSpc>
              <a:spcBef>
                <a:spcPct val="0"/>
              </a:spcBef>
            </a:pPr>
            <a:r>
              <a:rPr lang="ru-RU" sz="1400" dirty="0">
                <a:solidFill>
                  <a:schemeClr val="tx1"/>
                </a:solidFill>
              </a:rPr>
              <a:t>7.      Работа  (сложные случаи) с семьями и детьми с </a:t>
            </a:r>
            <a:r>
              <a:rPr lang="ru-RU" sz="1400" dirty="0" err="1">
                <a:solidFill>
                  <a:schemeClr val="tx1"/>
                </a:solidFill>
              </a:rPr>
              <a:t>девиантным</a:t>
            </a:r>
            <a:r>
              <a:rPr lang="ru-RU" sz="1400" dirty="0">
                <a:solidFill>
                  <a:schemeClr val="tx1"/>
                </a:solidFill>
              </a:rPr>
              <a:t> поведением, профилактика жестокого обращения, конфликтов, употребления ПАВ, работа с семьями и детьми с ОВЗ:</a:t>
            </a:r>
          </a:p>
          <a:p>
            <a:pPr marL="800100" lvl="1" indent="-342900" defTabSz="889000">
              <a:lnSpc>
                <a:spcPts val="1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</a:rPr>
              <a:t>тренинги развития жизненных социальных навыков</a:t>
            </a:r>
          </a:p>
          <a:p>
            <a:pPr marL="800100" lvl="1" indent="-342900" defTabSz="889000">
              <a:lnSpc>
                <a:spcPts val="1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</a:rPr>
              <a:t>организация родительского образования</a:t>
            </a:r>
          </a:p>
          <a:p>
            <a:pPr marL="800100" lvl="1" indent="-342900" defTabSz="889000">
              <a:lnSpc>
                <a:spcPts val="1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</a:rPr>
              <a:t>кураторство случая</a:t>
            </a:r>
          </a:p>
          <a:p>
            <a:pPr marL="800100" lvl="1" indent="-342900" defTabSz="889000">
              <a:lnSpc>
                <a:spcPts val="1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</a:rPr>
              <a:t>реализация плана реабилитации семьи</a:t>
            </a:r>
          </a:p>
          <a:p>
            <a:pPr marL="800100" lvl="1" indent="-342900" defTabSz="889000">
              <a:lnSpc>
                <a:spcPts val="1000"/>
              </a:lnSpc>
              <a:spcBef>
                <a:spcPct val="0"/>
              </a:spcBef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/>
                </a:solidFill>
              </a:rPr>
              <a:t>консультации психиатра и других «узких» специалистов</a:t>
            </a:r>
          </a:p>
          <a:p>
            <a:pPr defTabSz="889000">
              <a:lnSpc>
                <a:spcPts val="1000"/>
              </a:lnSpc>
              <a:spcBef>
                <a:spcPct val="0"/>
              </a:spcBef>
            </a:pPr>
            <a:r>
              <a:rPr lang="ru-RU" sz="1400" dirty="0">
                <a:solidFill>
                  <a:schemeClr val="tx1"/>
                </a:solidFill>
              </a:rPr>
              <a:t>8.      Организация и контроль деятельности социально-психологических служб образовательных организаций</a:t>
            </a:r>
          </a:p>
        </p:txBody>
      </p:sp>
      <p:sp>
        <p:nvSpPr>
          <p:cNvPr id="43" name="Полилиния 43">
            <a:extLst>
              <a:ext uri="{FF2B5EF4-FFF2-40B4-BE49-F238E27FC236}">
                <a16:creationId xmlns:a16="http://schemas.microsoft.com/office/drawing/2014/main" xmlns="" id="{BE94D28A-78C8-4AB5-A4BA-7252B7268844}"/>
              </a:ext>
            </a:extLst>
          </p:cNvPr>
          <p:cNvSpPr/>
          <p:nvPr/>
        </p:nvSpPr>
        <p:spPr>
          <a:xfrm>
            <a:off x="4329294" y="6136017"/>
            <a:ext cx="6202790" cy="455853"/>
          </a:xfrm>
          <a:custGeom>
            <a:avLst/>
            <a:gdLst>
              <a:gd name="connsiteX0" fmla="*/ 0 w 2839212"/>
              <a:gd name="connsiteY0" fmla="*/ 157739 h 946413"/>
              <a:gd name="connsiteX1" fmla="*/ 157739 w 2839212"/>
              <a:gd name="connsiteY1" fmla="*/ 0 h 946413"/>
              <a:gd name="connsiteX2" fmla="*/ 2681473 w 2839212"/>
              <a:gd name="connsiteY2" fmla="*/ 0 h 946413"/>
              <a:gd name="connsiteX3" fmla="*/ 2839212 w 2839212"/>
              <a:gd name="connsiteY3" fmla="*/ 157739 h 946413"/>
              <a:gd name="connsiteX4" fmla="*/ 2839212 w 2839212"/>
              <a:gd name="connsiteY4" fmla="*/ 788674 h 946413"/>
              <a:gd name="connsiteX5" fmla="*/ 2681473 w 2839212"/>
              <a:gd name="connsiteY5" fmla="*/ 946413 h 946413"/>
              <a:gd name="connsiteX6" fmla="*/ 157739 w 2839212"/>
              <a:gd name="connsiteY6" fmla="*/ 946413 h 946413"/>
              <a:gd name="connsiteX7" fmla="*/ 0 w 2839212"/>
              <a:gd name="connsiteY7" fmla="*/ 788674 h 946413"/>
              <a:gd name="connsiteX8" fmla="*/ 0 w 2839212"/>
              <a:gd name="connsiteY8" fmla="*/ 157739 h 94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9212" h="946413">
                <a:moveTo>
                  <a:pt x="0" y="157739"/>
                </a:moveTo>
                <a:cubicBezTo>
                  <a:pt x="0" y="70622"/>
                  <a:pt x="70622" y="0"/>
                  <a:pt x="157739" y="0"/>
                </a:cubicBezTo>
                <a:lnTo>
                  <a:pt x="2681473" y="0"/>
                </a:lnTo>
                <a:cubicBezTo>
                  <a:pt x="2768590" y="0"/>
                  <a:pt x="2839212" y="70622"/>
                  <a:pt x="2839212" y="157739"/>
                </a:cubicBezTo>
                <a:lnTo>
                  <a:pt x="2839212" y="788674"/>
                </a:lnTo>
                <a:cubicBezTo>
                  <a:pt x="2839212" y="875791"/>
                  <a:pt x="2768590" y="946413"/>
                  <a:pt x="2681473" y="946413"/>
                </a:cubicBezTo>
                <a:lnTo>
                  <a:pt x="157739" y="946413"/>
                </a:lnTo>
                <a:cubicBezTo>
                  <a:pt x="70622" y="946413"/>
                  <a:pt x="0" y="875791"/>
                  <a:pt x="0" y="788674"/>
                </a:cubicBezTo>
                <a:lnTo>
                  <a:pt x="0" y="157739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2400" tIns="84300" rIns="122400" bIns="84300" numCol="1" spcCol="1270" anchor="t" anchorCtr="0">
            <a:noAutofit/>
          </a:bodyPr>
          <a:lstStyle/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 startAt="4"/>
            </a:pPr>
            <a:r>
              <a:rPr lang="ru-RU" sz="1400" dirty="0">
                <a:solidFill>
                  <a:schemeClr val="tx1"/>
                </a:solidFill>
              </a:rPr>
              <a:t>Работа с кризисными случаями несовершеннолетних и семьи</a:t>
            </a:r>
          </a:p>
          <a:p>
            <a:pPr marL="342900" indent="-342900" defTabSz="889000">
              <a:lnSpc>
                <a:spcPts val="1300"/>
              </a:lnSpc>
              <a:spcBef>
                <a:spcPct val="0"/>
              </a:spcBef>
              <a:buFont typeface="+mj-lt"/>
              <a:buAutoNum type="arabicPeriod" startAt="4"/>
            </a:pPr>
            <a:r>
              <a:rPr lang="ru-RU" sz="1400" dirty="0">
                <a:solidFill>
                  <a:schemeClr val="tx1"/>
                </a:solidFill>
              </a:rPr>
              <a:t>Управление деятельностью муниципальных служб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4028" y="1023531"/>
            <a:ext cx="1302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5"/>
                </a:solidFill>
              </a:rPr>
              <a:t>I</a:t>
            </a:r>
            <a:r>
              <a:rPr lang="ru-RU" b="1" u="sng" dirty="0">
                <a:solidFill>
                  <a:schemeClr val="accent5"/>
                </a:solidFill>
              </a:rPr>
              <a:t> уровень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16300" y="2322363"/>
            <a:ext cx="1302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5"/>
                </a:solidFill>
              </a:rPr>
              <a:t>II</a:t>
            </a:r>
            <a:r>
              <a:rPr lang="ru-RU" b="1" u="sng" dirty="0">
                <a:solidFill>
                  <a:schemeClr val="accent5"/>
                </a:solidFill>
              </a:rPr>
              <a:t> уровень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636646" y="5074623"/>
            <a:ext cx="1302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5"/>
                </a:solidFill>
              </a:rPr>
              <a:t>III</a:t>
            </a:r>
            <a:r>
              <a:rPr lang="ru-RU" b="1" u="sng" dirty="0">
                <a:solidFill>
                  <a:schemeClr val="accent5"/>
                </a:solidFill>
              </a:rPr>
              <a:t> уровень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09502" y="6506480"/>
            <a:ext cx="2057400" cy="365125"/>
          </a:xfrm>
        </p:spPr>
        <p:txBody>
          <a:bodyPr/>
          <a:lstStyle/>
          <a:p>
            <a:fld id="{20631A58-F6A1-4F5C-ADF9-D001211FA5A1}" type="slidenum">
              <a:rPr lang="ru-RU" smtClean="0"/>
              <a:t>4</a:t>
            </a:fld>
            <a:endParaRPr lang="ru-RU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673613" y="3185563"/>
            <a:ext cx="2322899" cy="964367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ru-RU" sz="1400" dirty="0"/>
              <a:t>Межмуниципальные психологические центры – филиалы краевого психологического центра</a:t>
            </a:r>
          </a:p>
        </p:txBody>
      </p:sp>
    </p:spTree>
    <p:extLst>
      <p:ext uri="{BB962C8B-B14F-4D97-AF65-F5344CB8AC3E}">
        <p14:creationId xmlns:p14="http://schemas.microsoft.com/office/powerpoint/2010/main" val="304859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217737" y="1093671"/>
            <a:ext cx="11076316" cy="172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08138" y="253125"/>
            <a:ext cx="10706244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Основные направления и механизмы работы на 2 уровне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64754" y="1477238"/>
            <a:ext cx="2358932" cy="1191819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Организационно-методическое направление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9005" y="1094004"/>
            <a:ext cx="1565749" cy="1302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Направления работы</a:t>
            </a:r>
            <a:endParaRPr lang="ru-RU" sz="16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53482" y="1285675"/>
            <a:ext cx="2668145" cy="1486100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Психологическая коррекция, реабилитация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70076" y="1493102"/>
            <a:ext cx="2240280" cy="635267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профилактика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93102" y="1539426"/>
            <a:ext cx="5736566" cy="1129631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24880" y="3664625"/>
            <a:ext cx="2340508" cy="8079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171450" indent="-171450" algn="ctr">
              <a:buFont typeface="Arial" pitchFamily="34" charset="0"/>
              <a:buChar char="•"/>
            </a:pPr>
            <a:endParaRPr lang="ru-RU" sz="1050" dirty="0" smtClean="0">
              <a:solidFill>
                <a:schemeClr val="accent1">
                  <a:lumMod val="50000"/>
                </a:schemeClr>
              </a:solidFill>
              <a:latin typeface="Akrobat" pitchFamily="50" charset="-52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Коррекционные занятия</a:t>
            </a:r>
            <a:endParaRPr lang="ru-RU" dirty="0"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26376" y="5436560"/>
            <a:ext cx="5867677" cy="979405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376789" y="3811910"/>
            <a:ext cx="1667073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тренинги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162665" y="3845702"/>
            <a:ext cx="2197549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Деловые игры</a:t>
            </a:r>
          </a:p>
        </p:txBody>
      </p:sp>
      <p:pic>
        <p:nvPicPr>
          <p:cNvPr id="33" name="Picture 11" descr="E:\картинки\family26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13" y="319519"/>
            <a:ext cx="851050" cy="66678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Прямоугольник 39"/>
          <p:cNvSpPr/>
          <p:nvPr/>
        </p:nvSpPr>
        <p:spPr>
          <a:xfrm>
            <a:off x="9358313" y="1531254"/>
            <a:ext cx="2740771" cy="821394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Консультирование и просвещение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8197838" y="3825503"/>
            <a:ext cx="2625035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медиация</a:t>
            </a:r>
          </a:p>
        </p:txBody>
      </p:sp>
      <p:sp>
        <p:nvSpPr>
          <p:cNvPr id="38" name="Номер слайда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5</a:t>
            </a:fld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16052" y="3492840"/>
            <a:ext cx="1798078" cy="13027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Механизмы работы</a:t>
            </a:r>
            <a:endParaRPr lang="ru-RU" sz="16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808" y="2695426"/>
            <a:ext cx="765215" cy="56668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5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766" y="2794457"/>
            <a:ext cx="495575" cy="419188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000683" y="4618140"/>
            <a:ext cx="521512" cy="434065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394620" y="2688664"/>
            <a:ext cx="668156" cy="466414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919397" y="4562414"/>
            <a:ext cx="668156" cy="466414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358313" y="4634130"/>
            <a:ext cx="578975" cy="485972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014483" y="4568168"/>
            <a:ext cx="491784" cy="534008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310" y="2695426"/>
            <a:ext cx="613747" cy="60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1" y="390113"/>
            <a:ext cx="8229600" cy="664689"/>
          </a:xfrm>
        </p:spPr>
        <p:txBody>
          <a:bodyPr>
            <a:normAutofit/>
          </a:bodyPr>
          <a:lstStyle/>
          <a:p>
            <a:pPr algn="ctr"/>
            <a:r>
              <a:rPr lang="ru-RU" sz="2585" dirty="0" smtClean="0">
                <a:solidFill>
                  <a:srgbClr val="C00000"/>
                </a:solidFill>
                <a:latin typeface="+mn-lt"/>
              </a:rPr>
              <a:t>Понятие «конфликт»</a:t>
            </a:r>
            <a:endParaRPr lang="ru-RU" sz="2585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4400" y="6267827"/>
            <a:ext cx="2133600" cy="338015"/>
          </a:xfrm>
        </p:spPr>
        <p:txBody>
          <a:bodyPr/>
          <a:lstStyle/>
          <a:p>
            <a:fld id="{59FB9CF9-5016-47DA-B1DE-8D9F4E085530}" type="slidenum">
              <a:rPr lang="ru-RU" altLang="ru-RU" sz="1108"/>
              <a:pPr/>
              <a:t>6</a:t>
            </a:fld>
            <a:endParaRPr lang="ru-RU" altLang="ru-RU" sz="1108" dirty="0"/>
          </a:p>
        </p:txBody>
      </p:sp>
      <p:sp>
        <p:nvSpPr>
          <p:cNvPr id="14" name="Полилиния 13"/>
          <p:cNvSpPr/>
          <p:nvPr/>
        </p:nvSpPr>
        <p:spPr>
          <a:xfrm>
            <a:off x="2461054" y="1321598"/>
            <a:ext cx="2918359" cy="720666"/>
          </a:xfrm>
          <a:custGeom>
            <a:avLst/>
            <a:gdLst>
              <a:gd name="connsiteX0" fmla="*/ 0 w 3745905"/>
              <a:gd name="connsiteY0" fmla="*/ 153997 h 923962"/>
              <a:gd name="connsiteX1" fmla="*/ 153997 w 3745905"/>
              <a:gd name="connsiteY1" fmla="*/ 0 h 923962"/>
              <a:gd name="connsiteX2" fmla="*/ 3591908 w 3745905"/>
              <a:gd name="connsiteY2" fmla="*/ 0 h 923962"/>
              <a:gd name="connsiteX3" fmla="*/ 3745905 w 3745905"/>
              <a:gd name="connsiteY3" fmla="*/ 153997 h 923962"/>
              <a:gd name="connsiteX4" fmla="*/ 3745905 w 3745905"/>
              <a:gd name="connsiteY4" fmla="*/ 769965 h 923962"/>
              <a:gd name="connsiteX5" fmla="*/ 3591908 w 3745905"/>
              <a:gd name="connsiteY5" fmla="*/ 923962 h 923962"/>
              <a:gd name="connsiteX6" fmla="*/ 153997 w 3745905"/>
              <a:gd name="connsiteY6" fmla="*/ 923962 h 923962"/>
              <a:gd name="connsiteX7" fmla="*/ 0 w 3745905"/>
              <a:gd name="connsiteY7" fmla="*/ 769965 h 923962"/>
              <a:gd name="connsiteX8" fmla="*/ 0 w 3745905"/>
              <a:gd name="connsiteY8" fmla="*/ 153997 h 923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5905" h="923962">
                <a:moveTo>
                  <a:pt x="0" y="153997"/>
                </a:moveTo>
                <a:cubicBezTo>
                  <a:pt x="0" y="68947"/>
                  <a:pt x="68947" y="0"/>
                  <a:pt x="153997" y="0"/>
                </a:cubicBezTo>
                <a:lnTo>
                  <a:pt x="3591908" y="0"/>
                </a:lnTo>
                <a:cubicBezTo>
                  <a:pt x="3676958" y="0"/>
                  <a:pt x="3745905" y="68947"/>
                  <a:pt x="3745905" y="153997"/>
                </a:cubicBezTo>
                <a:lnTo>
                  <a:pt x="3745905" y="769965"/>
                </a:lnTo>
                <a:cubicBezTo>
                  <a:pt x="3745905" y="855015"/>
                  <a:pt x="3676958" y="923962"/>
                  <a:pt x="3591908" y="923962"/>
                </a:cubicBezTo>
                <a:lnTo>
                  <a:pt x="153997" y="923962"/>
                </a:lnTo>
                <a:cubicBezTo>
                  <a:pt x="68947" y="923962"/>
                  <a:pt x="0" y="855015"/>
                  <a:pt x="0" y="769965"/>
                </a:cubicBezTo>
                <a:lnTo>
                  <a:pt x="0" y="15399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0871" tIns="90871" rIns="90871" bIns="90871" numCol="1" spcCol="1270" anchor="ctr" anchorCtr="0">
            <a:noAutofit/>
          </a:bodyPr>
          <a:lstStyle/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r>
              <a:rPr lang="ru-RU" sz="1600" b="1" dirty="0"/>
              <a:t>Семейный конфликт</a:t>
            </a:r>
            <a:endParaRPr lang="ru-RU" sz="1662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1338265" y="3215210"/>
            <a:ext cx="2918359" cy="720666"/>
          </a:xfrm>
          <a:custGeom>
            <a:avLst/>
            <a:gdLst>
              <a:gd name="connsiteX0" fmla="*/ 0 w 3745905"/>
              <a:gd name="connsiteY0" fmla="*/ 153997 h 923962"/>
              <a:gd name="connsiteX1" fmla="*/ 153997 w 3745905"/>
              <a:gd name="connsiteY1" fmla="*/ 0 h 923962"/>
              <a:gd name="connsiteX2" fmla="*/ 3591908 w 3745905"/>
              <a:gd name="connsiteY2" fmla="*/ 0 h 923962"/>
              <a:gd name="connsiteX3" fmla="*/ 3745905 w 3745905"/>
              <a:gd name="connsiteY3" fmla="*/ 153997 h 923962"/>
              <a:gd name="connsiteX4" fmla="*/ 3745905 w 3745905"/>
              <a:gd name="connsiteY4" fmla="*/ 769965 h 923962"/>
              <a:gd name="connsiteX5" fmla="*/ 3591908 w 3745905"/>
              <a:gd name="connsiteY5" fmla="*/ 923962 h 923962"/>
              <a:gd name="connsiteX6" fmla="*/ 153997 w 3745905"/>
              <a:gd name="connsiteY6" fmla="*/ 923962 h 923962"/>
              <a:gd name="connsiteX7" fmla="*/ 0 w 3745905"/>
              <a:gd name="connsiteY7" fmla="*/ 769965 h 923962"/>
              <a:gd name="connsiteX8" fmla="*/ 0 w 3745905"/>
              <a:gd name="connsiteY8" fmla="*/ 153997 h 923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5905" h="923962">
                <a:moveTo>
                  <a:pt x="0" y="153997"/>
                </a:moveTo>
                <a:cubicBezTo>
                  <a:pt x="0" y="68947"/>
                  <a:pt x="68947" y="0"/>
                  <a:pt x="153997" y="0"/>
                </a:cubicBezTo>
                <a:lnTo>
                  <a:pt x="3591908" y="0"/>
                </a:lnTo>
                <a:cubicBezTo>
                  <a:pt x="3676958" y="0"/>
                  <a:pt x="3745905" y="68947"/>
                  <a:pt x="3745905" y="153997"/>
                </a:cubicBezTo>
                <a:lnTo>
                  <a:pt x="3745905" y="769965"/>
                </a:lnTo>
                <a:cubicBezTo>
                  <a:pt x="3745905" y="855015"/>
                  <a:pt x="3676958" y="923962"/>
                  <a:pt x="3591908" y="923962"/>
                </a:cubicBezTo>
                <a:lnTo>
                  <a:pt x="153997" y="923962"/>
                </a:lnTo>
                <a:cubicBezTo>
                  <a:pt x="68947" y="923962"/>
                  <a:pt x="0" y="855015"/>
                  <a:pt x="0" y="769965"/>
                </a:cubicBezTo>
                <a:lnTo>
                  <a:pt x="0" y="15399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0871" tIns="90871" rIns="90871" bIns="90871" numCol="1" spcCol="1270" anchor="ctr" anchorCtr="0">
            <a:noAutofit/>
          </a:bodyPr>
          <a:lstStyle/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r>
              <a:rPr lang="ru-RU" sz="1600" b="1" dirty="0" smtClean="0"/>
              <a:t>А. </a:t>
            </a:r>
            <a:r>
              <a:rPr lang="ru-RU" sz="1600" b="1" dirty="0"/>
              <a:t>Стабильные </a:t>
            </a:r>
            <a:r>
              <a:rPr lang="ru-RU" sz="1600" b="1" dirty="0" smtClean="0"/>
              <a:t>семьи</a:t>
            </a:r>
            <a:endParaRPr lang="ru-RU" sz="1662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1338265" y="4450857"/>
            <a:ext cx="2918359" cy="720666"/>
          </a:xfrm>
          <a:custGeom>
            <a:avLst/>
            <a:gdLst>
              <a:gd name="connsiteX0" fmla="*/ 0 w 3745905"/>
              <a:gd name="connsiteY0" fmla="*/ 153997 h 923962"/>
              <a:gd name="connsiteX1" fmla="*/ 153997 w 3745905"/>
              <a:gd name="connsiteY1" fmla="*/ 0 h 923962"/>
              <a:gd name="connsiteX2" fmla="*/ 3591908 w 3745905"/>
              <a:gd name="connsiteY2" fmla="*/ 0 h 923962"/>
              <a:gd name="connsiteX3" fmla="*/ 3745905 w 3745905"/>
              <a:gd name="connsiteY3" fmla="*/ 153997 h 923962"/>
              <a:gd name="connsiteX4" fmla="*/ 3745905 w 3745905"/>
              <a:gd name="connsiteY4" fmla="*/ 769965 h 923962"/>
              <a:gd name="connsiteX5" fmla="*/ 3591908 w 3745905"/>
              <a:gd name="connsiteY5" fmla="*/ 923962 h 923962"/>
              <a:gd name="connsiteX6" fmla="*/ 153997 w 3745905"/>
              <a:gd name="connsiteY6" fmla="*/ 923962 h 923962"/>
              <a:gd name="connsiteX7" fmla="*/ 0 w 3745905"/>
              <a:gd name="connsiteY7" fmla="*/ 769965 h 923962"/>
              <a:gd name="connsiteX8" fmla="*/ 0 w 3745905"/>
              <a:gd name="connsiteY8" fmla="*/ 153997 h 923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5905" h="923962">
                <a:moveTo>
                  <a:pt x="0" y="153997"/>
                </a:moveTo>
                <a:cubicBezTo>
                  <a:pt x="0" y="68947"/>
                  <a:pt x="68947" y="0"/>
                  <a:pt x="153997" y="0"/>
                </a:cubicBezTo>
                <a:lnTo>
                  <a:pt x="3591908" y="0"/>
                </a:lnTo>
                <a:cubicBezTo>
                  <a:pt x="3676958" y="0"/>
                  <a:pt x="3745905" y="68947"/>
                  <a:pt x="3745905" y="153997"/>
                </a:cubicBezTo>
                <a:lnTo>
                  <a:pt x="3745905" y="769965"/>
                </a:lnTo>
                <a:cubicBezTo>
                  <a:pt x="3745905" y="855015"/>
                  <a:pt x="3676958" y="923962"/>
                  <a:pt x="3591908" y="923962"/>
                </a:cubicBezTo>
                <a:lnTo>
                  <a:pt x="153997" y="923962"/>
                </a:lnTo>
                <a:cubicBezTo>
                  <a:pt x="68947" y="923962"/>
                  <a:pt x="0" y="855015"/>
                  <a:pt x="0" y="769965"/>
                </a:cubicBezTo>
                <a:lnTo>
                  <a:pt x="0" y="15399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0871" tIns="90871" rIns="90871" bIns="90871" numCol="1" spcCol="1270" anchor="ctr" anchorCtr="0">
            <a:noAutofit/>
          </a:bodyPr>
          <a:lstStyle/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r>
              <a:rPr lang="ru-RU" sz="1600" b="1" dirty="0"/>
              <a:t>Б. Проблемные семьи </a:t>
            </a:r>
            <a:endParaRPr lang="ru-RU" sz="1662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1338265" y="5547161"/>
            <a:ext cx="2918359" cy="720666"/>
          </a:xfrm>
          <a:custGeom>
            <a:avLst/>
            <a:gdLst>
              <a:gd name="connsiteX0" fmla="*/ 0 w 3745905"/>
              <a:gd name="connsiteY0" fmla="*/ 153997 h 923962"/>
              <a:gd name="connsiteX1" fmla="*/ 153997 w 3745905"/>
              <a:gd name="connsiteY1" fmla="*/ 0 h 923962"/>
              <a:gd name="connsiteX2" fmla="*/ 3591908 w 3745905"/>
              <a:gd name="connsiteY2" fmla="*/ 0 h 923962"/>
              <a:gd name="connsiteX3" fmla="*/ 3745905 w 3745905"/>
              <a:gd name="connsiteY3" fmla="*/ 153997 h 923962"/>
              <a:gd name="connsiteX4" fmla="*/ 3745905 w 3745905"/>
              <a:gd name="connsiteY4" fmla="*/ 769965 h 923962"/>
              <a:gd name="connsiteX5" fmla="*/ 3591908 w 3745905"/>
              <a:gd name="connsiteY5" fmla="*/ 923962 h 923962"/>
              <a:gd name="connsiteX6" fmla="*/ 153997 w 3745905"/>
              <a:gd name="connsiteY6" fmla="*/ 923962 h 923962"/>
              <a:gd name="connsiteX7" fmla="*/ 0 w 3745905"/>
              <a:gd name="connsiteY7" fmla="*/ 769965 h 923962"/>
              <a:gd name="connsiteX8" fmla="*/ 0 w 3745905"/>
              <a:gd name="connsiteY8" fmla="*/ 153997 h 923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45905" h="923962">
                <a:moveTo>
                  <a:pt x="0" y="153997"/>
                </a:moveTo>
                <a:cubicBezTo>
                  <a:pt x="0" y="68947"/>
                  <a:pt x="68947" y="0"/>
                  <a:pt x="153997" y="0"/>
                </a:cubicBezTo>
                <a:lnTo>
                  <a:pt x="3591908" y="0"/>
                </a:lnTo>
                <a:cubicBezTo>
                  <a:pt x="3676958" y="0"/>
                  <a:pt x="3745905" y="68947"/>
                  <a:pt x="3745905" y="153997"/>
                </a:cubicBezTo>
                <a:lnTo>
                  <a:pt x="3745905" y="769965"/>
                </a:lnTo>
                <a:cubicBezTo>
                  <a:pt x="3745905" y="855015"/>
                  <a:pt x="3676958" y="923962"/>
                  <a:pt x="3591908" y="923962"/>
                </a:cubicBezTo>
                <a:lnTo>
                  <a:pt x="153997" y="923962"/>
                </a:lnTo>
                <a:cubicBezTo>
                  <a:pt x="68947" y="923962"/>
                  <a:pt x="0" y="855015"/>
                  <a:pt x="0" y="769965"/>
                </a:cubicBezTo>
                <a:lnTo>
                  <a:pt x="0" y="15399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accent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0871" tIns="90871" rIns="90871" bIns="90871" numCol="1" spcCol="1270" anchor="ctr" anchorCtr="0">
            <a:noAutofit/>
          </a:bodyPr>
          <a:lstStyle/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r>
              <a:rPr lang="ru-RU" sz="1600" b="1" dirty="0"/>
              <a:t>В. Нестабильные семьи</a:t>
            </a:r>
            <a:endParaRPr lang="ru-RU" sz="1662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6902306" y="1282820"/>
            <a:ext cx="4852231" cy="852185"/>
          </a:xfrm>
          <a:custGeom>
            <a:avLst/>
            <a:gdLst>
              <a:gd name="connsiteX0" fmla="*/ 0 w 4625528"/>
              <a:gd name="connsiteY0" fmla="*/ 0 h 923200"/>
              <a:gd name="connsiteX1" fmla="*/ 4625528 w 4625528"/>
              <a:gd name="connsiteY1" fmla="*/ 0 h 923200"/>
              <a:gd name="connsiteX2" fmla="*/ 4625528 w 4625528"/>
              <a:gd name="connsiteY2" fmla="*/ 923200 h 923200"/>
              <a:gd name="connsiteX3" fmla="*/ 0 w 4625528"/>
              <a:gd name="connsiteY3" fmla="*/ 923200 h 923200"/>
              <a:gd name="connsiteX4" fmla="*/ 0 w 4625528"/>
              <a:gd name="connsiteY4" fmla="*/ 0 h 92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5528" h="923200">
                <a:moveTo>
                  <a:pt x="0" y="0"/>
                </a:moveTo>
                <a:lnTo>
                  <a:pt x="4625528" y="0"/>
                </a:lnTo>
                <a:lnTo>
                  <a:pt x="4625528" y="923200"/>
                </a:lnTo>
                <a:lnTo>
                  <a:pt x="0" y="9232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237" tIns="49237" rIns="49237" bIns="49237" numCol="1" spcCol="1270" anchor="ctr" anchorCtr="0">
            <a:noAutofit/>
          </a:bodyPr>
          <a:lstStyle/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endParaRPr lang="ru-RU" sz="1600" dirty="0" smtClean="0"/>
          </a:p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/>
              <a:t>противоборство </a:t>
            </a:r>
            <a:r>
              <a:rPr lang="ru-RU" sz="1600" dirty="0"/>
              <a:t>между членами семьи на основе столкновения противоположно направленных мотивов и </a:t>
            </a:r>
            <a:r>
              <a:rPr lang="ru-RU" sz="1600" dirty="0" smtClean="0"/>
              <a:t>взглядов</a:t>
            </a:r>
            <a:endParaRPr lang="ru-RU" sz="1600" dirty="0"/>
          </a:p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endParaRPr lang="ru-RU" sz="1662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5815768" y="3149450"/>
            <a:ext cx="4852231" cy="852185"/>
          </a:xfrm>
          <a:custGeom>
            <a:avLst/>
            <a:gdLst>
              <a:gd name="connsiteX0" fmla="*/ 0 w 4625528"/>
              <a:gd name="connsiteY0" fmla="*/ 0 h 923200"/>
              <a:gd name="connsiteX1" fmla="*/ 4625528 w 4625528"/>
              <a:gd name="connsiteY1" fmla="*/ 0 h 923200"/>
              <a:gd name="connsiteX2" fmla="*/ 4625528 w 4625528"/>
              <a:gd name="connsiteY2" fmla="*/ 923200 h 923200"/>
              <a:gd name="connsiteX3" fmla="*/ 0 w 4625528"/>
              <a:gd name="connsiteY3" fmla="*/ 923200 h 923200"/>
              <a:gd name="connsiteX4" fmla="*/ 0 w 4625528"/>
              <a:gd name="connsiteY4" fmla="*/ 0 h 92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5528" h="923200">
                <a:moveTo>
                  <a:pt x="0" y="0"/>
                </a:moveTo>
                <a:lnTo>
                  <a:pt x="4625528" y="0"/>
                </a:lnTo>
                <a:lnTo>
                  <a:pt x="4625528" y="923200"/>
                </a:lnTo>
                <a:lnTo>
                  <a:pt x="0" y="9232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237" tIns="49237" rIns="49237" bIns="49237" numCol="1" spcCol="1270" anchor="ctr" anchorCtr="0">
            <a:noAutofit/>
          </a:bodyPr>
          <a:lstStyle/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/>
              <a:t>справляющиеся </a:t>
            </a:r>
            <a:r>
              <a:rPr lang="ru-RU" sz="1600" dirty="0"/>
              <a:t>с семейными конфликтами</a:t>
            </a:r>
            <a:endParaRPr lang="ru-RU" sz="1662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5815769" y="4319338"/>
            <a:ext cx="4852231" cy="852185"/>
          </a:xfrm>
          <a:custGeom>
            <a:avLst/>
            <a:gdLst>
              <a:gd name="connsiteX0" fmla="*/ 0 w 4625528"/>
              <a:gd name="connsiteY0" fmla="*/ 0 h 923200"/>
              <a:gd name="connsiteX1" fmla="*/ 4625528 w 4625528"/>
              <a:gd name="connsiteY1" fmla="*/ 0 h 923200"/>
              <a:gd name="connsiteX2" fmla="*/ 4625528 w 4625528"/>
              <a:gd name="connsiteY2" fmla="*/ 923200 h 923200"/>
              <a:gd name="connsiteX3" fmla="*/ 0 w 4625528"/>
              <a:gd name="connsiteY3" fmla="*/ 923200 h 923200"/>
              <a:gd name="connsiteX4" fmla="*/ 0 w 4625528"/>
              <a:gd name="connsiteY4" fmla="*/ 0 h 92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5528" h="923200">
                <a:moveTo>
                  <a:pt x="0" y="0"/>
                </a:moveTo>
                <a:lnTo>
                  <a:pt x="4625528" y="0"/>
                </a:lnTo>
                <a:lnTo>
                  <a:pt x="4625528" y="923200"/>
                </a:lnTo>
                <a:lnTo>
                  <a:pt x="0" y="9232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237" tIns="49237" rIns="49237" bIns="49237" numCol="1" spcCol="1270" anchor="ctr" anchorCtr="0">
            <a:noAutofit/>
          </a:bodyPr>
          <a:lstStyle/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r>
              <a:rPr lang="ru-RU" sz="1600" dirty="0"/>
              <a:t>частично справляющиеся, </a:t>
            </a:r>
            <a:r>
              <a:rPr lang="ru-RU" sz="1600" dirty="0" smtClean="0"/>
              <a:t> </a:t>
            </a:r>
            <a:r>
              <a:rPr lang="ru-RU" sz="1600" dirty="0"/>
              <a:t>периоды относительной стабильности сменяются периодами конфликтного </a:t>
            </a:r>
            <a:r>
              <a:rPr lang="ru-RU" sz="1600" dirty="0" smtClean="0"/>
              <a:t>взаимодействия</a:t>
            </a:r>
            <a:endParaRPr lang="ru-RU" sz="1662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5815769" y="5224316"/>
            <a:ext cx="4852231" cy="1212518"/>
          </a:xfrm>
          <a:custGeom>
            <a:avLst/>
            <a:gdLst>
              <a:gd name="connsiteX0" fmla="*/ 0 w 4625528"/>
              <a:gd name="connsiteY0" fmla="*/ 0 h 923200"/>
              <a:gd name="connsiteX1" fmla="*/ 4625528 w 4625528"/>
              <a:gd name="connsiteY1" fmla="*/ 0 h 923200"/>
              <a:gd name="connsiteX2" fmla="*/ 4625528 w 4625528"/>
              <a:gd name="connsiteY2" fmla="*/ 923200 h 923200"/>
              <a:gd name="connsiteX3" fmla="*/ 0 w 4625528"/>
              <a:gd name="connsiteY3" fmla="*/ 923200 h 923200"/>
              <a:gd name="connsiteX4" fmla="*/ 0 w 4625528"/>
              <a:gd name="connsiteY4" fmla="*/ 0 h 92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25528" h="923200">
                <a:moveTo>
                  <a:pt x="0" y="0"/>
                </a:moveTo>
                <a:lnTo>
                  <a:pt x="4625528" y="0"/>
                </a:lnTo>
                <a:lnTo>
                  <a:pt x="4625528" y="923200"/>
                </a:lnTo>
                <a:lnTo>
                  <a:pt x="0" y="923200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237" tIns="49237" rIns="49237" bIns="49237" numCol="1" spcCol="1270" anchor="ctr" anchorCtr="0">
            <a:noAutofit/>
          </a:bodyPr>
          <a:lstStyle/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r>
              <a:rPr lang="ru-RU" sz="1600" dirty="0"/>
              <a:t>не преодолевающие конфликт и имеющие негативную семейную ориентацию. В таких семьях периоды конфликтного взаимодействия значительно превышают периоды относительной </a:t>
            </a:r>
            <a:endParaRPr lang="ru-RU" sz="1600" dirty="0" smtClean="0"/>
          </a:p>
          <a:p>
            <a:pPr algn="ctr" defTabSz="574445">
              <a:lnSpc>
                <a:spcPct val="90000"/>
              </a:lnSpc>
              <a:spcAft>
                <a:spcPct val="35000"/>
              </a:spcAft>
            </a:pPr>
            <a:r>
              <a:rPr lang="ru-RU" sz="1600" dirty="0" smtClean="0"/>
              <a:t>стабильности </a:t>
            </a:r>
            <a:endParaRPr lang="ru-RU" sz="1662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870214" y="1509917"/>
            <a:ext cx="451573" cy="312451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62">
              <a:solidFill>
                <a:prstClr val="white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4846593" y="3446334"/>
            <a:ext cx="451573" cy="338934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62">
              <a:solidFill>
                <a:prstClr val="white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4832306" y="4556985"/>
            <a:ext cx="451573" cy="356614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62">
              <a:solidFill>
                <a:prstClr val="white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4899561" y="5696954"/>
            <a:ext cx="451573" cy="332346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62">
              <a:solidFill>
                <a:prstClr val="white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28650" y="1666142"/>
            <a:ext cx="57150" cy="4363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95328" y="6029300"/>
            <a:ext cx="6429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657225" y="4811190"/>
            <a:ext cx="681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28650" y="3446334"/>
            <a:ext cx="7096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657225" y="1708912"/>
            <a:ext cx="18038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30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Ð»Ð°ÑÑÐ¸ÑÐ¸ÐºÐ°ÑÐ¸Ñ ÑÐµÐ¼ÐµÐ¹Ð½ÑÑ ÐºÐ¾Ð½ÑÐ»Ð¸ÐºÑÐ¾Ð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1" y="1700213"/>
            <a:ext cx="7440613" cy="384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Прямоугольник 1"/>
          <p:cNvSpPr>
            <a:spLocks noChangeArrowheads="1"/>
          </p:cNvSpPr>
          <p:nvPr/>
        </p:nvSpPr>
        <p:spPr bwMode="auto">
          <a:xfrm>
            <a:off x="2135188" y="333375"/>
            <a:ext cx="80645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ru-RU" altLang="ru-RU" sz="2800"/>
              <a:t>Классификации семейных конфликтов по различным основаниям</a:t>
            </a:r>
          </a:p>
        </p:txBody>
      </p:sp>
    </p:spTree>
    <p:extLst>
      <p:ext uri="{BB962C8B-B14F-4D97-AF65-F5344CB8AC3E}">
        <p14:creationId xmlns:p14="http://schemas.microsoft.com/office/powerpoint/2010/main" val="260269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446427" y="1138196"/>
            <a:ext cx="11076316" cy="172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121433" y="330801"/>
            <a:ext cx="9443403" cy="6517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Технологии работы по урегулированию семейных конфликтов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02" y="1363524"/>
            <a:ext cx="685359" cy="5544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444" y="1367392"/>
            <a:ext cx="703270" cy="54666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929583" y="2059333"/>
            <a:ext cx="1811354" cy="8932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Семейный системный подход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93486" y="1924355"/>
            <a:ext cx="1612436" cy="408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24736" y="1934434"/>
            <a:ext cx="2565245" cy="12230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Информационно-просветительская работа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147372" y="1992762"/>
            <a:ext cx="2574603" cy="408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Медиация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44199" y="3157449"/>
            <a:ext cx="2838637" cy="30407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гештальттерапия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>
              <a:lnSpc>
                <a:spcPts val="12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>
              <a:lnSpc>
                <a:spcPts val="12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арттерапия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>
              <a:lnSpc>
                <a:spcPts val="12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>
              <a:lnSpc>
                <a:spcPts val="12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психодрама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pPr>
              <a:lnSpc>
                <a:spcPts val="12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>
              <a:lnSpc>
                <a:spcPts val="12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lnSpc>
                <a:spcPts val="12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д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р.</a:t>
            </a:r>
          </a:p>
          <a:p>
            <a:pPr>
              <a:lnSpc>
                <a:spcPts val="1200"/>
              </a:lnSpc>
            </a:pP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13712" y="2973603"/>
            <a:ext cx="2876269" cy="3565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Проблемные тематические выступления;</a:t>
            </a:r>
          </a:p>
          <a:p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Общение в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соцсетях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;</a:t>
            </a:r>
          </a:p>
          <a:p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Всеобуч родителей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296472" y="2796490"/>
            <a:ext cx="3057328" cy="3401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Технология привлечения третьей стороны;</a:t>
            </a:r>
          </a:p>
          <a:p>
            <a:endParaRPr lang="ru-RU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Психолог 2 уровня  помогает выработать определенное соглашение по спору;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Технология медиации направлена на конструктивное общение;</a:t>
            </a:r>
          </a:p>
          <a:p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8</a:t>
            </a:fld>
            <a:endParaRPr lang="ru-RU"/>
          </a:p>
        </p:txBody>
      </p:sp>
      <p:pic>
        <p:nvPicPr>
          <p:cNvPr id="21" name="Рисунок 20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535648" y="1473204"/>
            <a:ext cx="578975" cy="48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97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35093" y="855319"/>
            <a:ext cx="11076316" cy="1725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5092" y="315753"/>
            <a:ext cx="10280495" cy="4042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Алгоритм передачи случая с 1 уровня на второ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59625" y="2500756"/>
            <a:ext cx="3010801" cy="72189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    разработка коррекционной программы</a:t>
            </a:r>
            <a:endParaRPr lang="ru-RU" sz="14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2818" y="1456067"/>
            <a:ext cx="3680200" cy="932403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        углубленная психологическая </a:t>
            </a:r>
            <a:r>
              <a:rPr lang="ru-RU" sz="1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диагностика для определения кризисного случая психологом 1 уровня</a:t>
            </a:r>
            <a:endParaRPr lang="ru-RU" sz="14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4918482" y="2182562"/>
            <a:ext cx="3779542" cy="788478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работа с ребенком и семьей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900989" y="3373012"/>
            <a:ext cx="3782309" cy="72133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Передача пакета документов на 2 уровень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50429" y="4615835"/>
            <a:ext cx="494675" cy="498085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818" y="3359886"/>
            <a:ext cx="515049" cy="53337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54030" y="2576980"/>
            <a:ext cx="385633" cy="51443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054" y="1351305"/>
            <a:ext cx="672088" cy="505758"/>
          </a:xfrm>
          <a:prstGeom prst="rect">
            <a:avLst/>
          </a:prstGeom>
        </p:spPr>
      </p:pic>
      <p:sp>
        <p:nvSpPr>
          <p:cNvPr id="5" name="Правая фигурная скобка 4"/>
          <p:cNvSpPr/>
          <p:nvPr/>
        </p:nvSpPr>
        <p:spPr>
          <a:xfrm>
            <a:off x="4386612" y="1793939"/>
            <a:ext cx="368489" cy="1177101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2819" y="3334937"/>
            <a:ext cx="3667608" cy="641204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   отрицательная динамика результатов работы на 1 уровне</a:t>
            </a:r>
            <a:endParaRPr lang="ru-RU" sz="14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778428" y="4570924"/>
            <a:ext cx="3050501" cy="543182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    Медиация в разрешении       </a:t>
            </a:r>
          </a:p>
          <a:p>
            <a:pPr algn="ctr"/>
            <a:r>
              <a:rPr lang="ru-RU" sz="1400" dirty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1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  семейных конфликтов</a:t>
            </a:r>
            <a:endParaRPr lang="ru-RU" sz="14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718846" y="6079932"/>
            <a:ext cx="3026365" cy="509364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             </a:t>
            </a:r>
            <a:r>
              <a:rPr lang="ru-RU" sz="1400" dirty="0">
                <a:solidFill>
                  <a:srgbClr val="C00000"/>
                </a:solidFill>
                <a:latin typeface="Georgia" panose="02040502050405020303" pitchFamily="18" charset="0"/>
              </a:rPr>
              <a:t>С</a:t>
            </a:r>
            <a:r>
              <a:rPr lang="ru-RU" sz="1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емейный системный подход </a:t>
            </a:r>
            <a:endParaRPr lang="ru-RU" sz="14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2" name="Правая фигурная скобка 31"/>
          <p:cNvSpPr/>
          <p:nvPr/>
        </p:nvSpPr>
        <p:spPr>
          <a:xfrm rot="5400000">
            <a:off x="10560966" y="3150580"/>
            <a:ext cx="368489" cy="1887527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авая фигурная скобка 32"/>
          <p:cNvSpPr/>
          <p:nvPr/>
        </p:nvSpPr>
        <p:spPr>
          <a:xfrm>
            <a:off x="4380395" y="3277984"/>
            <a:ext cx="368489" cy="755110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73016" y="5437216"/>
            <a:ext cx="672088" cy="466424"/>
          </a:xfrm>
          <a:prstGeom prst="rect">
            <a:avLst/>
          </a:prstGeom>
        </p:spPr>
      </p:pic>
      <p:sp>
        <p:nvSpPr>
          <p:cNvPr id="23" name="Правая фигурная скобка 22"/>
          <p:cNvSpPr/>
          <p:nvPr/>
        </p:nvSpPr>
        <p:spPr>
          <a:xfrm>
            <a:off x="8863540" y="2416354"/>
            <a:ext cx="368489" cy="1422801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9412271" y="2416015"/>
            <a:ext cx="2651258" cy="1403834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Организация комплексной помощи ребенку и родителям психологами 2 уровня</a:t>
            </a:r>
            <a:endParaRPr lang="ru-RU" sz="14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B3D66-E7C6-471E-9E3A-FBCFA71D3545}" type="slidenum">
              <a:rPr lang="ru-RU" smtClean="0"/>
              <a:t>9</a:t>
            </a:fld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684090" y="1123857"/>
            <a:ext cx="10364714" cy="393048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        </a:t>
            </a:r>
            <a:endParaRPr lang="en-US" sz="1200" dirty="0" smtClean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12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ЗАДАЧА:</a:t>
            </a:r>
            <a:r>
              <a:rPr lang="en-US" sz="20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Georgia" panose="02040502050405020303" pitchFamily="18" charset="0"/>
              </a:rPr>
              <a:t>супервизия</a:t>
            </a:r>
            <a:r>
              <a:rPr lang="ru-RU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сложных случаев</a:t>
            </a:r>
            <a:endParaRPr lang="ru-RU" b="1" dirty="0">
              <a:solidFill>
                <a:srgbClr val="C00000"/>
              </a:solidFill>
              <a:latin typeface="Georgia" panose="02040502050405020303" pitchFamily="18" charset="0"/>
            </a:endParaRPr>
          </a:p>
          <a:p>
            <a:pPr algn="ctr"/>
            <a:r>
              <a:rPr lang="ru-RU" sz="1400" b="1" dirty="0" smtClean="0">
                <a:solidFill>
                  <a:srgbClr val="C00000"/>
                </a:solidFill>
                <a:latin typeface="Georgia" panose="02040502050405020303" pitchFamily="18" charset="0"/>
              </a:rPr>
              <a:t> </a:t>
            </a:r>
            <a:endParaRPr lang="ru-RU" sz="1400" b="1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814070" y="5353215"/>
            <a:ext cx="3026365" cy="509364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                   </a:t>
            </a:r>
            <a:r>
              <a:rPr lang="ru-RU" sz="1400" dirty="0">
                <a:solidFill>
                  <a:srgbClr val="C00000"/>
                </a:solidFill>
                <a:latin typeface="Georgia" panose="02040502050405020303" pitchFamily="18" charset="0"/>
              </a:rPr>
              <a:t>И</a:t>
            </a:r>
            <a:r>
              <a:rPr lang="ru-RU" sz="1400" dirty="0" smtClean="0">
                <a:solidFill>
                  <a:srgbClr val="C00000"/>
                </a:solidFill>
                <a:latin typeface="Georgia" panose="02040502050405020303" pitchFamily="18" charset="0"/>
              </a:rPr>
              <a:t>нформационно-просветительская работа</a:t>
            </a:r>
            <a:endParaRPr lang="ru-RU" sz="14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428" y="6007917"/>
            <a:ext cx="613747" cy="601672"/>
          </a:xfrm>
          <a:prstGeom prst="rect">
            <a:avLst/>
          </a:prstGeom>
        </p:spPr>
      </p:pic>
      <p:cxnSp>
        <p:nvCxnSpPr>
          <p:cNvPr id="11" name="Прямая со стрелкой 10"/>
          <p:cNvCxnSpPr>
            <a:stCxn id="32" idx="1"/>
          </p:cNvCxnSpPr>
          <p:nvPr/>
        </p:nvCxnSpPr>
        <p:spPr>
          <a:xfrm flipH="1">
            <a:off x="10558463" y="4278588"/>
            <a:ext cx="186747" cy="2923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Соединительная линия уступом 36"/>
          <p:cNvCxnSpPr>
            <a:stCxn id="32" idx="1"/>
          </p:cNvCxnSpPr>
          <p:nvPr/>
        </p:nvCxnSpPr>
        <p:spPr>
          <a:xfrm rot="16200000" flipH="1">
            <a:off x="9686695" y="5337102"/>
            <a:ext cx="2164641" cy="47612"/>
          </a:xfrm>
          <a:prstGeom prst="bentConnector5">
            <a:avLst>
              <a:gd name="adj1" fmla="val 2640"/>
              <a:gd name="adj2" fmla="val 867103"/>
              <a:gd name="adj3" fmla="val 96553"/>
            </a:avLst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32" idx="1"/>
          </p:cNvCxnSpPr>
          <p:nvPr/>
        </p:nvCxnSpPr>
        <p:spPr>
          <a:xfrm>
            <a:off x="10745210" y="4278588"/>
            <a:ext cx="757016" cy="3503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1445864" y="4296104"/>
            <a:ext cx="0" cy="131914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endCxn id="35" idx="3"/>
          </p:cNvCxnSpPr>
          <p:nvPr/>
        </p:nvCxnSpPr>
        <p:spPr>
          <a:xfrm flipH="1">
            <a:off x="10840435" y="5607877"/>
            <a:ext cx="661791" cy="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48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2223</TotalTime>
  <Words>726</Words>
  <Application>Microsoft Office PowerPoint</Application>
  <PresentationFormat>Широкоэкранный</PresentationFormat>
  <Paragraphs>187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Akrobat</vt:lpstr>
      <vt:lpstr>Arial</vt:lpstr>
      <vt:lpstr>Calibri</vt:lpstr>
      <vt:lpstr>Calibri Light</vt:lpstr>
      <vt:lpstr>Georgia</vt:lpstr>
      <vt:lpstr>Times New Roman</vt:lpstr>
      <vt:lpstr>Wingdings</vt:lpstr>
      <vt:lpstr>Тема Office</vt:lpstr>
      <vt:lpstr>Презентация PowerPoint</vt:lpstr>
      <vt:lpstr>Модель психологической службы Пермского края (Межмуниципальные центры как филиалы краевого центра)</vt:lpstr>
      <vt:lpstr>Презентация PowerPoint</vt:lpstr>
      <vt:lpstr>Модель психологической службы Пермского края  Функции социально-психологического сопровождения в отрасли образования</vt:lpstr>
      <vt:lpstr>Презентация PowerPoint</vt:lpstr>
      <vt:lpstr>Понятие «конфликт»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Кравчук Елена Владимировна</dc:creator>
  <cp:lastModifiedBy>Alex Alex</cp:lastModifiedBy>
  <cp:revision>211</cp:revision>
  <cp:lastPrinted>2018-05-25T12:19:09Z</cp:lastPrinted>
  <dcterms:created xsi:type="dcterms:W3CDTF">2018-04-27T13:10:02Z</dcterms:created>
  <dcterms:modified xsi:type="dcterms:W3CDTF">2019-08-26T05:25:19Z</dcterms:modified>
</cp:coreProperties>
</file>