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56" r:id="rId5"/>
    <p:sldId id="257" r:id="rId6"/>
    <p:sldId id="264" r:id="rId7"/>
    <p:sldId id="266" r:id="rId8"/>
    <p:sldId id="267" r:id="rId9"/>
    <p:sldId id="268" r:id="rId10"/>
    <p:sldId id="300" r:id="rId11"/>
    <p:sldId id="282" r:id="rId12"/>
    <p:sldId id="284" r:id="rId13"/>
    <p:sldId id="301" r:id="rId14"/>
    <p:sldId id="286" r:id="rId15"/>
    <p:sldId id="302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863AF-2261-48EF-80D8-AB1E1534CC5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FD96F-F499-4918-AAC4-3A371C67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5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9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9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04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8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20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08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60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9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1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7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44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69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7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3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88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95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30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53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41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70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7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23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97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02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65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13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2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7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6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31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17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2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9997E7-085D-4937-A2E4-83F099E803E1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00BCA9-4965-4BBB-A86A-2B90B47305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97E7-085D-4937-A2E4-83F099E803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BCA9-4965-4BBB-A86A-2B90B473054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5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25922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/>
              <a:t>Организация </a:t>
            </a:r>
            <a:r>
              <a:rPr lang="ru-RU" sz="2800" b="1" dirty="0"/>
              <a:t>специальных образовательных условий для обучающихся с нарушением слуха при реализации программ внеурочной деятельности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208912" cy="17777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краевое бюджетное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общеобразовательное учреждение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«Общеобразовательная школа-интернат Пермского края»,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Дровосекова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З.А.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2951574"/>
              </p:ext>
            </p:extLst>
          </p:nvPr>
        </p:nvGraphicFramePr>
        <p:xfrm>
          <a:off x="395536" y="240809"/>
          <a:ext cx="8352927" cy="4376132"/>
        </p:xfrm>
        <a:graphic>
          <a:graphicData uri="http://schemas.openxmlformats.org/drawingml/2006/table">
            <a:tbl>
              <a:tblPr firstRow="1" firstCol="1" bandRow="1"/>
              <a:tblGrid>
                <a:gridCol w="8012414"/>
                <a:gridCol w="340513"/>
              </a:tblGrid>
              <a:tr h="397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Специальное оборудование 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8302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Мультимедийное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оборудование в кабинете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(SMART-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доска/SMART- столик/интерактивная плазменная панель с программным обеспечением к ним).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Мультимедийный компьютер с необходимыми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переферическими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устройствами (колонки, микрофон, наушники, миди-синтезатор и т.д.) и выходом в 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Internet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 для хранения и переноса информации (USB накопители), принтер,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сканер.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Беспроводные системы (FM-система) для индивидуальной и групповой работы (в условиях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кабинета, класса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зала).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Музыкальный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центр с набором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аудиодисков,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аудиокниги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95596"/>
            <a:ext cx="296862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38265"/>
            <a:ext cx="28590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8903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Условия,  </a:t>
            </a:r>
            <a:r>
              <a:rPr lang="ru-RU" sz="3100" b="1" dirty="0">
                <a:solidFill>
                  <a:srgbClr val="FF0000"/>
                </a:solidFill>
              </a:rPr>
              <a:t>облегчающие понимание речи   и усвоение </a:t>
            </a:r>
            <a:r>
              <a:rPr lang="ru-RU" sz="3100" b="1" dirty="0" smtClean="0">
                <a:solidFill>
                  <a:srgbClr val="FF0000"/>
                </a:solidFill>
              </a:rPr>
              <a:t>материала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)	</a:t>
            </a:r>
            <a:r>
              <a:rPr lang="ru-RU" sz="2400" dirty="0"/>
              <a:t>В помещении отсутствуют фоновые звуки или они сведены к минимуму.</a:t>
            </a:r>
          </a:p>
          <a:p>
            <a:r>
              <a:rPr lang="ru-RU" sz="2400" dirty="0"/>
              <a:t>2)	</a:t>
            </a:r>
            <a:r>
              <a:rPr lang="ru-RU" sz="2400" dirty="0" smtClean="0"/>
              <a:t>Обучающиеся  </a:t>
            </a:r>
            <a:r>
              <a:rPr lang="ru-RU" sz="2400" dirty="0"/>
              <a:t>говорят по одному и не перебивают друг друга.</a:t>
            </a:r>
          </a:p>
          <a:p>
            <a:r>
              <a:rPr lang="ru-RU" sz="2400" dirty="0"/>
              <a:t>3)	Перед выполнением задания, </a:t>
            </a:r>
            <a:r>
              <a:rPr lang="ru-RU" sz="2400" dirty="0" smtClean="0"/>
              <a:t> педагог  </a:t>
            </a:r>
            <a:r>
              <a:rPr lang="ru-RU" sz="2400" dirty="0"/>
              <a:t>даёт инструкцию </a:t>
            </a:r>
            <a:r>
              <a:rPr lang="ru-RU" sz="2400" dirty="0" smtClean="0"/>
              <a:t>школьнику, </a:t>
            </a:r>
            <a:r>
              <a:rPr lang="ru-RU" sz="2400" dirty="0"/>
              <a:t>когда в классе тихо.</a:t>
            </a:r>
          </a:p>
          <a:p>
            <a:r>
              <a:rPr lang="ru-RU" sz="2400" dirty="0"/>
              <a:t>4)	</a:t>
            </a:r>
            <a:r>
              <a:rPr lang="ru-RU" sz="2400" dirty="0" smtClean="0"/>
              <a:t>Педагог  </a:t>
            </a:r>
            <a:r>
              <a:rPr lang="ru-RU" sz="2400" dirty="0"/>
              <a:t>говорит чётко, </a:t>
            </a:r>
            <a:r>
              <a:rPr lang="ru-RU" sz="2400" dirty="0" smtClean="0"/>
              <a:t>не быстро, короткими </a:t>
            </a:r>
            <a:r>
              <a:rPr lang="ru-RU" sz="2400" dirty="0"/>
              <a:t>предложениями, голосом достаточной громкости,  </a:t>
            </a:r>
            <a:r>
              <a:rPr lang="ru-RU" sz="2400" dirty="0" smtClean="0"/>
              <a:t>слитно, без </a:t>
            </a:r>
            <a:r>
              <a:rPr lang="ru-RU" sz="2400" dirty="0"/>
              <a:t>утрированной </a:t>
            </a:r>
            <a:r>
              <a:rPr lang="ru-RU" sz="2400" dirty="0" smtClean="0"/>
              <a:t>артикуляции, выделяет </a:t>
            </a:r>
            <a:r>
              <a:rPr lang="ru-RU" sz="2400" dirty="0"/>
              <a:t>интонацией наиболее важную информацию  в своей речи.</a:t>
            </a:r>
          </a:p>
          <a:p>
            <a:r>
              <a:rPr lang="ru-RU" sz="2400" dirty="0"/>
              <a:t>6)	</a:t>
            </a:r>
            <a:r>
              <a:rPr lang="ru-RU" sz="2400" dirty="0" smtClean="0"/>
              <a:t>Использует </a:t>
            </a:r>
            <a:r>
              <a:rPr lang="ru-RU" sz="2400" dirty="0"/>
              <a:t>наглядный материал при объяснении темы </a:t>
            </a:r>
            <a:r>
              <a:rPr lang="ru-RU" sz="2400" dirty="0" smtClean="0"/>
              <a:t>занятия, </a:t>
            </a:r>
            <a:r>
              <a:rPr lang="ru-RU" sz="2400" dirty="0"/>
              <a:t>при ознакомлении с новыми   словами.</a:t>
            </a:r>
          </a:p>
          <a:p>
            <a:r>
              <a:rPr lang="ru-RU" sz="2400" dirty="0"/>
              <a:t>7)	Записывает на доске ключевые слова и фразы, подчеркивает их.</a:t>
            </a:r>
          </a:p>
        </p:txBody>
      </p:sp>
    </p:spTree>
    <p:extLst>
      <p:ext uri="{BB962C8B-B14F-4D97-AF65-F5344CB8AC3E}">
        <p14:creationId xmlns:p14="http://schemas.microsoft.com/office/powerpoint/2010/main" val="25162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Общие рекомендации педагогическим работникам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597666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Основное средство общения с учеником – речь (устная и письменная).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При общении  с обучающимся, имеющим  нарушение слуха:</a:t>
            </a:r>
          </a:p>
          <a:p>
            <a:pPr>
              <a:buFont typeface="Times New Roman" pitchFamily="18" charset="0"/>
              <a:buChar char="―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необходимо убедиться в том, что ребёнок смотрит на лицо педагога;</a:t>
            </a:r>
          </a:p>
          <a:p>
            <a:pPr>
              <a:buFont typeface="Times New Roman" pitchFamily="18" charset="0"/>
              <a:buChar char="―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лицо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говорящего должно быть освещено и обращено к ребёнку;</a:t>
            </a:r>
          </a:p>
          <a:p>
            <a:pPr>
              <a:buFont typeface="Times New Roman" pitchFamily="18" charset="0"/>
              <a:buChar char="―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речь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педагога школы должна быть нормальной громкости, выразительной,  эмоционально окрашенной, соответствовать нормам литературного  произношения.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Общие  требования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всех педагогов школы к речи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учащегося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 нарушенным слухом: </a:t>
            </a:r>
          </a:p>
          <a:p>
            <a:pPr>
              <a:buFont typeface="Times New Roman" pitchFamily="18" charset="0"/>
              <a:buChar char="―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исправлять 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речевые ошибки (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аграмматизмы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нарушения произношения звуков  речи);</a:t>
            </a:r>
          </a:p>
          <a:p>
            <a:pPr>
              <a:buFont typeface="Times New Roman" pitchFamily="18" charset="0"/>
              <a:buChar char="―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следить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за правильным речевым дыханием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учащегося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силой голоса, темпом  речи, за слитностью, выразительностью, ударением; </a:t>
            </a:r>
          </a:p>
          <a:p>
            <a:pPr>
              <a:buFont typeface="Times New Roman" pitchFamily="18" charset="0"/>
              <a:buChar char="―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обогащать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активный словарный запас учащегося, уточнять при необходимости  лексическое значение слов;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самоконтроль за речью.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Предъявлять требования к ответам учащихся: </a:t>
            </a:r>
          </a:p>
          <a:p>
            <a:pPr>
              <a:buFont typeface="Times New Roman" pitchFamily="18" charset="0"/>
              <a:buChar char="―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полный (краткий ) ответ на вопрос; </a:t>
            </a:r>
          </a:p>
          <a:p>
            <a:pPr>
              <a:buFont typeface="Times New Roman" pitchFamily="18" charset="0"/>
              <a:buChar char="―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вариативность ответа на один и тот же вопрос;</a:t>
            </a:r>
          </a:p>
          <a:p>
            <a:pPr>
              <a:buFont typeface="Times New Roman" pitchFamily="18" charset="0"/>
              <a:buChar char="―"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самостоятельное связное высказывание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344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Финансовое обеспечение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920880" cy="597666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Финансовое обеспечение государственных гарантий на получение обучающимися с ОВЗ общедоступного и бесплатного образования за счет средств бюджета в государственных образовательных организациях осуществляется на основе нормативов, определяемых органами государственной власти субъектов Российской Федерации, обеспечивающих реализацию АООП НОО в соответствии со Стандартом.</a:t>
            </a:r>
          </a:p>
          <a:p>
            <a:pPr>
              <a:lnSpc>
                <a:spcPct val="200000"/>
              </a:lnSpc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10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295232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768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7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условия</a:t>
            </a:r>
            <a:endParaRPr lang="ru-RU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dirty="0"/>
              <a:t>Высшее дефектологическое (сурдопедагогическое) </a:t>
            </a:r>
            <a:r>
              <a:rPr lang="ru-RU" dirty="0" smtClean="0"/>
              <a:t>-  </a:t>
            </a:r>
            <a:r>
              <a:rPr lang="ru-RU" dirty="0"/>
              <a:t>40% </a:t>
            </a:r>
            <a:r>
              <a:rPr lang="ru-RU" dirty="0" smtClean="0"/>
              <a:t>педагогов.</a:t>
            </a:r>
            <a:endParaRPr lang="ru-RU" dirty="0"/>
          </a:p>
          <a:p>
            <a:r>
              <a:rPr lang="ru-RU" dirty="0" smtClean="0"/>
              <a:t>Курсы </a:t>
            </a:r>
            <a:r>
              <a:rPr lang="ru-RU" dirty="0"/>
              <a:t>повышения квалификации в соответствии с ФГОС НОО </a:t>
            </a:r>
            <a:r>
              <a:rPr lang="ru-RU" dirty="0" smtClean="0"/>
              <a:t>ОВЗ -   </a:t>
            </a:r>
            <a:r>
              <a:rPr lang="ru-RU" dirty="0"/>
              <a:t>100% </a:t>
            </a:r>
            <a:r>
              <a:rPr lang="ru-RU" dirty="0" smtClean="0"/>
              <a:t>педагогов.</a:t>
            </a:r>
            <a:endParaRPr lang="ru-RU" dirty="0"/>
          </a:p>
          <a:p>
            <a:r>
              <a:rPr lang="ru-RU" dirty="0" smtClean="0"/>
              <a:t>Курсы </a:t>
            </a:r>
            <a:r>
              <a:rPr lang="ru-RU" dirty="0"/>
              <a:t>профессиональной переподготовки в области сурдопедагогики - 22% педагогов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62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атериально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обеспечение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пространства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обучается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 нарушением слуха.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режима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рабочего места.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техническим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 комфортного доступа ребёнка с нарушением слуха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сурдотехнических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средств, включая  звукоусиливающую аппаратуру коллективного и индивидуального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нарушением слуха,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специализированные компьютерные инструменты обучения, ориентированные на удовлетворение особых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2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пространства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6016" y="1412776"/>
            <a:ext cx="4041775" cy="42862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кабинеты, </a:t>
            </a:r>
          </a:p>
          <a:p>
            <a:pPr algn="ctr"/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90536" y="1124744"/>
            <a:ext cx="3977408" cy="51493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Важное условие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>расположение парт полукругом,  чтобы дети могли всегда держать в поле зрения одноклассников и педагога, в том числе видеть их лица, артикуляцию,  иметь возможность  воспринимать информацию на слух,  видеть фон за </a:t>
            </a:r>
            <a:r>
              <a:rPr lang="ru-RU" sz="2800" dirty="0" smtClean="0">
                <a:solidFill>
                  <a:schemeClr val="tx1"/>
                </a:solidFill>
              </a:rPr>
              <a:t>педагогом.</a:t>
            </a:r>
          </a:p>
          <a:p>
            <a:pPr>
              <a:buNone/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мара\Desktop\IMG_93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348880"/>
            <a:ext cx="4841783" cy="4007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37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67" y="224694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пространства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27584" y="980728"/>
            <a:ext cx="7848872" cy="4896544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Освещенность </a:t>
            </a:r>
            <a:r>
              <a:rPr lang="ru-RU" sz="2800" dirty="0"/>
              <a:t>лица говорящего и фона за ним во время массовых мероприятий,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использование </a:t>
            </a:r>
            <a:r>
              <a:rPr lang="ru-RU" sz="2800" dirty="0"/>
              <a:t>современной электроакустической, в том числе звукоусиливающей аппаратуры (индукционной петли (контура), </a:t>
            </a:r>
            <a:r>
              <a:rPr lang="en-US" sz="2800" dirty="0" smtClean="0"/>
              <a:t>FM</a:t>
            </a:r>
            <a:r>
              <a:rPr lang="ru-RU" sz="2800" dirty="0" smtClean="0"/>
              <a:t>-систем),</a:t>
            </a:r>
          </a:p>
          <a:p>
            <a:endParaRPr lang="ru-RU" sz="2800" dirty="0" smtClean="0"/>
          </a:p>
          <a:p>
            <a:r>
              <a:rPr lang="ru-RU" sz="2800" dirty="0" smtClean="0"/>
              <a:t>аппаратура, позволяющая  </a:t>
            </a:r>
            <a:r>
              <a:rPr lang="ru-RU" sz="2800" dirty="0"/>
              <a:t>лучше видеть происходящее на расстоянии (проецирование на большой экран).</a:t>
            </a:r>
          </a:p>
        </p:txBody>
      </p:sp>
    </p:spTree>
    <p:extLst>
      <p:ext uri="{BB962C8B-B14F-4D97-AF65-F5344CB8AC3E}">
        <p14:creationId xmlns:p14="http://schemas.microsoft.com/office/powerpoint/2010/main" val="25044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67" y="224694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пространства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27584" y="980728"/>
            <a:ext cx="784887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Преобладает </a:t>
            </a:r>
            <a:r>
              <a:rPr lang="ru-RU" sz="2800" b="1" dirty="0"/>
              <a:t>наглядно-образное мышление над </a:t>
            </a:r>
            <a:r>
              <a:rPr lang="ru-RU" sz="2800" b="1" dirty="0" smtClean="0"/>
              <a:t>словесно-логическим.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разнообразный  наглядный материал,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демонстрация </a:t>
            </a:r>
            <a:r>
              <a:rPr lang="ru-RU" sz="2800" dirty="0"/>
              <a:t>действий, </a:t>
            </a:r>
            <a:r>
              <a:rPr lang="ru-RU" sz="2800" dirty="0" smtClean="0"/>
              <a:t>показ,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схемы, диаграммы, рисунки, компьютерные презентации,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т</a:t>
            </a:r>
            <a:r>
              <a:rPr lang="ru-RU" sz="2800" dirty="0" smtClean="0"/>
              <a:t>екстовая бегущая строка. 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16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532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Технические средства комфортного доступа ребёнка к образованию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современной звукоусиливающей аппаратуры индивидуального пользования</a:t>
            </a:r>
            <a:endParaRPr lang="ru-RU" sz="27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4997" y="2239552"/>
            <a:ext cx="4040188" cy="439412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ИНДИВИДУАЛЬНЫЕ СЛУХОВЫЕ АППАРАТЫ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8064" y="2247090"/>
            <a:ext cx="3757610" cy="654843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кохлеарные</a:t>
            </a:r>
            <a:r>
              <a:rPr lang="ru-RU" dirty="0" smtClean="0"/>
              <a:t> </a:t>
            </a:r>
            <a:r>
              <a:rPr lang="ru-RU" dirty="0" err="1" smtClean="0"/>
              <a:t>импланты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07734" y="2708920"/>
            <a:ext cx="4040188" cy="34295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Тамара\Desktop\345516492_w640_h640_2015_02_20_08_01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32522"/>
            <a:ext cx="2762634" cy="2762634"/>
          </a:xfrm>
          <a:prstGeom prst="rect">
            <a:avLst/>
          </a:prstGeom>
          <a:noFill/>
        </p:spPr>
      </p:pic>
      <p:pic>
        <p:nvPicPr>
          <p:cNvPr id="2050" name="Picture 2" descr="C:\Users\Тамара\Desktop\Условия реализации АООП\разное\учебники идр\482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36" y="2574512"/>
            <a:ext cx="1404954" cy="1404954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78672" y="3003792"/>
            <a:ext cx="3426581" cy="2050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053582"/>
            <a:ext cx="2960870" cy="21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2226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1560" y="908720"/>
            <a:ext cx="4041775" cy="928694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Электроакустическая аппаратура «</a:t>
            </a:r>
            <a:r>
              <a:rPr lang="ru-RU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ерботон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мара\Desktop\tn_img-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4114526" cy="274301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6850"/>
            <a:ext cx="3744416" cy="283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43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561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Обычная</vt:lpstr>
      <vt:lpstr>1_Тема Office</vt:lpstr>
      <vt:lpstr>2_Тема Office</vt:lpstr>
      <vt:lpstr>Организация специальных образовательных условий для обучающихся с нарушением слуха при реализации программ внеурочной деятельности </vt:lpstr>
      <vt:lpstr>Специальные условия  </vt:lpstr>
      <vt:lpstr>Кадровые условия</vt:lpstr>
      <vt:lpstr>Материально техническое обеспечение</vt:lpstr>
      <vt:lpstr>Организация пространства</vt:lpstr>
      <vt:lpstr>Организация пространства</vt:lpstr>
      <vt:lpstr>Организация пространства</vt:lpstr>
      <vt:lpstr> Технические средства комфортного доступа ребёнка к образованию Использование современной звукоусиливающей аппаратуры индивидуального пользования</vt:lpstr>
      <vt:lpstr> </vt:lpstr>
      <vt:lpstr>Презентация PowerPoint</vt:lpstr>
      <vt:lpstr> Условия,  облегчающие понимание речи   и усвоение материала </vt:lpstr>
      <vt:lpstr>Общие рекомендации педагогическим работникам </vt:lpstr>
      <vt:lpstr>Финансовое обеспечение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нарушением слуха </dc:title>
  <dc:creator>HP</dc:creator>
  <cp:lastModifiedBy>Зоя</cp:lastModifiedBy>
  <cp:revision>64</cp:revision>
  <dcterms:created xsi:type="dcterms:W3CDTF">2018-11-17T17:51:53Z</dcterms:created>
  <dcterms:modified xsi:type="dcterms:W3CDTF">2019-08-26T04:46:49Z</dcterms:modified>
</cp:coreProperties>
</file>