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56" r:id="rId3"/>
    <p:sldId id="259" r:id="rId4"/>
    <p:sldId id="260" r:id="rId5"/>
    <p:sldId id="263" r:id="rId6"/>
    <p:sldId id="264" r:id="rId7"/>
    <p:sldId id="272" r:id="rId8"/>
    <p:sldId id="271" r:id="rId9"/>
    <p:sldId id="261" r:id="rId10"/>
    <p:sldId id="265" r:id="rId11"/>
    <p:sldId id="266" r:id="rId12"/>
    <p:sldId id="267" r:id="rId13"/>
    <p:sldId id="268" r:id="rId14"/>
    <p:sldId id="269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5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47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4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6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DB5B78-294C-41EF-A558-8951856E0EA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27" y="119492"/>
            <a:ext cx="4769316" cy="3576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26137"/>
            <a:ext cx="3600400" cy="2395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38328" y="5025094"/>
            <a:ext cx="6305454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defRPr/>
            </a:pPr>
            <a:r>
              <a:rPr lang="ru-RU" sz="20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«Адаптивная школа-интернат «Ступени» г. Перми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13" y="2835182"/>
            <a:ext cx="2239642" cy="2239642"/>
          </a:xfrm>
          <a:prstGeom prst="rect">
            <a:avLst/>
          </a:prstGeom>
        </p:spPr>
      </p:pic>
      <p:pic>
        <p:nvPicPr>
          <p:cNvPr id="9" name="Picture 2" descr="D:\Documents and Settings\1\Рабочий стол\MyColl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83" y="2707770"/>
            <a:ext cx="3875646" cy="3640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82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93776" y="182881"/>
            <a:ext cx="11375135" cy="822960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Мастер-классы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4110228"/>
            <a:ext cx="3541776" cy="265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0" y="1851661"/>
            <a:ext cx="3544824" cy="265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2" y="1677925"/>
            <a:ext cx="3523487" cy="264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52" y="34291"/>
            <a:ext cx="3364992" cy="252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" y="4151375"/>
            <a:ext cx="3486912" cy="261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" y="1335024"/>
            <a:ext cx="3486912" cy="261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6"/>
          <a:stretch/>
        </p:blipFill>
        <p:spPr>
          <a:xfrm>
            <a:off x="3703320" y="4590287"/>
            <a:ext cx="3544825" cy="2176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34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93776" y="182881"/>
            <a:ext cx="11375135" cy="822960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Отзывы Мастер-классов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00"/>
          <a:stretch/>
        </p:blipFill>
        <p:spPr>
          <a:xfrm>
            <a:off x="7424928" y="1307592"/>
            <a:ext cx="4443983" cy="245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34697" r="2977" b="3553"/>
          <a:stretch/>
        </p:blipFill>
        <p:spPr>
          <a:xfrm>
            <a:off x="76201" y="1307592"/>
            <a:ext cx="5236463" cy="2715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24" y="3337560"/>
            <a:ext cx="4404360" cy="330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74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1480" y="2103120"/>
            <a:ext cx="11384280" cy="420624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семинар-практикум по теме: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 работы  с  родителями по  социализации  детей  с ОВЗ    в  рамках 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инклюзивного 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образования».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1752" y="155449"/>
            <a:ext cx="11411711" cy="1673351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Воспитательная работа и работа с родителями.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4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93776" y="182881"/>
            <a:ext cx="11375135" cy="822960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План проведения семинара: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81045"/>
              </p:ext>
            </p:extLst>
          </p:nvPr>
        </p:nvGraphicFramePr>
        <p:xfrm>
          <a:off x="274318" y="1289304"/>
          <a:ext cx="11036809" cy="5149567"/>
        </p:xfrm>
        <a:graphic>
          <a:graphicData uri="http://schemas.openxmlformats.org/drawingml/2006/table">
            <a:tbl>
              <a:tblPr firstRow="1" firstCol="1" bandRow="1"/>
              <a:tblGrid>
                <a:gridCol w="374906">
                  <a:extLst>
                    <a:ext uri="{9D8B030D-6E8A-4147-A177-3AD203B41FA5}">
                      <a16:colId xmlns:a16="http://schemas.microsoft.com/office/drawing/2014/main" val="3108576041"/>
                    </a:ext>
                  </a:extLst>
                </a:gridCol>
                <a:gridCol w="6858688">
                  <a:extLst>
                    <a:ext uri="{9D8B030D-6E8A-4147-A177-3AD203B41FA5}">
                      <a16:colId xmlns:a16="http://schemas.microsoft.com/office/drawing/2014/main" val="2552361106"/>
                    </a:ext>
                  </a:extLst>
                </a:gridCol>
                <a:gridCol w="3803215">
                  <a:extLst>
                    <a:ext uri="{9D8B030D-6E8A-4147-A177-3AD203B41FA5}">
                      <a16:colId xmlns:a16="http://schemas.microsoft.com/office/drawing/2014/main" val="3398647435"/>
                    </a:ext>
                  </a:extLst>
                </a:gridCol>
              </a:tblGrid>
              <a:tr h="1216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Особенности  организации  и  формы      работы  с  родителями  , имеющими  детей  с ОВЗ, обучающихся  в   коррекционных  классах  общеобразовательных  школ. </a:t>
                      </a: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Пучнина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Елена  Леонидовна, педагог-психолог;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Субботина  Светлана Викторовна,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директора по 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 </a:t>
                      </a: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042026"/>
                  </a:ext>
                </a:extLst>
              </a:tr>
              <a:tr h="647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Механизмы  взаимодействие  с  родителями    в  рамках  классного  руководства.</a:t>
                      </a: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Епанова  Наталья Леонидовна, классный  руководитель  5  класса;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933552"/>
                  </a:ext>
                </a:extLst>
              </a:tr>
              <a:tr h="1339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Активные  формы  работы  с  родителями . 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Мастер-класс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Чиркова  Светлана  Викторовна, учитель  начальных  классов 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Разоренова  Ирина Владимировна,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872110"/>
                  </a:ext>
                </a:extLst>
              </a:tr>
              <a:tr h="655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 работы  с  родителями  по  профилактике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правонарушений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(практическое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Социальные  педагоги</a:t>
                      </a: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566010"/>
                  </a:ext>
                </a:extLst>
              </a:tr>
              <a:tr h="655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 работы    с  родителями  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обучающихся,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имеющих  проблемы  в  обучении. Как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убедить родителей  обратиться  в ПМПК?</a:t>
                      </a: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Усталова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Любовь  Михайловна, учитель-дефектолог, ответственная  за  КР</a:t>
                      </a:r>
                    </a:p>
                  </a:txBody>
                  <a:tcPr marL="60705" marR="6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255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2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1480" y="1545336"/>
            <a:ext cx="11384280" cy="476402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</a:pPr>
            <a:r>
              <a:rPr lang="ru-RU" sz="4000" i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семинар:</a:t>
            </a:r>
            <a:endParaRPr lang="ru-RU" sz="4000" i="1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Подведение итогов работы консультационного пункта. 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-Определение новых тем работы 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2022-2023 учебный год.</a:t>
            </a: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90109" y="155449"/>
            <a:ext cx="9567135" cy="106984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Круглый стол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27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12064" y="484632"/>
            <a:ext cx="11256263" cy="57972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i="1" dirty="0" smtClean="0"/>
              <a:t>«Единственно  настоящая роскошь- это роскошь человеческого общения»</a:t>
            </a:r>
            <a:br>
              <a:rPr lang="ru-RU" sz="6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</a:t>
            </a:r>
            <a:r>
              <a:rPr lang="ru-RU" sz="4000" dirty="0" smtClean="0"/>
              <a:t>Антуан де Сент-Экзюпери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9672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088" y="448056"/>
            <a:ext cx="10561320" cy="58338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effectLst/>
                <a:latin typeface="times new roman" panose="02020603050405020304" pitchFamily="18" charset="0"/>
              </a:rPr>
              <a:t>«Модель </a:t>
            </a:r>
            <a:r>
              <a:rPr lang="ru-RU" sz="4800" dirty="0">
                <a:effectLst/>
                <a:latin typeface="times new roman" panose="02020603050405020304" pitchFamily="18" charset="0"/>
              </a:rPr>
              <a:t>работы </a:t>
            </a:r>
            <a:r>
              <a:rPr lang="ru-RU" sz="4800" dirty="0" smtClean="0">
                <a:effectLst/>
                <a:latin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times new roman" panose="02020603050405020304" pitchFamily="18" charset="0"/>
              </a:rPr>
            </a:br>
            <a:r>
              <a:rPr lang="ru-RU" sz="4800" dirty="0" smtClean="0">
                <a:effectLst/>
                <a:latin typeface="times new roman" panose="02020603050405020304" pitchFamily="18" charset="0"/>
              </a:rPr>
              <a:t>консультационного </a:t>
            </a:r>
            <a:r>
              <a:rPr lang="ru-RU" sz="4800" dirty="0">
                <a:effectLst/>
                <a:latin typeface="times new roman" panose="02020603050405020304" pitchFamily="18" charset="0"/>
              </a:rPr>
              <a:t>пункта по психолого-педагогическому сопровождению образовательного процесса для педагогов образовательных учреждений, реализующих АООП </a:t>
            </a:r>
            <a:r>
              <a:rPr lang="ru-RU" sz="4800" dirty="0" smtClean="0">
                <a:effectLst/>
                <a:latin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times new roman" panose="02020603050405020304" pitchFamily="18" charset="0"/>
              </a:rPr>
            </a:br>
            <a:r>
              <a:rPr lang="ru-RU" sz="4800" dirty="0" smtClean="0">
                <a:effectLst/>
                <a:latin typeface="times new roman" panose="02020603050405020304" pitchFamily="18" charset="0"/>
              </a:rPr>
              <a:t>для </a:t>
            </a:r>
            <a:r>
              <a:rPr lang="ru-RU" sz="4800" dirty="0">
                <a:effectLst/>
                <a:latin typeface="times new roman" panose="02020603050405020304" pitchFamily="18" charset="0"/>
              </a:rPr>
              <a:t>детей с </a:t>
            </a:r>
            <a:r>
              <a:rPr lang="ru-RU" sz="4800" dirty="0" smtClean="0">
                <a:effectLst/>
                <a:latin typeface="times new roman" panose="02020603050405020304" pitchFamily="18" charset="0"/>
              </a:rPr>
              <a:t>ОВЗ»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0"/>
            <a:ext cx="11210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175" y="237744"/>
            <a:ext cx="7955555" cy="7772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Методическая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632" y="1536192"/>
            <a:ext cx="10172611" cy="449884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семинар по теме: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аспекты разработки и реализации АООП для обучающихся с ОВЗ в условиях образовательной школы»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выступлений: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«Особенности 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разработки   адаптированных  рабочих  программ по  предмету  для  обучающихся  с ОВЗ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800" dirty="0" smtClean="0"/>
              <a:t>;</a:t>
            </a: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лассификация детей с ЗПР»;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97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1480" y="1545336"/>
            <a:ext cx="11384280" cy="4764024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семинар-практикум по теме: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аспекты диагностической работы с обучающимися с ОВЗ в условиях общеобразовательного учреждения»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выступлений: 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логопедического  сопровождения  обучающихся  с ОВЗ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600" dirty="0" smtClean="0">
                <a:solidFill>
                  <a:srgbClr val="212745"/>
                </a:solidFill>
              </a:rPr>
              <a:t>;</a:t>
            </a:r>
            <a:endParaRPr lang="ru-RU" sz="2600" dirty="0">
              <a:solidFill>
                <a:srgbClr val="212745"/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260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 психологического   сопровождения  обучающихся  с ОВЗ</a:t>
            </a:r>
            <a:r>
              <a:rPr lang="ru-RU" sz="260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260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(Демонстрация диагностических материалов по работе с детьми с ОВЗ)</a:t>
            </a:r>
            <a:endParaRPr lang="ru-RU" sz="2600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90109" y="155449"/>
            <a:ext cx="9567135" cy="106984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Работа специалистов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7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9768" y="1536192"/>
            <a:ext cx="11247120" cy="5321808"/>
          </a:xfrm>
        </p:spPr>
        <p:txBody>
          <a:bodyPr>
            <a:normAutofit fontScale="62500" lnSpcReduction="20000"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1-4 классы</a:t>
            </a:r>
            <a:endParaRPr lang="ru-RU" sz="32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Психологическая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отклонений в развитии детей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Л.М.Шипицина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Карта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школьной адаптации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Схема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обследования уровня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сфоримрованности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моторных и сенсорных процессов у детей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Н.И.Озерецкий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М.О.Гуревич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Методика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изучения социально-психологической адаптации детей к школе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Э.М.Александровская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Проективный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 "Что мне нравится в школе"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Н.Лусканова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Карта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школьной адаптации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Анкета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оценки уровня школьной мотивации 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Н.Лусканова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Методика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изучения социально-психологической адаптации детей к школе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Э.М.Александровская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Анкета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изучения психологического климата в классе	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Опросник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школьной тревожности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Филлипс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Проективная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«Кактус»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М.А.Панфилова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Методика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«Дерево» Уилсон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-Методика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«Лесенка»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В.Г.Щур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4592" y="237745"/>
            <a:ext cx="11731751" cy="1097280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 smtClean="0"/>
              <a:t>Перечень диагностических материалов по работе с детьми с ОВЗ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965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9768" y="1335025"/>
            <a:ext cx="11247120" cy="5522975"/>
          </a:xfrm>
        </p:spPr>
        <p:txBody>
          <a:bodyPr>
            <a:normAutofit fontScale="77500" lnSpcReduction="20000"/>
          </a:bodyPr>
          <a:lstStyle/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23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5-9 классы</a:t>
            </a:r>
            <a:endParaRPr lang="ru-RU" sz="23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Анкета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оценки уровня школьной мотивации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Н.Лусканова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Методика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изучения социально-психологической адаптации детей к школе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Э.М.Александровская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Методика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«Шкала приемлемости» 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Н.В.Бахарева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Опросник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школьной тревожности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Филлипс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Опросник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детской депрессии CDI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Maria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Kovacs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1992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Методика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«Лесенка»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В.Г.Щур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Методика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«Дерево» Уилсон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Анкета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выявления суицидального риска для учащихся 8-9 классов коррекционных образовательных учреждений Разработана специалистами МБУ «ЦППМСП»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г.Перми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Индивидуально-типологический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опросник. Детский вариант.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Собчик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Л.Н.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Дифференциально-диагностический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опросник (ДДО) 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Е.А.Климов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Опросник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выявления готовности к выбору профессии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В.Б.Успенский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Опросник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школьной тревожности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Филлипс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Опросник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Басса-Дарки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Методика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Cоциометрия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Дж. Морено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Анкета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оценки уровня школьной мотивации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Н.Лусканова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4592" y="237745"/>
            <a:ext cx="11731751" cy="1097280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 smtClean="0"/>
              <a:t>Перечень диагностических материалов по работе с детьми с ОВЗ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633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175" y="237744"/>
            <a:ext cx="7955555" cy="7772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Методическая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632" y="1536192"/>
            <a:ext cx="10172611" cy="4498848"/>
          </a:xfrm>
        </p:spPr>
        <p:txBody>
          <a:bodyPr>
            <a:normAutofit fontScale="92500"/>
          </a:bodyPr>
          <a:lstStyle/>
          <a:p>
            <a:pPr algn="l"/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семинар-практикум по теме:</a:t>
            </a:r>
          </a:p>
          <a:p>
            <a:pPr algn="ctr"/>
            <a:r>
              <a:rPr lang="ru-RU" sz="4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 </a:t>
            </a:r>
            <a:r>
              <a:rPr lang="ru-RU" sz="4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коррекционно</a:t>
            </a:r>
            <a:r>
              <a:rPr lang="ru-RU" sz="4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развивающих  методов  и   технологий   обучения  в  образовательном  процессе  для  обучающихся  с ОВЗ»</a:t>
            </a:r>
            <a:endParaRPr lang="ru-RU" sz="4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мастер-классов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района.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33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408" y="173736"/>
            <a:ext cx="10113263" cy="512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План работы Дня мастер-классов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582684"/>
              </p:ext>
            </p:extLst>
          </p:nvPr>
        </p:nvGraphicFramePr>
        <p:xfrm>
          <a:off x="201168" y="841248"/>
          <a:ext cx="11777472" cy="5446259"/>
        </p:xfrm>
        <a:graphic>
          <a:graphicData uri="http://schemas.openxmlformats.org/drawingml/2006/table">
            <a:tbl>
              <a:tblPr firstRow="1" firstCol="1" bandRow="1"/>
              <a:tblGrid>
                <a:gridCol w="322002">
                  <a:extLst>
                    <a:ext uri="{9D8B030D-6E8A-4147-A177-3AD203B41FA5}">
                      <a16:colId xmlns:a16="http://schemas.microsoft.com/office/drawing/2014/main" val="868810801"/>
                    </a:ext>
                  </a:extLst>
                </a:gridCol>
                <a:gridCol w="7139502">
                  <a:extLst>
                    <a:ext uri="{9D8B030D-6E8A-4147-A177-3AD203B41FA5}">
                      <a16:colId xmlns:a16="http://schemas.microsoft.com/office/drawing/2014/main" val="2084863590"/>
                    </a:ext>
                  </a:extLst>
                </a:gridCol>
                <a:gridCol w="4315968">
                  <a:extLst>
                    <a:ext uri="{9D8B030D-6E8A-4147-A177-3AD203B41FA5}">
                      <a16:colId xmlns:a16="http://schemas.microsoft.com/office/drawing/2014/main" val="2563728746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               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  мастер-класса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673327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Технологии  « Проблемного  обучения»  как  аспект  развития  логического  мышления    обучающихся  с ОВЗ  на  уроках  биологии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Андреева   Елена  Васильевна, учитель  биологии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900186"/>
                  </a:ext>
                </a:extLst>
              </a:tr>
              <a:tr h="151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Занимательные формы работы на уроках русского языка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Грачева Рута Юрьевна , учитель  русского языка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920218"/>
                  </a:ext>
                </a:extLst>
              </a:tr>
              <a:tr h="22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технологий  дистанционного  обучения детей  с ОВЗ   в  работе  учителя  русского  языка 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Снигирева  Людмила  Леонидовна, учитель  русского  языка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499754"/>
                  </a:ext>
                </a:extLst>
              </a:tr>
              <a:tr h="22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Здоровьесберегающие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технологии - как  залог  успешности  обучающихся  с ОВЗ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Пьянкова  Ольга  Владимировна , учитель  начальных  классов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223216"/>
                  </a:ext>
                </a:extLst>
              </a:tr>
              <a:tr h="441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Коррекционно-развивающие методы и приемы работы с детьми с ОВЗ на уроках математики при решении задач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Долгих Оксана Владимировна, учитель математики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949327"/>
                  </a:ext>
                </a:extLst>
              </a:tr>
              <a:tr h="440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приемов «Мнемотехники» 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  развития   памяти,  внимания, связной речи  у  обучающихся  с ОВЗ.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Решетова  Лариса  Михайловна, учитель  начальных  классов,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Субботина  Светлана  Викторовна, учитель  биологии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022247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нейропсихологических методов и приемов в коррекционной работе.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Данилина Ия Сергеевна, учитель начальных классов, Пучнина Елена Леонидовна, педагог-психолог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795010"/>
                  </a:ext>
                </a:extLst>
              </a:tr>
              <a:tr h="22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Коррекционно-развивающие  технологии  и  методы работы  в  обучении  детей  с  ОВЗ  младшего  школьного  возраста.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Иванова  Ирина  Яковлевна,  учитель  начальных  классов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04233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«Учимся  красиво  писать». Развитие 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графомоторных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навыков  у  обучающихся  с ОВЗ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Агеева  Елена  Александровна, учитель- логопед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242457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слоговых  таблиц  для  формирования  навыков  чтения и  письма  у  обучающихся  с ОВЗ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Чиркова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Светлана  Викторовна, учитель  начальных  классов, Матасова Дарья Сергеевна, педагог-психолог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90" marR="23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046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2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773</Words>
  <Application>Microsoft Office PowerPoint</Application>
  <PresentationFormat>Широкоэкранный</PresentationFormat>
  <Paragraphs>127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Georgia</vt:lpstr>
      <vt:lpstr>times new roman</vt:lpstr>
      <vt:lpstr>times new roman</vt:lpstr>
      <vt:lpstr>Trebuchet MS</vt:lpstr>
      <vt:lpstr>Воздушный поток</vt:lpstr>
      <vt:lpstr>Презентация PowerPoint</vt:lpstr>
      <vt:lpstr>«Модель работы  консультационного пункта по психолого-педагогическому сопровождению образовательного процесса для педагогов образовательных учреждений, реализующих АООП  для детей с ОВЗ»</vt:lpstr>
      <vt:lpstr>Презентация PowerPoint</vt:lpstr>
      <vt:lpstr>Методическая работа</vt:lpstr>
      <vt:lpstr>Работа специалистов</vt:lpstr>
      <vt:lpstr>Перечень диагностических материалов по работе с детьми с ОВЗ</vt:lpstr>
      <vt:lpstr>Перечень диагностических материалов по работе с детьми с ОВЗ</vt:lpstr>
      <vt:lpstr>Методическая работа</vt:lpstr>
      <vt:lpstr>План работы Дня мастер-классов</vt:lpstr>
      <vt:lpstr>Мастер-классы</vt:lpstr>
      <vt:lpstr>Отзывы Мастер-классов</vt:lpstr>
      <vt:lpstr>Воспитательная работа и работа с родителями. </vt:lpstr>
      <vt:lpstr>План проведения семинара: </vt:lpstr>
      <vt:lpstr>Круглый стол</vt:lpstr>
      <vt:lpstr>«Единственно  настоящая роскошь- это роскошь человеческого общения»                       Антуан де Сент-Экзюпери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Геева</dc:creator>
  <cp:lastModifiedBy>Елена Геева</cp:lastModifiedBy>
  <cp:revision>20</cp:revision>
  <dcterms:created xsi:type="dcterms:W3CDTF">2022-03-21T09:26:15Z</dcterms:created>
  <dcterms:modified xsi:type="dcterms:W3CDTF">2022-03-22T08:40:54Z</dcterms:modified>
</cp:coreProperties>
</file>