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1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91998" y="3717032"/>
            <a:ext cx="4248472" cy="24929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Использование нейропсихологических методов и приемов в работе в коррекционной работе </a:t>
            </a:r>
            <a:r>
              <a:rPr lang="ru-RU" sz="2400" b="1" dirty="0" smtClean="0"/>
              <a:t>учителя-логопеда</a:t>
            </a:r>
            <a:r>
              <a:rPr lang="ru-RU" sz="2400" b="1" dirty="0"/>
              <a:t>.</a:t>
            </a:r>
            <a:endParaRPr lang="ru-RU" sz="2400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>
              <a:effectLst/>
            </a:endParaRPr>
          </a:p>
        </p:txBody>
      </p:sp>
      <p:pic>
        <p:nvPicPr>
          <p:cNvPr id="1027" name="Picture 3" descr="C:\Users\Александр\Desktop\Новая папка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5976" y="4149080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Использование нейропсихологических методов и приемов 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в коррекционной работе учителя- логопеда.</a:t>
            </a:r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b="1" dirty="0">
                <a:solidFill>
                  <a:srgbClr val="00B050"/>
                </a:solidFill>
              </a:rPr>
              <a:t> </a:t>
            </a:r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b="1" dirty="0"/>
              <a:t> </a:t>
            </a:r>
            <a:r>
              <a:rPr lang="ru-RU" sz="2400" b="1" i="1" dirty="0" smtClean="0">
                <a:latin typeface="Gabriola" pitchFamily="82" charset="0"/>
              </a:rPr>
              <a:t>Подготовила учитель – логопед</a:t>
            </a:r>
          </a:p>
          <a:p>
            <a:r>
              <a:rPr lang="ru-RU" sz="2400" b="1" i="1" dirty="0" smtClean="0">
                <a:latin typeface="Gabriola" pitchFamily="82" charset="0"/>
              </a:rPr>
              <a:t> МБОУ  С(К)ОШ </a:t>
            </a:r>
            <a:r>
              <a:rPr lang="ru-RU" sz="2400" b="1" i="1" dirty="0" smtClean="0">
                <a:latin typeface="Gabriola" pitchFamily="82" charset="0"/>
              </a:rPr>
              <a:t> г.Нытва: </a:t>
            </a:r>
            <a:r>
              <a:rPr lang="ru-RU" sz="2400" b="1" i="1" dirty="0" smtClean="0">
                <a:latin typeface="Gabriola" pitchFamily="82" charset="0"/>
              </a:rPr>
              <a:t>Королева И.А.</a:t>
            </a:r>
            <a:endParaRPr lang="ru-RU" sz="2400" b="1" i="1" dirty="0">
              <a:effectLst/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26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андр\Desktop\Новая папк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4884"/>
            <a:ext cx="9106172" cy="683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332656"/>
            <a:ext cx="6009828" cy="52937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Причина </a:t>
            </a:r>
            <a:r>
              <a:rPr lang="ru-RU" sz="2000" dirty="0">
                <a:solidFill>
                  <a:prstClr val="black"/>
                </a:solidFill>
              </a:rPr>
              <a:t>трудностей освоения навыков письма – незрелость </a:t>
            </a:r>
            <a:r>
              <a:rPr lang="ru-RU" sz="2000" dirty="0">
                <a:solidFill>
                  <a:srgbClr val="FF0000"/>
                </a:solidFill>
              </a:rPr>
              <a:t>различных отделов головного мозга: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/>
              <a:t>- Отставание </a:t>
            </a:r>
            <a:r>
              <a:rPr lang="ru-RU" sz="1400" b="1" dirty="0"/>
              <a:t>в развитии функций переработке слуховой, кинестетической, зрительной, зрительно – пространственной информации.</a:t>
            </a:r>
            <a:endParaRPr lang="ru-RU" sz="1400" dirty="0"/>
          </a:p>
          <a:p>
            <a:r>
              <a:rPr lang="ru-RU" sz="1400" i="1" dirty="0" smtClean="0"/>
              <a:t>- </a:t>
            </a:r>
            <a:r>
              <a:rPr lang="ru-RU" sz="1400" i="1" dirty="0"/>
              <a:t>трудности нахождения и соблюдение строки;</a:t>
            </a:r>
            <a:endParaRPr lang="ru-RU" sz="1400" dirty="0"/>
          </a:p>
          <a:p>
            <a:r>
              <a:rPr lang="ru-RU" sz="1400" i="1" dirty="0"/>
              <a:t>- колебание наклона, размера букв, раздельное написание букв внутри слова;</a:t>
            </a:r>
            <a:endParaRPr lang="ru-RU" sz="1400" dirty="0"/>
          </a:p>
          <a:p>
            <a:r>
              <a:rPr lang="ru-RU" sz="1400" i="1" dirty="0"/>
              <a:t>- трудности запоминания букв и их искажение;</a:t>
            </a:r>
            <a:endParaRPr lang="ru-RU" sz="1400" dirty="0"/>
          </a:p>
          <a:p>
            <a:r>
              <a:rPr lang="ru-RU" sz="1400" i="1" dirty="0"/>
              <a:t>- устойчивая зеркальность букв;</a:t>
            </a:r>
            <a:endParaRPr lang="ru-RU" sz="1400" dirty="0"/>
          </a:p>
          <a:p>
            <a:r>
              <a:rPr lang="ru-RU" sz="1400" i="1" dirty="0"/>
              <a:t> - пропуск и замена гласных;</a:t>
            </a:r>
            <a:endParaRPr lang="ru-RU" sz="1400" dirty="0"/>
          </a:p>
          <a:p>
            <a:r>
              <a:rPr lang="ru-RU" sz="1400" i="1" dirty="0"/>
              <a:t> - фонетическое письмо;</a:t>
            </a:r>
            <a:endParaRPr lang="ru-RU" sz="1400" dirty="0"/>
          </a:p>
          <a:p>
            <a:r>
              <a:rPr lang="ru-RU" sz="1400" i="1" dirty="0" smtClean="0"/>
              <a:t> - трудности </a:t>
            </a:r>
            <a:r>
              <a:rPr lang="ru-RU" sz="1400" i="1" dirty="0"/>
              <a:t>запоминания словарных слов</a:t>
            </a:r>
            <a:r>
              <a:rPr lang="ru-RU" sz="1400" i="1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lvl="0"/>
            <a:r>
              <a:rPr lang="ru-RU" sz="1400" dirty="0"/>
              <a:t> </a:t>
            </a:r>
            <a:r>
              <a:rPr lang="ru-RU" sz="1400" b="1" dirty="0">
                <a:solidFill>
                  <a:prstClr val="black"/>
                </a:solidFill>
              </a:rPr>
              <a:t>- Трудность поддержания оптимального уровня активности</a:t>
            </a:r>
            <a:r>
              <a:rPr lang="ru-RU" sz="1400" b="1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ru-RU" sz="1400" b="1" dirty="0">
                <a:solidFill>
                  <a:prstClr val="black"/>
                </a:solidFill>
              </a:rPr>
              <a:t>- Отставание функций программирования и контроля деятельности.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ru-RU" sz="1400" i="1" dirty="0">
                <a:solidFill>
                  <a:prstClr val="black"/>
                </a:solidFill>
              </a:rPr>
              <a:t>- пропуск или вставка букв, слогов, слов;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ru-RU" sz="1400" i="1" dirty="0">
                <a:solidFill>
                  <a:prstClr val="black"/>
                </a:solidFill>
              </a:rPr>
              <a:t>- персеверация предшествующих букв, слогов, слов;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ru-RU" sz="1400" i="1" dirty="0">
                <a:solidFill>
                  <a:prstClr val="black"/>
                </a:solidFill>
              </a:rPr>
              <a:t>- контаминация двух слов;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ru-RU" sz="1400" i="1" dirty="0">
                <a:solidFill>
                  <a:prstClr val="black"/>
                </a:solidFill>
              </a:rPr>
              <a:t>- нарушение границ предложения;</a:t>
            </a:r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ru-RU" sz="1400" i="1" dirty="0">
                <a:solidFill>
                  <a:prstClr val="black"/>
                </a:solidFill>
              </a:rPr>
              <a:t>-  орфографические ошибки.</a:t>
            </a:r>
            <a:endParaRPr lang="ru-RU" sz="1400" dirty="0">
              <a:solidFill>
                <a:prstClr val="black"/>
              </a:solidFill>
            </a:endParaRPr>
          </a:p>
          <a:p>
            <a:endParaRPr lang="ru-RU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39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онференция\Education-Powerpoint-Background-Free-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G:\конференция\Education-Powerpoint-Background-Free-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404664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Нейропсихология </a:t>
            </a:r>
            <a:r>
              <a:rPr lang="ru-RU" sz="3200" dirty="0" smtClean="0"/>
              <a:t>– это раздел клинической психологии, который изучает мозговую организацию психических процессов: внимания, памяти, восприятия, речи, мышления, моторики и эмоционального реагирования. 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1030" name="AutoShape 6" descr="C:\Users\%D1%83%D1%87%D0%B8%D1%82%D0%B5%D0%BB%D1%8C\Desktop\scale_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%D1%83%D1%87%D0%B8%D1%82%D0%B5%D0%BB%D1%8C\Desktop\scale_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%D1%83%D1%87%D0%B8%D1%82%D0%B5%D0%BB%D1%8C\Desktop\scale_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C:\Users\учитель\Desktop\img3_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3" y="4149080"/>
            <a:ext cx="5410319" cy="2592288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андр\Desktop\Новая папка\page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3" y="116632"/>
            <a:ext cx="7128792" cy="459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428625" algn="l"/>
                <a:tab pos="59055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Segoe UI" pitchFamily="34" charset="0"/>
                <a:cs typeface="Times New Roman"/>
              </a:rPr>
              <a:t>Нейропсихологические игры и упражнения в логопедической работе</a:t>
            </a:r>
            <a:endParaRPr lang="ru-RU" sz="2800" b="1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lvl="0"/>
            <a:r>
              <a:rPr lang="ru-RU" sz="2400" b="1" dirty="0" smtClean="0"/>
              <a:t>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Упражнения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для рук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.  </a:t>
            </a:r>
          </a:p>
          <a:p>
            <a:pPr lvl="0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«Колечко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«Коза – корова». </a:t>
            </a:r>
            <a:endParaRPr lang="ru-RU" sz="2000" b="1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«Ладушки». </a:t>
            </a:r>
            <a:endParaRPr lang="ru-RU" sz="2000" b="1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«Нос-ухо».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«Швейная машинка». </a:t>
            </a:r>
            <a:endParaRPr lang="ru-RU" sz="2000" b="1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«Весёлые карандаши». </a:t>
            </a:r>
            <a:endParaRPr lang="ru-RU" sz="2000" b="1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«Кулак-ребро-ладонь». </a:t>
            </a:r>
            <a:endParaRPr lang="ru-RU" sz="2000" b="1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«Зеркальные рисунки».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        </a:t>
            </a:r>
          </a:p>
          <a:p>
            <a:endParaRPr lang="ru-RU" sz="2000" b="1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027" name="Picture 3" descr="C:\Users\Александр\Desktop\igra-v-pa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80" t="31614" r="5052"/>
          <a:stretch/>
        </p:blipFill>
        <p:spPr bwMode="auto">
          <a:xfrm>
            <a:off x="107504" y="4653136"/>
            <a:ext cx="3388660" cy="211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лександр\Desktop\a516e4e6bbb8d03ccccacba656630180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398" y="4653136"/>
            <a:ext cx="3334221" cy="208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лександр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7306" y="1052736"/>
            <a:ext cx="2636832" cy="160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6" t="10596" r="4635" b="23860"/>
          <a:stretch/>
        </p:blipFill>
        <p:spPr bwMode="auto">
          <a:xfrm>
            <a:off x="4572001" y="2723161"/>
            <a:ext cx="1800200" cy="19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263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лександр\Desktop\Новая папка\img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988840"/>
            <a:ext cx="8856984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  <a:tabLst>
                <a:tab pos="318770" algn="l"/>
              </a:tabLst>
            </a:pP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lvl="0"/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Крупномоторные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упражнения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  <a:p>
            <a:r>
              <a:rPr lang="ru-RU" sz="2400" b="1" dirty="0" smtClean="0">
                <a:latin typeface="+mj-lt"/>
              </a:rPr>
              <a:t>«Снизу вверх, сверху вниз</a:t>
            </a:r>
          </a:p>
          <a:p>
            <a:r>
              <a:rPr lang="ru-RU" sz="2400" b="1" dirty="0" smtClean="0">
                <a:latin typeface="+mj-lt"/>
              </a:rPr>
              <a:t>«Рука догоняет руку». </a:t>
            </a:r>
          </a:p>
          <a:p>
            <a:r>
              <a:rPr lang="ru-RU" sz="2400" b="1" dirty="0" smtClean="0">
                <a:latin typeface="+mj-lt"/>
              </a:rPr>
              <a:t>«Перекрёстные шаги». </a:t>
            </a:r>
          </a:p>
          <a:p>
            <a:r>
              <a:rPr lang="ru-RU" sz="2400" b="1" dirty="0" smtClean="0">
                <a:latin typeface="+mj-lt"/>
              </a:rPr>
              <a:t>«Пила». </a:t>
            </a:r>
          </a:p>
          <a:p>
            <a:r>
              <a:rPr lang="ru-RU" sz="2400" b="1" dirty="0" smtClean="0">
                <a:latin typeface="+mj-lt"/>
              </a:rPr>
              <a:t>«Перекрёстные прыжки»</a:t>
            </a:r>
          </a:p>
        </p:txBody>
      </p:sp>
      <p:pic>
        <p:nvPicPr>
          <p:cNvPr id="1026" name="Picture 2" descr="C:\Users\учитель\Desktop\x1280x1024_997.jpg.pagespeed.ic.oZ20O5TvvV.jpg"/>
          <p:cNvPicPr>
            <a:picLocks noChangeAspect="1" noChangeArrowheads="1"/>
          </p:cNvPicPr>
          <p:nvPr/>
        </p:nvPicPr>
        <p:blipFill>
          <a:blip r:embed="rId3" cstate="print"/>
          <a:srcRect l="29450" r="26175" b="6897"/>
          <a:stretch>
            <a:fillRect/>
          </a:stretch>
        </p:blipFill>
        <p:spPr bwMode="auto">
          <a:xfrm>
            <a:off x="6660232" y="1916832"/>
            <a:ext cx="2371819" cy="3312368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QTlSamhrMUhQT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941168"/>
            <a:ext cx="1916832" cy="1916832"/>
          </a:xfrm>
          <a:prstGeom prst="rect">
            <a:avLst/>
          </a:prstGeom>
          <a:noFill/>
        </p:spPr>
      </p:pic>
      <p:pic>
        <p:nvPicPr>
          <p:cNvPr id="1028" name="Picture 4" descr="C:\Users\учитель\Desktop\maxresdefault.jpg"/>
          <p:cNvPicPr>
            <a:picLocks noChangeAspect="1" noChangeArrowheads="1"/>
          </p:cNvPicPr>
          <p:nvPr/>
        </p:nvPicPr>
        <p:blipFill>
          <a:blip r:embed="rId5" cstate="print"/>
          <a:srcRect l="13382" r="21650"/>
          <a:stretch>
            <a:fillRect/>
          </a:stretch>
        </p:blipFill>
        <p:spPr bwMode="auto">
          <a:xfrm>
            <a:off x="3851920" y="4925290"/>
            <a:ext cx="2232248" cy="1932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60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конференция\4af1d08823eb45742ce7632150456c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3494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548680"/>
            <a:ext cx="619268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Упражнения  на коррекцию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специфических ошибок на письме</a:t>
            </a:r>
            <a:r>
              <a:rPr lang="ru-RU" sz="2400" dirty="0" smtClean="0"/>
              <a:t>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«Волшебный диктант».</a:t>
            </a:r>
          </a:p>
          <a:p>
            <a:r>
              <a:rPr lang="ru-RU" sz="2400" i="1" dirty="0" smtClean="0"/>
              <a:t>Петя</a:t>
            </a:r>
            <a:r>
              <a:rPr lang="ru-RU" sz="2400" dirty="0" smtClean="0"/>
              <a:t> – </a:t>
            </a:r>
            <a:r>
              <a:rPr lang="ru-RU" sz="2400" i="1" dirty="0" smtClean="0"/>
              <a:t>П*т*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«Волшебный мешочек». </a:t>
            </a:r>
          </a:p>
          <a:p>
            <a:r>
              <a:rPr lang="ru-RU" sz="2400" b="1" dirty="0" smtClean="0"/>
              <a:t>«Арабское письмо». </a:t>
            </a:r>
            <a:endParaRPr lang="ru-RU" sz="2400" dirty="0" smtClean="0"/>
          </a:p>
          <a:p>
            <a:r>
              <a:rPr lang="ru-RU" sz="2400" i="1" dirty="0" smtClean="0"/>
              <a:t>Мальчик ест кашу</a:t>
            </a:r>
            <a:r>
              <a:rPr lang="ru-RU" sz="2400" dirty="0" smtClean="0"/>
              <a:t>.    –    </a:t>
            </a:r>
            <a:r>
              <a:rPr lang="ru-RU" sz="2400" i="1" dirty="0" err="1" smtClean="0"/>
              <a:t>Ушак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тсе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кичьлам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«Письмо </a:t>
            </a:r>
            <a:r>
              <a:rPr lang="ru-RU" sz="2400" b="1" dirty="0" err="1" smtClean="0"/>
              <a:t>по-древнерусски</a:t>
            </a:r>
            <a:r>
              <a:rPr lang="ru-RU" sz="2400" b="1" dirty="0" smtClean="0"/>
              <a:t>».</a:t>
            </a:r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  <a:r>
              <a:rPr lang="ru-RU" sz="2400" i="1" dirty="0" smtClean="0"/>
              <a:t>Девочка ест кашу</a:t>
            </a:r>
            <a:r>
              <a:rPr lang="ru-RU" sz="2400" dirty="0" smtClean="0"/>
              <a:t>. – </a:t>
            </a:r>
            <a:r>
              <a:rPr lang="ru-RU" sz="2400" i="1" dirty="0" smtClean="0"/>
              <a:t>Д*в*</a:t>
            </a:r>
            <a:r>
              <a:rPr lang="ru-RU" sz="2400" i="1" dirty="0" err="1" smtClean="0"/>
              <a:t>чк</a:t>
            </a:r>
            <a:r>
              <a:rPr lang="ru-RU" sz="2400" i="1" dirty="0" smtClean="0"/>
              <a:t>* *</a:t>
            </a:r>
            <a:r>
              <a:rPr lang="ru-RU" sz="2400" i="1" dirty="0" err="1" smtClean="0"/>
              <a:t>ст</a:t>
            </a:r>
            <a:r>
              <a:rPr lang="ru-RU" sz="2400" i="1" dirty="0" smtClean="0"/>
              <a:t> к*</a:t>
            </a:r>
            <a:r>
              <a:rPr lang="ru-RU" sz="2400" i="1" dirty="0" err="1" smtClean="0"/>
              <a:t>ш</a:t>
            </a:r>
            <a:r>
              <a:rPr lang="ru-RU" sz="2400" i="1" dirty="0" smtClean="0"/>
              <a:t>*.</a:t>
            </a:r>
            <a:endParaRPr lang="ru-RU" sz="2400" dirty="0" smtClean="0"/>
          </a:p>
          <a:p>
            <a:r>
              <a:rPr lang="ru-RU" sz="2400" b="1" dirty="0" smtClean="0"/>
              <a:t>«Неудачный робот». </a:t>
            </a:r>
          </a:p>
          <a:p>
            <a:r>
              <a:rPr lang="ru-RU" sz="2400" dirty="0" smtClean="0"/>
              <a:t> </a:t>
            </a:r>
            <a:r>
              <a:rPr lang="ru-RU" sz="2400" i="1" dirty="0" smtClean="0"/>
              <a:t>Девочка ест кашу</a:t>
            </a:r>
            <a:r>
              <a:rPr lang="ru-RU" sz="2400" dirty="0" smtClean="0"/>
              <a:t>. – </a:t>
            </a:r>
            <a:r>
              <a:rPr lang="ru-RU" sz="2400" i="1" dirty="0" smtClean="0"/>
              <a:t>*****</a:t>
            </a:r>
            <a:r>
              <a:rPr lang="ru-RU" sz="2400" i="1" dirty="0" err="1" smtClean="0"/>
              <a:t>ка</a:t>
            </a:r>
            <a:r>
              <a:rPr lang="ru-RU" sz="2400" i="1" dirty="0" smtClean="0"/>
              <a:t> *</a:t>
            </a:r>
            <a:r>
              <a:rPr lang="ru-RU" sz="2400" i="1" dirty="0" err="1" smtClean="0"/>
              <a:t>ст</a:t>
            </a:r>
            <a:r>
              <a:rPr lang="ru-RU" sz="2400" i="1" dirty="0" smtClean="0"/>
              <a:t> **</a:t>
            </a:r>
            <a:r>
              <a:rPr lang="ru-RU" sz="2400" i="1" dirty="0" err="1" smtClean="0"/>
              <a:t>шу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«Хлопни-топни».</a:t>
            </a:r>
            <a:r>
              <a:rPr lang="ru-RU" sz="2400" dirty="0" smtClean="0"/>
              <a:t> 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535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255</Words>
  <Application>Microsoft Office PowerPoint</Application>
  <PresentationFormat>Экран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Пользователь Windows</cp:lastModifiedBy>
  <cp:revision>40</cp:revision>
  <dcterms:created xsi:type="dcterms:W3CDTF">2019-08-24T15:35:58Z</dcterms:created>
  <dcterms:modified xsi:type="dcterms:W3CDTF">2022-04-18T10:15:44Z</dcterms:modified>
</cp:coreProperties>
</file>