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5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654A21-DF2A-4913-8098-44D1D03FA211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EF2BE2B-A6E6-4A8C-8720-8C0ED1D99330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0958BB-9E58-4124-AC7A-A11E8387CEBE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27BBBAE-9E54-4338-AFFB-828F21B0EB22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0732-A618-5A4E-A537-64A4B51DB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08" y="1324244"/>
            <a:ext cx="5962402" cy="2387600"/>
          </a:xfrm>
        </p:spPr>
        <p:txBody>
          <a:bodyPr anchor="b"/>
          <a:lstStyle>
            <a:lvl1pPr algn="l">
              <a:defRPr sz="6000">
                <a:solidFill>
                  <a:srgbClr val="CB9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81846-9D9A-1D48-92A5-021FC167E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408" y="3803919"/>
            <a:ext cx="59624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B87F3-D628-A44F-8A71-6B5B8A4D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fld id="{D19B6E5F-C343-416F-B2E8-53673E44D7FF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1E38-62B0-8045-9769-C5AE194E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2D7D1-E196-7F41-90C4-8E5B6201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66B6-8018-4A39-A9CD-DE1C71566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1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63387A4-2BE4-4BC0-A8B9-CEEC40011862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  <p:pic>
        <p:nvPicPr>
          <p:cNvPr id="6" name="Содержимое 5" descr="Slide 16_9 -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6232" cy="6858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646AD88-F353-49F9-BB5C-7F3048CC57A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915449E-199A-4011-920E-E3A942A62592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0E6850E-9575-49DE-8241-F86A135B87C4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11D1D8B-689F-4C5A-8A74-5A1BD819855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A00155D-6511-4122-B05E-29C4BB67BBD0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C27F688-008D-47BF-8A74-9AD6724553B2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2AE0478-F621-4758-B4AC-1CF8AAA8768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649A5C6-13F1-457A-8EB9-E416CE9EE6E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E80C84A-AD99-4EA6-900F-B78B3BB0657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28FAED4-56B0-4DE3-9169-FCC0DD44A22E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D9091BC-0B16-4EFF-909B-3CD5D32CFE8D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6D1F837-8D2D-4BCA-9FF5-60C4725EFBE7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0732-A618-5A4E-A537-64A4B51DB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08" y="1324244"/>
            <a:ext cx="5962402" cy="2387600"/>
          </a:xfrm>
        </p:spPr>
        <p:txBody>
          <a:bodyPr anchor="b"/>
          <a:lstStyle>
            <a:lvl1pPr algn="l">
              <a:defRPr sz="6000">
                <a:solidFill>
                  <a:srgbClr val="CB98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81846-9D9A-1D48-92A5-021FC167E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408" y="3803919"/>
            <a:ext cx="59624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B87F3-D628-A44F-8A71-6B5B8A4D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6E5F-C343-416F-B2E8-53673E44D7FF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1E38-62B0-8045-9769-C5AE194E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2D7D1-E196-7F41-90C4-8E5B6201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66B6-8018-4A39-A9CD-DE1C71566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1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235D0C6-2D99-4850-AD77-A0C95DC70E7B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9F59A6-852F-49DC-A263-73690363F59B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1D9EA9-273C-4621-AA4F-FDB89608A76C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D4A08C-F4FE-4340-BCE1-22D5EB7D1256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3635EBA-EA83-4C98-A6D4-6A4353AD847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718574-8E13-4572-AC97-A9686F891D7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prstClr val="black"/>
                </a:solidFill>
              </a:rP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F0BBEBC-1779-4F3C-83EE-ECF8AD0FBB6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692696"/>
            <a:ext cx="9143640" cy="1008112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fld id="{2E1FBE60-7544-4097-8FCB-DA4E0614E23C}" type="slidenum">
              <a:rPr/>
              <a:pPr/>
              <a:t>‹#›</a:t>
            </a:fld>
            <a:endParaRPr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95400" y="2060848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pic>
        <p:nvPicPr>
          <p:cNvPr id="9" name="Рисунок 4"/>
          <p:cNvPicPr/>
          <p:nvPr userDrawn="1"/>
        </p:nvPicPr>
        <p:blipFill>
          <a:blip r:embed="rId15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9" r:id="rId13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b="0" strike="noStrike" spc="-1" dirty="0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r>
              <a:t>&lt;дата/время&gt;</a:t>
            </a:r>
            <a:endParaRPr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r>
              <a:rPr>
                <a:solidFill>
                  <a:prstClr val="black"/>
                </a:solidFill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fld id="{7C2D2BCE-099C-4194-B908-0910F4364664}" type="slidenum">
              <a:rPr/>
              <a:pPr/>
              <a:t>‹#›</a:t>
            </a:fld>
            <a:endParaRPr>
              <a:latin typeface="Times New Roman"/>
            </a:endParaRPr>
          </a:p>
        </p:txBody>
      </p:sp>
      <p:pic>
        <p:nvPicPr>
          <p:cNvPr id="9" name="Содержимое 5" descr="Slide 16_9 - 2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2196232" cy="685800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455" y="1294409"/>
            <a:ext cx="11138368" cy="2695699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ПЕДАГОГИЧЕСКИЙ АВТОРИТЕТ УЧИТЕЛЯ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КАК УСПЕШНОСТЬ ОБРАЗОВАТЕЛЬНОГО ПРОЦЕССА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713" y="5042239"/>
            <a:ext cx="10899110" cy="1444712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>
                <a:solidFill>
                  <a:schemeClr val="bg1"/>
                </a:solidFill>
              </a:rPr>
              <a:t>Бибалаева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Умайра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Насруллаевна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канд.пед.наук</a:t>
            </a:r>
            <a:r>
              <a:rPr lang="ru-RU" dirty="0" smtClean="0">
                <a:solidFill>
                  <a:schemeClr val="bg1"/>
                </a:solidFill>
              </a:rPr>
              <a:t>, доцент,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Сургутский</a:t>
            </a:r>
            <a:r>
              <a:rPr lang="ru-RU" dirty="0" smtClean="0">
                <a:solidFill>
                  <a:schemeClr val="bg1"/>
                </a:solidFill>
              </a:rPr>
              <a:t> государственный педагогический университет, г. Сургут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1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518" y="760021"/>
            <a:ext cx="10795305" cy="5462649"/>
          </a:xfrm>
        </p:spPr>
        <p:txBody>
          <a:bodyPr/>
          <a:lstStyle/>
          <a:p>
            <a:pPr algn="just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2 Федерального закона от 21.12.2012 № 273 - ФЗ «Об образовании в Российской Федерации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»: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- целенаправленный процесс организации деятельности обучающихся по овладению знаниями, умениями, навыками и компетенцией, приобретению опыта деятельности, развитию способностей, приобретению опыта применения знаний в повседневной жизни и формированию у обучающихся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мотивации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получения образования в течение всей жизни».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словарь (</a:t>
            </a:r>
            <a:r>
              <a:rPr lang="ru-RU" sz="2800" i="1" u="sng" dirty="0" err="1">
                <a:latin typeface="Times New Roman" pitchFamily="18" charset="0"/>
                <a:cs typeface="Times New Roman" pitchFamily="18" charset="0"/>
              </a:rPr>
              <a:t>Коджаспирова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 Г.М., </a:t>
            </a:r>
            <a:r>
              <a:rPr lang="ru-RU" sz="2800" i="1" u="sng" dirty="0" err="1">
                <a:latin typeface="Times New Roman" pitchFamily="18" charset="0"/>
                <a:cs typeface="Times New Roman" pitchFamily="18" charset="0"/>
              </a:rPr>
              <a:t>Коджаспиров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 А.Ю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.):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совокупность учебно-воспитательного и самообразовательного процессов, направленная на решение задач образования, воспитания и развития личности в соответствии с государственным образовательным стандартом </a:t>
            </a:r>
          </a:p>
        </p:txBody>
      </p:sp>
    </p:spTree>
    <p:extLst>
      <p:ext uri="{BB962C8B-B14F-4D97-AF65-F5344CB8AC3E}">
        <p14:creationId xmlns:p14="http://schemas.microsoft.com/office/powerpoint/2010/main" val="2616539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/>
          </p:nvPr>
        </p:nvSpPr>
        <p:spPr>
          <a:xfrm>
            <a:off x="838200" y="628650"/>
            <a:ext cx="10515600" cy="5548313"/>
          </a:xfrm>
        </p:spPr>
        <p:txBody>
          <a:bodyPr/>
          <a:lstStyle/>
          <a:p>
            <a:pPr algn="ctr"/>
            <a:endParaRPr lang="ru-RU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Наше мнение:</a:t>
            </a:r>
          </a:p>
          <a:p>
            <a:pPr algn="ctr"/>
            <a:endParaRPr lang="ru-RU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это системный, сложный, многогранный процесс обучения, общения, построения отношений между педагогами, учениками, родителями, регламентированный нормативно-правовыми документами.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838080" y="688769"/>
            <a:ext cx="10515240" cy="5961413"/>
          </a:xfrm>
        </p:spPr>
        <p:txBody>
          <a:bodyPr>
            <a:noAutofit/>
          </a:bodyPr>
          <a:lstStyle/>
          <a:p>
            <a:pPr algn="just"/>
            <a:endParaRPr lang="ru-R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к личности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педагога: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48 Федерального закона от 21.12.2012 № 273 - ФЗ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соблюдение следующих норм - правовых, нравственных и этических, а также профессиональной этики, проявление уважения ко всем участникам образовательных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отношений.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ФГОС общего образования всех уровней, а также ФГОС направления подготовки 44.03.01 и 44.03.05 Педагогическое образование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учитель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должен обеспечить необходимые условия для достижения определенных результатов обучающимися, повышения интереса и мотивацию  к обучению и саморазвития их как личности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Профессиональный стандарт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«Педагог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»: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определены умения учителя взаимодействовать с различными категориями обучающихся. В трудовых действиях обозначены – создание безопасной и психологически комфортной образовательной среды и поддержание эмоционального благополучия ребенка в образовательной организации. </a:t>
            </a:r>
          </a:p>
          <a:p>
            <a:pPr algn="just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605641" y="807523"/>
            <a:ext cx="11127179" cy="558140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i="1" u="sng" dirty="0" smtClean="0"/>
              <a:t>Педагогическая позиция Учителя: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/>
              <a:t>Беззаветное служение </a:t>
            </a:r>
            <a:r>
              <a:rPr lang="ru-RU" sz="2000" dirty="0" smtClean="0"/>
              <a:t>детям;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/>
              <a:t>Педагогическое мастерство</a:t>
            </a:r>
            <a:endParaRPr lang="ru-RU" sz="2000" i="1" u="sng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/>
              <a:t>Мудрый наставник;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/>
              <a:t>Профессионал </a:t>
            </a:r>
            <a:r>
              <a:rPr lang="ru-RU" sz="2000" dirty="0"/>
              <a:t>своего </a:t>
            </a:r>
            <a:r>
              <a:rPr lang="ru-RU" sz="2000" dirty="0" smtClean="0"/>
              <a:t>дела.</a:t>
            </a:r>
          </a:p>
          <a:p>
            <a:pPr algn="ctr"/>
            <a:endParaRPr lang="ru-RU" sz="2000" b="1" i="1" u="sng" dirty="0" smtClean="0"/>
          </a:p>
          <a:p>
            <a:pPr algn="ctr"/>
            <a:r>
              <a:rPr lang="ru-RU" sz="2000" b="1" i="1" u="sng" dirty="0" smtClean="0"/>
              <a:t>Мнение педагогов и научного сообщества:</a:t>
            </a:r>
          </a:p>
          <a:p>
            <a:pPr algn="ctr"/>
            <a:endParaRPr lang="ru-RU" sz="2000" b="1" i="1" u="sng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000" dirty="0"/>
              <a:t>Авторитет личности определен как способность направлять обучающихся через воздействие на их мысли, чувства и </a:t>
            </a:r>
            <a:r>
              <a:rPr lang="ru-RU" sz="2000" dirty="0" smtClean="0"/>
              <a:t>поступки (</a:t>
            </a:r>
            <a:r>
              <a:rPr lang="ru-RU" sz="2000" dirty="0"/>
              <a:t>Кондратьев М. Ю., Левшин Л. А. Авторитет // Российская педагогическая </a:t>
            </a:r>
            <a:r>
              <a:rPr lang="ru-RU" sz="2000" dirty="0" smtClean="0"/>
              <a:t>энциклопедия);</a:t>
            </a:r>
          </a:p>
          <a:p>
            <a:pPr algn="ctr"/>
            <a:endParaRPr lang="ru-RU" sz="20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/>
              <a:t>Смысл </a:t>
            </a:r>
            <a:r>
              <a:rPr lang="ru-RU" sz="2000" dirty="0"/>
              <a:t>авторитета определяется как достоинство, сила и ценность, принимаемая </a:t>
            </a:r>
            <a:r>
              <a:rPr lang="ru-RU" sz="2000" dirty="0" smtClean="0"/>
              <a:t>детьми (</a:t>
            </a:r>
            <a:r>
              <a:rPr lang="ru-RU" sz="2000" dirty="0"/>
              <a:t>Макаренко А. С. Лекции о воспитании детей // </a:t>
            </a:r>
            <a:r>
              <a:rPr lang="ru-RU" sz="2000" dirty="0" err="1"/>
              <a:t>Избр</a:t>
            </a:r>
            <a:r>
              <a:rPr lang="ru-RU" sz="2000" dirty="0"/>
              <a:t>. </a:t>
            </a:r>
            <a:r>
              <a:rPr lang="ru-RU" sz="2000" dirty="0" err="1"/>
              <a:t>пед</a:t>
            </a:r>
            <a:r>
              <a:rPr lang="ru-RU" sz="2000" dirty="0"/>
              <a:t>. соч.: в 2 т</a:t>
            </a:r>
            <a:r>
              <a:rPr lang="ru-RU" sz="2000" dirty="0" smtClean="0"/>
              <a:t>.);</a:t>
            </a:r>
          </a:p>
          <a:p>
            <a:pPr algn="ctr">
              <a:buFont typeface="Wingdings" pitchFamily="2" charset="2"/>
              <a:buChar char="ü"/>
            </a:pPr>
            <a:endParaRPr lang="ru-RU" sz="20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000" dirty="0"/>
              <a:t>Авторитет учителя – это сложный феномен, который качественно характеризует систему отношений к педагогу. Чем выше авторитет учителя тем сильнее уважение к требованиям учителя со стороны обучающихся, которые воспринимаются ими как справедливые и обоснованные </a:t>
            </a:r>
            <a:r>
              <a:rPr lang="ru-RU" sz="2000" dirty="0" smtClean="0"/>
              <a:t>(</a:t>
            </a:r>
            <a:r>
              <a:rPr lang="ru-RU" sz="2000" dirty="0"/>
              <a:t>Роль авторитета учителя в учебном </a:t>
            </a:r>
            <a:r>
              <a:rPr lang="ru-RU" sz="2000" dirty="0" smtClean="0"/>
              <a:t>процессе, интернет-источник);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605642" y="985652"/>
            <a:ext cx="11008426" cy="5190868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Учитель формируя мировоззрение обучающихся направляет их на определение места в окружающем мире, уважение каждой личности, в том числе и себя (Корнетов Г. Б. Педагогические феномены прошлого и настоящего: монография / Г. Б. Корнетов, Е. Н. Астафьева, А. И. Салов);</a:t>
            </a:r>
          </a:p>
          <a:p>
            <a:pPr algn="just">
              <a:buFont typeface="Wingdings" pitchFamily="2" charset="2"/>
              <a:buChar char="ü"/>
            </a:pPr>
            <a:endParaRPr lang="ru-RU" sz="2400" dirty="0"/>
          </a:p>
          <a:p>
            <a:pPr algn="just">
              <a:buFont typeface="Wingdings" pitchFamily="2" charset="2"/>
              <a:buChar char="ü"/>
            </a:pPr>
            <a:endParaRPr lang="ru-RU" sz="24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Формирование и развитие педагогического авторитета в процессе профессиональной подготовки будущего учителя, позволяет закрепить авторитет в практической педагогической деятельности. Подлинный авторитет педагог может только заслужить упорным и честным трудом (Авторитет педагога и его влияние в становлении личности обучающихся / А. В. Станкевич, С. М. Горбачева, В. П. </a:t>
            </a:r>
            <a:r>
              <a:rPr lang="ru-RU" sz="2400" dirty="0" err="1" smtClean="0"/>
              <a:t>Долматов</a:t>
            </a:r>
            <a:r>
              <a:rPr lang="ru-RU" sz="2400" dirty="0" smtClean="0"/>
              <a:t>).</a:t>
            </a:r>
            <a:endParaRPr lang="ru-RU" sz="2400" i="1" u="sng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455" y="1294409"/>
            <a:ext cx="11138368" cy="2695699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ПЕДАГОГИЧЕСКИЙ АВТОРИТЕТ УЧИТЕЛЯ</a:t>
            </a:r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КАК УСПЕШНОСТЬ ОБРАЗОВАТЕЛЬНОГО ПРОЦЕССА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713" y="5042239"/>
            <a:ext cx="10899110" cy="1444712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>
                <a:solidFill>
                  <a:schemeClr val="accent1"/>
                </a:solidFill>
              </a:rPr>
              <a:t>Бибалаева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Умайра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Насруллаевна</a:t>
            </a:r>
            <a:r>
              <a:rPr lang="ru-RU" dirty="0" smtClean="0">
                <a:solidFill>
                  <a:schemeClr val="accent1"/>
                </a:solidFill>
              </a:rPr>
              <a:t>, </a:t>
            </a:r>
            <a:r>
              <a:rPr lang="ru-RU" dirty="0" err="1" smtClean="0">
                <a:solidFill>
                  <a:schemeClr val="accent1"/>
                </a:solidFill>
              </a:rPr>
              <a:t>канд.пед.наук</a:t>
            </a:r>
            <a:r>
              <a:rPr lang="ru-RU" dirty="0" smtClean="0">
                <a:solidFill>
                  <a:schemeClr val="accent1"/>
                </a:solidFill>
              </a:rPr>
              <a:t>, доцент,</a:t>
            </a:r>
          </a:p>
          <a:p>
            <a:pPr algn="r"/>
            <a:r>
              <a:rPr lang="ru-RU" dirty="0" err="1" smtClean="0">
                <a:solidFill>
                  <a:schemeClr val="accent1"/>
                </a:solidFill>
              </a:rPr>
              <a:t>Сургутский</a:t>
            </a:r>
            <a:r>
              <a:rPr lang="ru-RU" dirty="0" smtClean="0">
                <a:solidFill>
                  <a:schemeClr val="accent1"/>
                </a:solidFill>
              </a:rPr>
              <a:t> государственный педагогический университет, г. Сургут</a:t>
            </a:r>
          </a:p>
          <a:p>
            <a:pPr algn="r"/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22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133</TotalTime>
  <Words>323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1_Office Theme</vt:lpstr>
      <vt:lpstr>ПЕДАГОГИЧЕСКИЙ АВТОРИТЕТ УЧИТЕЛЯ КАК УСПЕШНОСТЬ ОБРАЗОВАТЕЛЬНОГО ПРОЦЕССА</vt:lpstr>
      <vt:lpstr> Статья 2 Федерального закона от 21.12.2012 № 273 - ФЗ «Об образовании в Российской Федерации»:  «обучение - целенаправленный процесс организации деятельности обучающихся по овладению знаниями, умениями, навыками и компетенцией, приобретению опыта деятельности, развитию способностей, приобретению опыта применения знаний в повседневной жизни и формированию у обучающихся мотивации получения образования в течение всей жизни».   Педагогический словарь (Коджаспирова Г.М., Коджаспиров А.Ю.): образовательный процесс как совокупность учебно-воспитательного и самообразовательного процессов, направленная на решение задач образования, воспитания и развития личности в соответствии с государственным образовательным стандартом 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ПЕДАГОГИЧЕСКИЙ АВТОРИТЕТ УЧИТЕЛЯ КАК УСПЕШНОСТЬ ОБРАЗОВАТЕЛЬНОГО ПРОЦЕССА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 года СурГПУ</dc:title>
  <dc:creator>Алина Фаевцова</dc:creator>
  <cp:lastModifiedBy>DNS User</cp:lastModifiedBy>
  <cp:revision>34</cp:revision>
  <dcterms:created xsi:type="dcterms:W3CDTF">2023-09-20T14:59:44Z</dcterms:created>
  <dcterms:modified xsi:type="dcterms:W3CDTF">2023-10-30T16:07:05Z</dcterms:modified>
</cp:coreProperties>
</file>