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03" r:id="rId3"/>
    <p:sldId id="279" r:id="rId4"/>
    <p:sldId id="301" r:id="rId5"/>
    <p:sldId id="302" r:id="rId6"/>
    <p:sldId id="278" r:id="rId7"/>
    <p:sldId id="281" r:id="rId8"/>
    <p:sldId id="284" r:id="rId9"/>
    <p:sldId id="285" r:id="rId10"/>
    <p:sldId id="287" r:id="rId11"/>
    <p:sldId id="288" r:id="rId12"/>
    <p:sldId id="286" r:id="rId13"/>
    <p:sldId id="289" r:id="rId14"/>
    <p:sldId id="294" r:id="rId15"/>
    <p:sldId id="290" r:id="rId16"/>
    <p:sldId id="291" r:id="rId17"/>
    <p:sldId id="292" r:id="rId18"/>
    <p:sldId id="293" r:id="rId19"/>
    <p:sldId id="295" r:id="rId20"/>
    <p:sldId id="296" r:id="rId21"/>
    <p:sldId id="297" r:id="rId22"/>
    <p:sldId id="298" r:id="rId23"/>
    <p:sldId id="299" r:id="rId24"/>
    <p:sldId id="300" r:id="rId25"/>
  </p:sldIdLst>
  <p:sldSz cx="12192000" cy="6858000"/>
  <p:notesSz cx="6799263" cy="9875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D1F"/>
    <a:srgbClr val="2C1C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C3671A-331E-40B6-83D6-D1CAF1131638}" v="2" dt="2024-08-28T04:25:40.8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4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C02D1-12DB-49D7-AB06-8D8F4B0FCD17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752747"/>
            <a:ext cx="5439410" cy="38886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46347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342" y="9380333"/>
            <a:ext cx="2946347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8F5D0-6FFE-4E50-B3FD-84FE1EBCD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270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F60D4EB9-5B9A-5771-D0DF-6F184FCD8366}"/>
              </a:ext>
            </a:extLst>
          </p:cNvPr>
          <p:cNvSpPr/>
          <p:nvPr userDrawn="1"/>
        </p:nvSpPr>
        <p:spPr>
          <a:xfrm>
            <a:off x="374342" y="365125"/>
            <a:ext cx="11443317" cy="6127750"/>
          </a:xfrm>
          <a:prstGeom prst="roundRect">
            <a:avLst>
              <a:gd name="adj" fmla="val 76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23164A-F39C-FE22-98D0-30D17912A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630" y="3659820"/>
            <a:ext cx="9738804" cy="1361558"/>
          </a:xfrm>
          <a:prstGeom prst="roundRect">
            <a:avLst>
              <a:gd name="adj" fmla="val 9974"/>
            </a:avLst>
          </a:prstGeom>
          <a:noFill/>
        </p:spPr>
        <p:txBody>
          <a:bodyPr anchor="ctr">
            <a:normAutofit/>
          </a:bodyPr>
          <a:lstStyle>
            <a:lvl1pPr algn="ctr">
              <a:defRPr sz="36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6554AA6-BB2D-C14B-64DB-94009E67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630" y="5257757"/>
            <a:ext cx="9738804" cy="499369"/>
          </a:xfrm>
          <a:prstGeom prst="roundRect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12" name="Рисунок 11" descr="Изображение выглядит как логотип, круг, текст, Графи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7D97C363-FAD3-C923-F4D7-084D152F7C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528" y="821355"/>
            <a:ext cx="2722944" cy="272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1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2E7824-DEBE-BC3B-42CB-FE3044CE4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8E0F726-DB7D-B108-2223-0B9E9E3610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002CB40-7B6E-95E3-D028-67719EB28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A9CC-BDB2-4F6A-94F3-F974E9D0E81A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08940A1-8E39-D9DF-340A-377B81F01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91B4F28-CBC4-1AD3-2046-24871AF14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D1379-CA82-4A6F-9A1E-4AE910DD6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87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3992504-420B-8154-04AB-A44603648D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87A947F-5AB3-DA20-DB3D-8AC4C112A0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AB811E5-991B-B476-8FFC-CEF9DBB8A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A9CC-BDB2-4F6A-94F3-F974E9D0E81A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F3B0F9E-80B7-FD68-1F91-2DF5B0641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B1B8E78-A7FB-F943-7DD2-DD96B794C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D1379-CA82-4A6F-9A1E-4AE910DD6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55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8D1AD8DB-FCB6-02D4-7C26-2B4378DA6CBF}"/>
              </a:ext>
            </a:extLst>
          </p:cNvPr>
          <p:cNvSpPr/>
          <p:nvPr userDrawn="1"/>
        </p:nvSpPr>
        <p:spPr>
          <a:xfrm>
            <a:off x="374342" y="365125"/>
            <a:ext cx="11443317" cy="6127750"/>
          </a:xfrm>
          <a:prstGeom prst="roundRect">
            <a:avLst>
              <a:gd name="adj" fmla="val 76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2CCAAA-618F-933B-CB91-7F5BA9F3B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571501"/>
            <a:ext cx="10953750" cy="781049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7001B83-8C5F-2BBE-A3CE-F28D623DB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1558926"/>
            <a:ext cx="10953750" cy="472757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AF55FED-6D48-8882-1638-9A22F073A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A9CC-BDB2-4F6A-94F3-F974E9D0E81A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7EA97F1-A24E-E971-093E-C2FD78B35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6BB7002-B787-5E9D-5502-E62C02364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D1379-CA82-4A6F-9A1E-4AE910DD6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883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116633-2B16-664D-B98B-709FFD54A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36AA937-9433-97BB-6FF8-0B37B4DE6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0768FA7-C320-96DB-5745-7D598CA4B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A9CC-BDB2-4F6A-94F3-F974E9D0E81A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280DA9F-F928-EA2F-A80A-74802559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6D77969-1733-795F-E623-CF29FE4C7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D1379-CA82-4A6F-9A1E-4AE910DD6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685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598035-7825-55B1-79EF-2B64328CC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EAB3ED3-6BCA-C376-E412-3FDB2EED6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FBE095A-639E-5ED4-2924-8A16EA2FE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C374B1B-3A56-07C4-33F3-371843BAC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A9CC-BDB2-4F6A-94F3-F974E9D0E81A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8449E73-FAF1-135C-2C1D-02A98577E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39420D5-B4CA-9E21-470C-E781AC40A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D1379-CA82-4A6F-9A1E-4AE910DD6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57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шаблон, оберточная бумага, апельсин, ткань&#10;&#10;Автоматически созданное описание">
            <a:extLst>
              <a:ext uri="{FF2B5EF4-FFF2-40B4-BE49-F238E27FC236}">
                <a16:creationId xmlns="" xmlns:a16="http://schemas.microsoft.com/office/drawing/2014/main" id="{5891C49F-EF97-787C-0707-C738DC8FDE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83780C-8C5E-28A0-901B-BF35F09F1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D2684E9-9744-AD73-5071-4968D837C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A470199-7D9F-36AE-F8F4-69C110D66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2782D9A-9178-EE7E-8F04-235D66A94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FCEB7F1-38F4-018D-A6C8-D85AC5D86A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101801BB-0232-0843-33FF-7E4DC866A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A9CC-BDB2-4F6A-94F3-F974E9D0E81A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DF106871-1CCC-038E-61B0-829D550C9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B3EA237-C4FC-D8DD-2459-376E46463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D1379-CA82-4A6F-9A1E-4AE910DD6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840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D43840-BAA5-9D19-10D1-49963738E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236C655-DDAA-69A2-1F58-6D5EEF0F8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A9CC-BDB2-4F6A-94F3-F974E9D0E81A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ADCF008-C95A-78D4-6A11-F7E48DCFA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A2A5361-F006-8A26-8753-08D4D8D24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D1379-CA82-4A6F-9A1E-4AE910DD6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528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127A559-01D7-227C-EE12-F0DFAD868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A9CC-BDB2-4F6A-94F3-F974E9D0E81A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DD8A710-DBA6-A67C-9826-BC779B7F7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E85A1B4-A01C-8728-4741-D7E480B98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D1379-CA82-4A6F-9A1E-4AE910DD6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315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3152D2-517D-421D-82D4-D995F18AB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3D216E6-F3F5-AFD7-F3C4-5B5945950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6DE9660-AD06-3751-707D-B30C4193F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F77D2CB-1CC4-4BC4-7E1D-DDC4105D6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A9CC-BDB2-4F6A-94F3-F974E9D0E81A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D43D868-9768-EC84-4FC0-EA9304E9D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34760AA-807D-C27F-0FF3-965ED9311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D1379-CA82-4A6F-9A1E-4AE910DD6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088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F47E6E-CDB4-B3CC-18C6-AC323DE0E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BCC2B52-CB86-0948-14EC-C8299F9693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AAC6EEE-7311-99D4-7698-6D500A907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D555B44-40D8-B816-0AA0-DB41C62B9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A9CC-BDB2-4F6A-94F3-F974E9D0E81A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7C89981-88FF-21B0-535E-43FA930B8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7A125E9-83BD-990B-51A2-EBE0CAB53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D1379-CA82-4A6F-9A1E-4AE910DD6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695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шаблон, оберточная бумага, апельсин, ткань&#10;&#10;Автоматически созданное описание">
            <a:extLst>
              <a:ext uri="{FF2B5EF4-FFF2-40B4-BE49-F238E27FC236}">
                <a16:creationId xmlns="" xmlns:a16="http://schemas.microsoft.com/office/drawing/2014/main" id="{E69C564A-535C-EE5C-C8D4-8B5A1741CBE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B0A7CB-9800-7177-25EE-C78743EDC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41" y="365125"/>
            <a:ext cx="109794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0DAAABF-4859-AB86-610F-1C069FDD0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0A4834F-7FE0-D4B6-EDCF-D5FEA5ED9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5CA9CC-BDB2-4F6A-94F3-F974E9D0E81A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3E79C3D-E4B4-17B1-7FA2-4FACCB99C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76BC1F6-2CFB-0AD7-B1FF-4785CA3F5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ED1379-CA82-4A6F-9A1E-4AE910DD6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6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CFF26BCE-F576-22F2-97BF-62CE88A7F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630" y="3659819"/>
            <a:ext cx="9738804" cy="2955165"/>
          </a:xfrm>
        </p:spPr>
        <p:txBody>
          <a:bodyPr>
            <a:normAutofit/>
          </a:bodyPr>
          <a:lstStyle/>
          <a:p>
            <a:r>
              <a:rPr lang="ru-RU" dirty="0"/>
              <a:t>"Методические весы: </a:t>
            </a:r>
            <a:r>
              <a:rPr lang="ru-RU" dirty="0" err="1"/>
              <a:t>метапредметность</a:t>
            </a:r>
            <a:r>
              <a:rPr lang="ru-RU" dirty="0"/>
              <a:t> на уроке или интегрированный урок?"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Корнева </a:t>
            </a:r>
            <a:r>
              <a:rPr lang="ru-RU" sz="1800" dirty="0"/>
              <a:t>Ксения Сергеевна,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учитель </a:t>
            </a:r>
            <a:r>
              <a:rPr lang="ru-RU" sz="1800" dirty="0"/>
              <a:t>биологии и химии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МАОУ </a:t>
            </a:r>
            <a:r>
              <a:rPr lang="ru-RU" sz="1800" dirty="0"/>
              <a:t>«СОШ № 44» г. Перми</a:t>
            </a:r>
          </a:p>
        </p:txBody>
      </p:sp>
    </p:spTree>
    <p:extLst>
      <p:ext uri="{BB962C8B-B14F-4D97-AF65-F5344CB8AC3E}">
        <p14:creationId xmlns:p14="http://schemas.microsoft.com/office/powerpoint/2010/main" val="2215783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125" y="576650"/>
            <a:ext cx="10953750" cy="570985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Найдите ошибки в тексте (задание 17 ЕГЭ)</a:t>
            </a:r>
          </a:p>
          <a:p>
            <a:r>
              <a:rPr lang="ru-RU" dirty="0"/>
              <a:t>Прочитайте текст. Выберите три предложения, в которых даны описания идиоадаптаций в эволюции растений. </a:t>
            </a:r>
            <a:r>
              <a:rPr lang="ru-RU" dirty="0" smtClean="0"/>
              <a:t>(256)</a:t>
            </a:r>
          </a:p>
          <a:p>
            <a:r>
              <a:rPr lang="ru-RU" sz="2800" dirty="0" smtClean="0"/>
              <a:t>(</a:t>
            </a:r>
            <a:r>
              <a:rPr lang="ru-RU" sz="2800" dirty="0"/>
              <a:t>1) Некоторые эволюционные изменения приводят к появлению новых отделов и классов растений. (2) Другие же изменения не столь значительны и приводят к появлению частных приспособлений к условиям среды. (3) Так, в определённый момент эволюции наземных растений сформировалась проводящая система и появились корни. (4) Позже появилось опыление и специализированные органы размножения  — цветки. (5) Различные морфологические изменения цветков позволили адаптироваться к опылению ветром или насекомыми. (6) Видоизменения плодов также способствовали более широкому распространению цветковых растений.</a:t>
            </a:r>
          </a:p>
        </p:txBody>
      </p:sp>
    </p:spTree>
    <p:extLst>
      <p:ext uri="{BB962C8B-B14F-4D97-AF65-F5344CB8AC3E}">
        <p14:creationId xmlns:p14="http://schemas.microsoft.com/office/powerpoint/2010/main" val="939039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Работа со схемами (5)</a:t>
            </a:r>
            <a:endParaRPr lang="ru-RU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832" y="1352550"/>
            <a:ext cx="6774934" cy="5081201"/>
          </a:xfrm>
        </p:spPr>
      </p:pic>
    </p:spTree>
    <p:extLst>
      <p:ext uri="{BB962C8B-B14F-4D97-AF65-F5344CB8AC3E}">
        <p14:creationId xmlns:p14="http://schemas.microsoft.com/office/powerpoint/2010/main" val="92047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7" y="1128012"/>
            <a:ext cx="10889673" cy="40466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34" y="255180"/>
            <a:ext cx="8630254" cy="64726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735" y="470996"/>
            <a:ext cx="8493501" cy="608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8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8995" y="628050"/>
            <a:ext cx="5410972" cy="528671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Выберите </a:t>
            </a:r>
            <a:r>
              <a:rPr lang="ru-RU" sz="1800" dirty="0"/>
              <a:t>из приведённого ниже списка три характеристики, которые можно использовать для экологического описания короеда дубового заболонника</a:t>
            </a:r>
            <a:r>
              <a:rPr lang="ru-RU" sz="1800" dirty="0" smtClean="0"/>
              <a:t>.</a:t>
            </a:r>
            <a:endParaRPr lang="ru-RU" sz="1800" dirty="0"/>
          </a:p>
          <a:p>
            <a:r>
              <a:rPr lang="ru-RU" sz="1800" dirty="0"/>
              <a:t>Список характеристик</a:t>
            </a:r>
            <a:r>
              <a:rPr lang="ru-RU" sz="1800" dirty="0" smtClean="0"/>
              <a:t>:</a:t>
            </a:r>
            <a:endParaRPr lang="ru-RU" sz="1800" dirty="0"/>
          </a:p>
          <a:p>
            <a:r>
              <a:rPr lang="ru-RU" sz="1800" dirty="0"/>
              <a:t>1) продуцент</a:t>
            </a:r>
          </a:p>
          <a:p>
            <a:r>
              <a:rPr lang="ru-RU" sz="1800" dirty="0"/>
              <a:t>2) хищник</a:t>
            </a:r>
          </a:p>
          <a:p>
            <a:r>
              <a:rPr lang="ru-RU" sz="1800" dirty="0"/>
              <a:t>3) стволовой вредитель</a:t>
            </a:r>
          </a:p>
          <a:p>
            <a:r>
              <a:rPr lang="ru-RU" sz="1800" dirty="0"/>
              <a:t>4) </a:t>
            </a:r>
            <a:r>
              <a:rPr lang="ru-RU" sz="1800" dirty="0" err="1"/>
              <a:t>консумент</a:t>
            </a:r>
            <a:r>
              <a:rPr lang="ru-RU" sz="1800" dirty="0"/>
              <a:t> первого порядка</a:t>
            </a:r>
          </a:p>
          <a:p>
            <a:r>
              <a:rPr lang="ru-RU" sz="1800" dirty="0"/>
              <a:t>5) всеядное животное</a:t>
            </a:r>
          </a:p>
          <a:p>
            <a:r>
              <a:rPr lang="ru-RU" sz="1800" dirty="0"/>
              <a:t>6) растительноядный </a:t>
            </a:r>
            <a:r>
              <a:rPr lang="ru-RU" sz="1800" dirty="0" smtClean="0"/>
              <a:t>организм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Составьте пищевую цепь , в которую входит Короед дубовый </a:t>
            </a:r>
            <a:r>
              <a:rPr lang="ru-RU" sz="1800" dirty="0" err="1" smtClean="0"/>
              <a:t>заболотник</a:t>
            </a:r>
            <a:r>
              <a:rPr lang="ru-RU" sz="1800" dirty="0" smtClean="0"/>
              <a:t>:</a:t>
            </a:r>
          </a:p>
          <a:p>
            <a:r>
              <a:rPr lang="ru-RU" sz="1800" dirty="0" smtClean="0"/>
              <a:t>_______-_______-________-_______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76" y="479856"/>
            <a:ext cx="4499809" cy="577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4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125" y="428368"/>
            <a:ext cx="10953750" cy="144162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Задание</a:t>
            </a:r>
            <a:r>
              <a:rPr lang="ru-RU" dirty="0"/>
              <a:t>, которое заставляет анализировать и использовать информацию, делать множественный выбор из имеющихся вариантов, устанавливать правильные соответствия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Критерии: правильно отобранные признаки птиц и млекопитающих.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743" y="2093334"/>
            <a:ext cx="7104784" cy="436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4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54" y="532253"/>
            <a:ext cx="9303188" cy="578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4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1" y="748145"/>
            <a:ext cx="3803073" cy="18703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Работа с таблицами,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диаграммами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718" y="571501"/>
            <a:ext cx="5715000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8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698" y="428368"/>
            <a:ext cx="10953750" cy="251010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u="sng" dirty="0" smtClean="0">
                <a:solidFill>
                  <a:schemeClr val="accent2">
                    <a:lumMod val="75000"/>
                  </a:schemeClr>
                </a:solidFill>
              </a:rPr>
              <a:t>Найти «Лишнего»</a:t>
            </a:r>
            <a:br>
              <a:rPr lang="ru-RU" sz="2200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b="0" dirty="0" smtClean="0"/>
              <a:t>информацию </a:t>
            </a:r>
            <a:r>
              <a:rPr lang="ru-RU" sz="2200" b="0" dirty="0"/>
              <a:t>в каждой строчке, самостоятельно найти критерий, по которому три объекта в каждой строке имеют сходное происхождение, или физиологию, или функцию, а один – лишний</a:t>
            </a:r>
            <a:r>
              <a:rPr lang="ru-RU" sz="2200" b="0" dirty="0" smtClean="0"/>
              <a:t>.</a:t>
            </a:r>
            <a:r>
              <a:rPr lang="ru-RU" b="0" dirty="0"/>
              <a:t/>
            </a:r>
            <a:br>
              <a:rPr lang="ru-RU" b="0" dirty="0"/>
            </a:br>
            <a:r>
              <a:rPr lang="ru-RU" sz="1800" b="0" dirty="0"/>
              <a:t>Критерии: установление причинно-следственных связей между объектами и правильный выбор «лишнего».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573049"/>
            <a:ext cx="5703324" cy="380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1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125" y="519546"/>
            <a:ext cx="10953750" cy="1517072"/>
          </a:xfrm>
        </p:spPr>
        <p:txBody>
          <a:bodyPr/>
          <a:lstStyle/>
          <a:p>
            <a:r>
              <a:rPr lang="ru-RU" dirty="0" smtClean="0"/>
              <a:t>Выполнить </a:t>
            </a:r>
            <a:r>
              <a:rPr lang="ru-RU" dirty="0"/>
              <a:t>расшифровку названий главных органов желудочно-кишечного тракта, проанализировать, а затем расставить эти названия в правильном порядке – так, как они расположены в пищеварительной системе человека.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09" y="2570205"/>
            <a:ext cx="7630449" cy="308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7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125" y="387179"/>
            <a:ext cx="10953750" cy="96537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u="sng" dirty="0">
                <a:solidFill>
                  <a:schemeClr val="accent2">
                    <a:lumMod val="75000"/>
                  </a:schemeClr>
                </a:solidFill>
              </a:rPr>
              <a:t>Работа </a:t>
            </a: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с инструкциями</a:t>
            </a:r>
            <a:endParaRPr lang="ru-RU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125" y="1558926"/>
            <a:ext cx="3145567" cy="47275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Лабораторная работа «Устройство лупы и микроскопа»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696" y="427453"/>
            <a:ext cx="4561703" cy="585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49" y="1166471"/>
            <a:ext cx="8511761" cy="524385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Немного теории</a:t>
            </a:r>
          </a:p>
        </p:txBody>
      </p:sp>
    </p:spTree>
    <p:extLst>
      <p:ext uri="{BB962C8B-B14F-4D97-AF65-F5344CB8AC3E}">
        <p14:creationId xmlns:p14="http://schemas.microsoft.com/office/powerpoint/2010/main" val="3348012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Описание биологических объектов</a:t>
            </a:r>
            <a:endParaRPr lang="ru-RU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352550"/>
            <a:ext cx="95250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Немного отдохнём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808" y="1352550"/>
            <a:ext cx="6170901" cy="450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4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Решение </a:t>
            </a:r>
            <a:r>
              <a:rPr lang="ru-RU" u="sng" dirty="0">
                <a:solidFill>
                  <a:schemeClr val="accent2">
                    <a:lumMod val="75000"/>
                  </a:schemeClr>
                </a:solidFill>
              </a:rPr>
              <a:t>творческих задач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125" y="1558926"/>
            <a:ext cx="4842561" cy="472757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• Цель: организовать работу по созданию</a:t>
            </a:r>
          </a:p>
          <a:p>
            <a:r>
              <a:rPr lang="ru-RU" dirty="0"/>
              <a:t>«Красной книги» родного края.</a:t>
            </a:r>
          </a:p>
          <a:p>
            <a:r>
              <a:rPr lang="ru-RU" dirty="0"/>
              <a:t>• Материалы и оборудование: листы</a:t>
            </a:r>
          </a:p>
          <a:p>
            <a:r>
              <a:rPr lang="ru-RU" dirty="0"/>
              <a:t>бумаги формата А4, карандаши</a:t>
            </a:r>
            <a:r>
              <a:rPr lang="ru-RU" dirty="0" smtClean="0"/>
              <a:t>, фотографии</a:t>
            </a:r>
            <a:endParaRPr lang="ru-RU" dirty="0"/>
          </a:p>
          <a:p>
            <a:r>
              <a:rPr lang="ru-RU" dirty="0"/>
              <a:t>справочники по биологии и географии </a:t>
            </a:r>
            <a:r>
              <a:rPr lang="ru-RU" dirty="0" smtClean="0"/>
              <a:t>(Красная </a:t>
            </a:r>
            <a:r>
              <a:rPr lang="ru-RU" dirty="0"/>
              <a:t>книга России, </a:t>
            </a:r>
            <a:endParaRPr lang="ru-RU" dirty="0" smtClean="0"/>
          </a:p>
          <a:p>
            <a:r>
              <a:rPr lang="ru-RU" dirty="0" smtClean="0"/>
              <a:t>Красная книга ПК),</a:t>
            </a:r>
            <a:endParaRPr lang="ru-RU" dirty="0"/>
          </a:p>
          <a:p>
            <a:r>
              <a:rPr lang="ru-RU" dirty="0"/>
              <a:t>компьютер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673" y="1745673"/>
            <a:ext cx="5126181" cy="384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7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u="sng" dirty="0">
                <a:solidFill>
                  <a:schemeClr val="accent2">
                    <a:lumMod val="75000"/>
                  </a:schemeClr>
                </a:solidFill>
              </a:rPr>
              <a:t>Решение ситуационных задач</a:t>
            </a: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2747" y="1509499"/>
            <a:ext cx="10953750" cy="4727573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" </a:t>
            </a:r>
            <a:r>
              <a:rPr lang="ru-RU" sz="1800" b="1" dirty="0"/>
              <a:t>Нервная система "</a:t>
            </a:r>
          </a:p>
          <a:p>
            <a:r>
              <a:rPr lang="ru-RU" sz="1800" dirty="0" smtClean="0"/>
              <a:t>При </a:t>
            </a:r>
            <a:r>
              <a:rPr lang="ru-RU" sz="1800" dirty="0"/>
              <a:t>ударе по сухожилию под коленом у человека сокращается </a:t>
            </a:r>
            <a:r>
              <a:rPr lang="ru-RU" sz="1800" dirty="0" smtClean="0"/>
              <a:t>четырехглавая мышца</a:t>
            </a:r>
            <a:r>
              <a:rPr lang="ru-RU" sz="1800" dirty="0"/>
              <a:t>. Это коленный рефлекс. Если повредить идущий от </a:t>
            </a:r>
            <a:r>
              <a:rPr lang="ru-RU" sz="1800" dirty="0" smtClean="0"/>
              <a:t>сухожилия чувствительный </a:t>
            </a:r>
            <a:r>
              <a:rPr lang="ru-RU" sz="1800" dirty="0"/>
              <a:t>нейрон, появится рефлекс?</a:t>
            </a:r>
          </a:p>
          <a:p>
            <a:r>
              <a:rPr lang="ru-RU" sz="1800" b="1" dirty="0"/>
              <a:t>"Опорно-двигательная система"</a:t>
            </a:r>
          </a:p>
          <a:p>
            <a:r>
              <a:rPr lang="ru-RU" sz="1800" dirty="0" smtClean="0"/>
              <a:t>Оказывается</a:t>
            </a:r>
            <a:r>
              <a:rPr lang="ru-RU" sz="1800" dirty="0"/>
              <a:t>, кости человека не гладкие и ровные. Так у </a:t>
            </a:r>
            <a:r>
              <a:rPr lang="ru-RU" sz="1800" dirty="0" smtClean="0"/>
              <a:t>людей, выполняющих </a:t>
            </a:r>
            <a:r>
              <a:rPr lang="ru-RU" sz="1800" dirty="0"/>
              <a:t>большую физическую работу, кости имеют утолщения, бугры </a:t>
            </a:r>
            <a:r>
              <a:rPr lang="ru-RU" sz="1800" dirty="0" smtClean="0"/>
              <a:t>и другие </a:t>
            </a:r>
            <a:r>
              <a:rPr lang="ru-RU" sz="1800" dirty="0"/>
              <a:t>особенности строения. Как вы это можете объяснить?</a:t>
            </a:r>
          </a:p>
          <a:p>
            <a:r>
              <a:rPr lang="ru-RU" sz="1800" b="1" dirty="0" smtClean="0"/>
              <a:t>«Кровь»</a:t>
            </a:r>
          </a:p>
          <a:p>
            <a:r>
              <a:rPr lang="ru-RU" sz="1800" dirty="0" smtClean="0"/>
              <a:t>Если </a:t>
            </a:r>
            <a:r>
              <a:rPr lang="ru-RU" sz="1800" dirty="0"/>
              <a:t>прилить в кровь чистую воду, то клетки крови лопаются; </a:t>
            </a:r>
            <a:r>
              <a:rPr lang="ru-RU" sz="1800" dirty="0" smtClean="0"/>
              <a:t>если поместить </a:t>
            </a:r>
            <a:r>
              <a:rPr lang="ru-RU" sz="1800" dirty="0"/>
              <a:t>их в концентрированный раствор соли, то сморщиваются. </a:t>
            </a:r>
            <a:r>
              <a:rPr lang="ru-RU" sz="1800" dirty="0" smtClean="0"/>
              <a:t>Почему это </a:t>
            </a:r>
            <a:r>
              <a:rPr lang="ru-RU" sz="1800" dirty="0"/>
              <a:t>не происходит, если человек выпьет много воды и съест много соли?</a:t>
            </a:r>
          </a:p>
          <a:p>
            <a:r>
              <a:rPr lang="ru-RU" sz="1800" b="1" dirty="0"/>
              <a:t>"Дыхательная система"</a:t>
            </a:r>
          </a:p>
          <a:p>
            <a:r>
              <a:rPr lang="ru-RU" sz="1800" dirty="0" smtClean="0"/>
              <a:t>В </a:t>
            </a:r>
            <a:r>
              <a:rPr lang="ru-RU" sz="1800" dirty="0"/>
              <a:t>Арктике и Антарктиде, несмотря на холод, люди мало </a:t>
            </a:r>
            <a:r>
              <a:rPr lang="ru-RU" sz="1800" dirty="0" smtClean="0"/>
              <a:t>болеют простудными </a:t>
            </a:r>
            <a:r>
              <a:rPr lang="ru-RU" sz="1800" dirty="0"/>
              <a:t>заболеваниями, а в средней полосе умеренного климата </a:t>
            </a:r>
            <a:r>
              <a:rPr lang="ru-RU" sz="1800" dirty="0" smtClean="0"/>
              <a:t>часто. Почему?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5533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125" y="593124"/>
            <a:ext cx="10953750" cy="5693375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b="1" dirty="0"/>
              <a:t>Пищеварительная </a:t>
            </a:r>
            <a:r>
              <a:rPr lang="ru-RU" b="1" dirty="0" smtClean="0"/>
              <a:t>система</a:t>
            </a:r>
            <a:r>
              <a:rPr lang="ru-RU" b="1" dirty="0"/>
              <a:t>»</a:t>
            </a:r>
          </a:p>
          <a:p>
            <a:r>
              <a:rPr lang="ru-RU" dirty="0" smtClean="0"/>
              <a:t>Пищу </a:t>
            </a:r>
            <a:r>
              <a:rPr lang="ru-RU" dirty="0"/>
              <a:t>человек захватывает зубами, замыкая ротовую щель, </a:t>
            </a:r>
            <a:r>
              <a:rPr lang="ru-RU" dirty="0" smtClean="0"/>
              <a:t>измельчает, пережёвывает</a:t>
            </a:r>
            <a:r>
              <a:rPr lang="ru-RU" dirty="0"/>
              <a:t>, смачивает слюной, формирует пищевой комок </a:t>
            </a:r>
            <a:r>
              <a:rPr lang="ru-RU" dirty="0" smtClean="0"/>
              <a:t>и проглатывает</a:t>
            </a:r>
            <a:r>
              <a:rPr lang="ru-RU" dirty="0"/>
              <a:t>.</a:t>
            </a:r>
          </a:p>
          <a:p>
            <a:r>
              <a:rPr lang="ru-RU" dirty="0"/>
              <a:t>Так ест человек. А как он пьёт?</a:t>
            </a:r>
          </a:p>
          <a:p>
            <a:r>
              <a:rPr lang="ru-RU" b="1" dirty="0" smtClean="0"/>
              <a:t>«Анализаторы»</a:t>
            </a:r>
            <a:endParaRPr lang="ru-RU" b="1" dirty="0"/>
          </a:p>
          <a:p>
            <a:r>
              <a:rPr lang="ru-RU" dirty="0" smtClean="0"/>
              <a:t>Один </a:t>
            </a:r>
            <a:r>
              <a:rPr lang="ru-RU" dirty="0"/>
              <a:t>ученик сказал: «Глаз смотрит, а мозг видит». Как вы понимаете </a:t>
            </a:r>
            <a:r>
              <a:rPr lang="ru-RU" dirty="0" smtClean="0"/>
              <a:t>это выражение</a:t>
            </a:r>
            <a:r>
              <a:rPr lang="ru-RU" dirty="0"/>
              <a:t>? </a:t>
            </a:r>
            <a:endParaRPr lang="ru-RU" dirty="0" smtClean="0"/>
          </a:p>
          <a:p>
            <a:r>
              <a:rPr lang="ru-RU" b="1" dirty="0" smtClean="0"/>
              <a:t>«Зоология»</a:t>
            </a:r>
          </a:p>
          <a:p>
            <a:r>
              <a:rPr lang="ru-RU" dirty="0" smtClean="0"/>
              <a:t>Вода хорошо проводит электрический ток, почему электрический скат или угорь при нанесении разряда тока не поражают себя?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Зачем жирафу рога?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20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МЕЖПРЕДМЕТНОСТЬ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125" y="1558926"/>
            <a:ext cx="3845783" cy="4727573"/>
          </a:xfrm>
        </p:spPr>
        <p:txBody>
          <a:bodyPr/>
          <a:lstStyle/>
          <a:p>
            <a:r>
              <a:rPr lang="ru-RU" dirty="0"/>
              <a:t>Объект рассмотрения одновременно находится в рамках нескольких  предметов. </a:t>
            </a:r>
          </a:p>
          <a:p>
            <a:r>
              <a:rPr lang="ru-RU" dirty="0" smtClean="0"/>
              <a:t>Например: вода как химическое вещество; как часть неорганического вещества клетки / организма; как вещество проводящее электрический ток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932" y="1787237"/>
            <a:ext cx="6689943" cy="356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40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ИНТЕГРИРОВАННЫЙ УРОК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Интегрированное обучение - одно из новшеств современной методики. Эта технология смело вторгается в непоколебимые школьные программы и связывает на первый взгляд несовместимые предметы.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54" y="2700337"/>
            <a:ext cx="6743701" cy="379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8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15" y="588820"/>
            <a:ext cx="3064687" cy="26816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480" y="2335205"/>
            <a:ext cx="5832060" cy="40009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84" y="3146434"/>
            <a:ext cx="5050506" cy="33670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980" y="492888"/>
            <a:ext cx="3608220" cy="265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3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49912CC-1EAA-74C4-2B25-51F09E35E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1558926"/>
            <a:ext cx="4603664" cy="4727573"/>
          </a:xfrm>
        </p:spPr>
        <p:txBody>
          <a:bodyPr/>
          <a:lstStyle/>
          <a:p>
            <a:r>
              <a:rPr lang="ru-RU" b="1" dirty="0"/>
              <a:t>Метапредметный подход </a:t>
            </a:r>
            <a:r>
              <a:rPr lang="ru-RU" dirty="0"/>
              <a:t>в образовании и, соответственно, </a:t>
            </a:r>
            <a:r>
              <a:rPr lang="ru-RU" b="1" dirty="0" err="1"/>
              <a:t>метапредметные</a:t>
            </a:r>
            <a:r>
              <a:rPr lang="ru-RU" b="1" dirty="0"/>
              <a:t> образовательные технологии </a:t>
            </a:r>
            <a:r>
              <a:rPr lang="ru-RU" dirty="0"/>
              <a:t>были разработаны  для того, чтобы решить проблему разобщенности, </a:t>
            </a:r>
            <a:r>
              <a:rPr lang="ru-RU" dirty="0" err="1"/>
              <a:t>расколотости</a:t>
            </a:r>
            <a:r>
              <a:rPr lang="ru-RU" dirty="0"/>
              <a:t>, оторванности друг от друга разных научных дисциплин и, как следствие,  учебных предметов.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55" y="1258956"/>
            <a:ext cx="4793098" cy="502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36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МЕТАПРЕДМЕТНОСТЬ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125" y="1558926"/>
            <a:ext cx="4825711" cy="472757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образовательной деятельности – это способы деятельности, применимые как в рамках образовательного процесса, так и при решении проблем в реальных жизненных ситуациях, освоенные обучающимися на базе одного, нескольких или всех учебных предметов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872" y="1558926"/>
            <a:ext cx="5629970" cy="339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44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РАБОТА С ТЕКСТОМ (по учебнику 7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кл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– эволюция)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125" y="1352550"/>
            <a:ext cx="10953750" cy="493394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Прием </a:t>
            </a:r>
            <a:r>
              <a:rPr lang="ru-RU" b="1" u="sng" dirty="0">
                <a:solidFill>
                  <a:schemeClr val="accent2">
                    <a:lumMod val="75000"/>
                  </a:schemeClr>
                </a:solidFill>
              </a:rPr>
              <a:t>«Дополни определение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» (2).</a:t>
            </a:r>
            <a:endParaRPr lang="ru-RU" b="1" u="sng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900" i="1" dirty="0"/>
              <a:t>Цель: сформировать умение преобразовывать текстовую информацию для дальнейшего использования</a:t>
            </a:r>
            <a:r>
              <a:rPr lang="ru-RU" sz="1900" i="1" dirty="0" smtClean="0"/>
              <a:t>.</a:t>
            </a:r>
            <a:endParaRPr lang="ru-RU" sz="1900" i="1" dirty="0"/>
          </a:p>
          <a:p>
            <a:r>
              <a:rPr lang="ru-RU" sz="1900" i="1" dirty="0"/>
              <a:t>Учащимся предлагается найти в тексте учебника определение для термина (например, «водоросли», «бактерии», «грибы», «слоевище</a:t>
            </a:r>
            <a:r>
              <a:rPr lang="ru-RU" sz="1900" i="1" dirty="0" smtClean="0"/>
              <a:t>»).</a:t>
            </a:r>
            <a:endParaRPr lang="ru-RU" sz="19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u="sng" dirty="0">
                <a:solidFill>
                  <a:schemeClr val="accent2">
                    <a:lumMod val="75000"/>
                  </a:schemeClr>
                </a:solidFill>
              </a:rPr>
              <a:t>Прием «Сконструируй определение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» (1).</a:t>
            </a:r>
            <a:endParaRPr lang="ru-RU" b="1" u="sng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900" i="1" dirty="0"/>
              <a:t>Учащиеся сами конструируют понятия, сопоставив информацию из нескольких предложений текста ( например, «плодовое тело», «фотосинтез</a:t>
            </a:r>
            <a:r>
              <a:rPr lang="ru-RU" sz="1900" i="1" dirty="0" smtClean="0"/>
              <a:t>»).</a:t>
            </a:r>
            <a:endParaRPr lang="ru-RU" sz="19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u="sng" dirty="0">
                <a:solidFill>
                  <a:schemeClr val="accent2">
                    <a:lumMod val="75000"/>
                  </a:schemeClr>
                </a:solidFill>
              </a:rPr>
              <a:t>Прием «</a:t>
            </a:r>
            <a:r>
              <a:rPr lang="ru-RU" b="1" u="sng" dirty="0" err="1">
                <a:solidFill>
                  <a:schemeClr val="accent2">
                    <a:lumMod val="75000"/>
                  </a:schemeClr>
                </a:solidFill>
              </a:rPr>
              <a:t>Поабзацевая</a:t>
            </a:r>
            <a:r>
              <a:rPr lang="ru-RU" b="1" u="sng" dirty="0">
                <a:solidFill>
                  <a:schemeClr val="accent2">
                    <a:lumMod val="75000"/>
                  </a:schemeClr>
                </a:solidFill>
              </a:rPr>
              <a:t> проработка текста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» (3).</a:t>
            </a:r>
            <a:endParaRPr lang="ru-RU" b="1" u="sng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900" i="1" dirty="0"/>
              <a:t>Цель: выделять главную мысль отдельных частей текста; вычленять информацию, заданную в тексте в явном виде</a:t>
            </a:r>
            <a:r>
              <a:rPr lang="ru-RU" sz="1900" i="1" dirty="0" smtClean="0"/>
              <a:t>.</a:t>
            </a:r>
            <a:endParaRPr lang="ru-RU" sz="1900" i="1" dirty="0"/>
          </a:p>
          <a:p>
            <a:r>
              <a:rPr lang="ru-RU" sz="1900" i="1" dirty="0"/>
              <a:t>Учащимся предлагается прочитать абзац, выделить главную мысль, </a:t>
            </a:r>
            <a:r>
              <a:rPr lang="ru-RU" sz="1900" i="1" dirty="0" err="1"/>
              <a:t>сформулироватье</a:t>
            </a:r>
            <a:r>
              <a:rPr lang="ru-RU" sz="1900" i="1" dirty="0"/>
              <a:t> её, используя как можно меньшее количество слов.</a:t>
            </a:r>
          </a:p>
        </p:txBody>
      </p:sp>
    </p:spTree>
    <p:extLst>
      <p:ext uri="{BB962C8B-B14F-4D97-AF65-F5344CB8AC3E}">
        <p14:creationId xmlns:p14="http://schemas.microsoft.com/office/powerpoint/2010/main" val="1676241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125" y="685715"/>
            <a:ext cx="10953750" cy="472757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u="sng" dirty="0">
                <a:solidFill>
                  <a:schemeClr val="accent2">
                    <a:lumMod val="75000"/>
                  </a:schemeClr>
                </a:solidFill>
              </a:rPr>
              <a:t>Прием «Установите соответствие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» (4)</a:t>
            </a:r>
            <a:endParaRPr lang="ru-RU" b="1" u="sng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800" i="1" dirty="0"/>
              <a:t>Цель: сформировать умение работать с информацией, содержащейся в тексте</a:t>
            </a:r>
            <a:r>
              <a:rPr lang="ru-RU" sz="1800" i="1" dirty="0" smtClean="0"/>
              <a:t>.</a:t>
            </a:r>
            <a:endParaRPr lang="ru-RU" sz="1800" i="1" dirty="0"/>
          </a:p>
          <a:p>
            <a:r>
              <a:rPr lang="ru-RU" sz="1800" i="1" dirty="0"/>
              <a:t>Учащимся предлагается соотнести понятия и </a:t>
            </a:r>
            <a:r>
              <a:rPr lang="ru-RU" sz="1800" i="1" dirty="0" smtClean="0"/>
              <a:t>определения</a:t>
            </a:r>
            <a:endParaRPr lang="ru-RU" sz="18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u="sng" dirty="0">
                <a:solidFill>
                  <a:schemeClr val="accent2">
                    <a:lumMod val="75000"/>
                  </a:schemeClr>
                </a:solidFill>
              </a:rPr>
              <a:t>Прием «Составь задание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».</a:t>
            </a:r>
            <a:endParaRPr lang="ru-RU" b="1" u="sng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800" i="1" dirty="0"/>
              <a:t>Цель: сформировать умение вдумчиво преобразовывать текстовую информацию с ее дальнейшим использованием</a:t>
            </a:r>
            <a:r>
              <a:rPr lang="ru-RU" sz="1800" i="1" dirty="0" smtClean="0"/>
              <a:t>.</a:t>
            </a:r>
            <a:endParaRPr lang="ru-RU" sz="1800" i="1" dirty="0"/>
          </a:p>
          <a:p>
            <a:r>
              <a:rPr lang="ru-RU" sz="1800" i="1" dirty="0"/>
              <a:t>Учащимся предлагается при изучении раздела темы составить кроссворд . При этом они не обладают достаточным временем на уроке и такие задания, чаще всего дают закончить дома, т.к. для проектирования таких заданий ученик должен потрудиться. И это уже не чтение текста, это его осмысление, анализ, связь с пройденным материалом .</a:t>
            </a:r>
          </a:p>
          <a:p>
            <a:endParaRPr lang="ru-RU" sz="1800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58754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Другая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797</Words>
  <Application>Microsoft Office PowerPoint</Application>
  <PresentationFormat>Широкоэкранный</PresentationFormat>
  <Paragraphs>74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Tahoma</vt:lpstr>
      <vt:lpstr>Times New Roman</vt:lpstr>
      <vt:lpstr>Тема Office</vt:lpstr>
      <vt:lpstr>"Методические весы: метапредметность на уроке или интегрированный урок?"  Корнева Ксения Сергеевна,  учитель биологии и химии  МАОУ «СОШ № 44» г. Перми</vt:lpstr>
      <vt:lpstr>Немного теории</vt:lpstr>
      <vt:lpstr>МЕЖПРЕДМЕТНОСТЬ</vt:lpstr>
      <vt:lpstr>ИНТЕГРИРОВАННЫЙ УРОК</vt:lpstr>
      <vt:lpstr>Презентация PowerPoint</vt:lpstr>
      <vt:lpstr>Презентация PowerPoint</vt:lpstr>
      <vt:lpstr>МЕТАПРЕДМЕТНОСТЬ</vt:lpstr>
      <vt:lpstr>РАБОТА С ТЕКСТОМ (по учебнику 7 кл – эволюция)</vt:lpstr>
      <vt:lpstr>Презентация PowerPoint</vt:lpstr>
      <vt:lpstr>Презентация PowerPoint</vt:lpstr>
      <vt:lpstr>Работа со схемами (5)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таблицами, диаграммами</vt:lpstr>
      <vt:lpstr>Найти «Лишнего» информацию в каждой строчке, самостоятельно найти критерий, по которому три объекта в каждой строке имеют сходное происхождение, или физиологию, или функцию, а один – лишний. Критерии: установление причинно-следственных связей между объектами и правильный выбор «лишнего».</vt:lpstr>
      <vt:lpstr>Презентация PowerPoint</vt:lpstr>
      <vt:lpstr>Работа с инструкциями</vt:lpstr>
      <vt:lpstr>Описание биологических объектов</vt:lpstr>
      <vt:lpstr>Немного отдохнём </vt:lpstr>
      <vt:lpstr>Решение творческих задач</vt:lpstr>
      <vt:lpstr>Решение ситуационных задач.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Несформированность внутришкольной системы повышения квалификации</dc:title>
  <dc:creator>Егор Комягин</dc:creator>
  <cp:lastModifiedBy>Корнева</cp:lastModifiedBy>
  <cp:revision>21</cp:revision>
  <cp:lastPrinted>2024-11-16T04:25:54Z</cp:lastPrinted>
  <dcterms:created xsi:type="dcterms:W3CDTF">2024-03-15T08:42:18Z</dcterms:created>
  <dcterms:modified xsi:type="dcterms:W3CDTF">2024-11-16T04:26:55Z</dcterms:modified>
</cp:coreProperties>
</file>