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64" r:id="rId10"/>
    <p:sldId id="265" r:id="rId11"/>
    <p:sldId id="266" r:id="rId12"/>
    <p:sldId id="267" r:id="rId13"/>
    <p:sldId id="268" r:id="rId14"/>
    <p:sldId id="270" r:id="rId15"/>
    <p:sldId id="274" r:id="rId16"/>
    <p:sldId id="275" r:id="rId17"/>
    <p:sldId id="269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6.434271746979003E-3"/>
          <c:y val="1.22268901544373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354816667653386"/>
          <c:y val="0.29217662294997193"/>
          <c:w val="0.80004144218814754"/>
          <c:h val="0.52700721378695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ниже базового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2028348543099257E-3"/>
                  <c:y val="9.175030532737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5D-4153-821E-A02A56AA42A0}"/>
                </c:ext>
              </c:extLst>
            </c:dLbl>
            <c:dLbl>
              <c:idx val="1"/>
              <c:layout>
                <c:manualLayout>
                  <c:x val="9.6037798057465387E-3"/>
                  <c:y val="9.1751065794056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9D-4E43-A2AE-D5054737B709}"/>
                </c:ext>
              </c:extLst>
            </c:dLbl>
            <c:dLbl>
              <c:idx val="2"/>
              <c:layout>
                <c:manualLayout>
                  <c:x val="1.8736074013030932E-17"/>
                  <c:y val="8.5785798767806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AE-4F16-9A69-61EEB51ED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0.13</c:v>
                </c:pt>
                <c:pt idx="1">
                  <c:v>0.04</c:v>
                </c:pt>
                <c:pt idx="2">
                  <c:v>0.02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1-2C9D-4E43-A2AE-D5054737B7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0.16</c:v>
                </c:pt>
                <c:pt idx="1">
                  <c:v>0.15</c:v>
                </c:pt>
                <c:pt idx="2">
                  <c:v>0.08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2-2C9D-4E43-A2AE-D5054737B7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0.59</c:v>
                </c:pt>
                <c:pt idx="1">
                  <c:v>0.57999999999999996</c:v>
                </c:pt>
                <c:pt idx="2">
                  <c:v>0.59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3-2C9D-4E43-A2AE-D5054737B7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2022-2023</c:v>
                </c:pt>
                <c:pt idx="1">
                  <c:v>2023-2024</c:v>
                </c:pt>
                <c:pt idx="2">
                  <c:v>2024-2025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0.12</c:v>
                </c:pt>
                <c:pt idx="1">
                  <c:v>0.23</c:v>
                </c:pt>
                <c:pt idx="2">
                  <c:v>0.31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4-2C9D-4E43-A2AE-D5054737B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76108848"/>
        <c:axId val="476107728"/>
      </c:barChart>
      <c:catAx>
        <c:axId val="476108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107728"/>
        <c:crosses val="autoZero"/>
        <c:auto val="1"/>
        <c:lblAlgn val="ctr"/>
        <c:lblOffset val="100"/>
        <c:noMultiLvlLbl val="0"/>
      </c:catAx>
      <c:valAx>
        <c:axId val="476107728"/>
        <c:scaling>
          <c:orientation val="minMax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610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64961285694647E-2"/>
          <c:y val="0.14463071965358926"/>
          <c:w val="0.95335953350041358"/>
          <c:h val="0.61412597163822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46-4A4B-9F3D-07968FDAB00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46-4A4B-9F3D-07968FDAB0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46-4A4B-9F3D-07968FDAB00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46-4A4B-9F3D-07968FDAB00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A46-4A4B-9F3D-07968FDAB00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56,5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A46-4A4B-9F3D-07968FDAB00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61,8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A46-4A4B-9F3D-07968FDAB00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63,1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A46-4A4B-9F3D-07968FDAB003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67,8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A46-4A4B-9F3D-07968FDAB003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58,3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A46-4A4B-9F3D-07968FDAB003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58,0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A46-4A4B-9F3D-07968FDAB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65.959999999999994</c:v>
                </c:pt>
                <c:pt idx="1">
                  <c:v>66.739999999999995</c:v>
                </c:pt>
                <c:pt idx="2">
                  <c:v>66.88</c:v>
                </c:pt>
                <c:pt idx="3">
                  <c:v>63.21</c:v>
                </c:pt>
                <c:pt idx="4">
                  <c:v>62.33</c:v>
                </c:pt>
                <c:pt idx="5">
                  <c:v>56.83</c:v>
                </c:pt>
                <c:pt idx="6">
                  <c:v>59.6</c:v>
                </c:pt>
                <c:pt idx="7">
                  <c:v>66.48</c:v>
                </c:pt>
                <c:pt idx="8">
                  <c:v>65.459999999999994</c:v>
                </c:pt>
                <c:pt idx="9">
                  <c:v>58.35</c:v>
                </c:pt>
                <c:pt idx="10">
                  <c:v>58.78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D-4312-93A4-7CE13604BB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A46-4A4B-9F3D-07968FDAB00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A46-4A4B-9F3D-07968FDAB0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A46-4A4B-9F3D-07968FDAB00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58,1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A46-4A4B-9F3D-07968FDAB00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A46-4A4B-9F3D-07968FDAB00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54,5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A46-4A4B-9F3D-07968FDAB00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55,8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A46-4A4B-9F3D-07968FDAB00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54,8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A46-4A4B-9F3D-07968FDAB003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64,1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A46-4A4B-9F3D-07968FDAB003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53,6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2A46-4A4B-9F3D-07968FDAB003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61,9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A46-4A4B-9F3D-07968FDAB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63.88</c:v>
                </c:pt>
                <c:pt idx="1">
                  <c:v>62.55</c:v>
                </c:pt>
                <c:pt idx="2">
                  <c:v>63.21</c:v>
                </c:pt>
                <c:pt idx="3">
                  <c:v>56.55</c:v>
                </c:pt>
                <c:pt idx="4">
                  <c:v>54.49</c:v>
                </c:pt>
                <c:pt idx="5">
                  <c:v>54.13</c:v>
                </c:pt>
                <c:pt idx="6">
                  <c:v>57.19</c:v>
                </c:pt>
                <c:pt idx="7">
                  <c:v>56.08</c:v>
                </c:pt>
                <c:pt idx="8">
                  <c:v>65.39</c:v>
                </c:pt>
                <c:pt idx="9">
                  <c:v>55.05</c:v>
                </c:pt>
                <c:pt idx="10">
                  <c:v>60.92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4D-4312-93A4-7CE13604B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238736"/>
        <c:axId val="578239296"/>
      </c:barChart>
      <c:catAx>
        <c:axId val="57823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578239296"/>
        <c:crosses val="autoZero"/>
        <c:auto val="1"/>
        <c:lblAlgn val="ctr"/>
        <c:lblOffset val="100"/>
        <c:noMultiLvlLbl val="0"/>
      </c:catAx>
      <c:valAx>
        <c:axId val="57823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823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9092133406531"/>
          <c:y val="0.85337647006257689"/>
          <c:w val="0.58534341026340408"/>
          <c:h val="7.4258488561357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rot="-5400000" vert="horz"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Выбор </a:t>
            </a:r>
            <a:br>
              <a:rPr lang="ru-RU" sz="1400" dirty="0"/>
            </a:br>
            <a:r>
              <a:rPr lang="ru-RU" sz="1400" dirty="0"/>
              <a:t>приоритетных предметов</a:t>
            </a:r>
          </a:p>
        </c:rich>
      </c:tx>
      <c:layout>
        <c:manualLayout>
          <c:xMode val="edge"/>
          <c:yMode val="edge"/>
          <c:x val="0.15066182647206477"/>
          <c:y val="7.0647097747292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"/>
          <c:w val="0.98610156124442283"/>
          <c:h val="0.89516362736688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выбора приоритетных предметов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3995801259622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8F-45B5-AFAE-3C15D2A6D0E5}"/>
                </c:ext>
              </c:extLst>
            </c:dLbl>
            <c:dLbl>
              <c:idx val="1"/>
              <c:layout>
                <c:manualLayout>
                  <c:x val="0"/>
                  <c:y val="-2.239328201539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8F-45B5-AFAE-3C15D2A6D0E5}"/>
                </c:ext>
              </c:extLst>
            </c:dLbl>
            <c:dLbl>
              <c:idx val="2"/>
              <c:layout>
                <c:manualLayout>
                  <c:x val="3.0228755688046531E-3"/>
                  <c:y val="2.3208903310534355E-3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tx1"/>
                        </a:solidFill>
                      </a:defRPr>
                    </a:pPr>
                    <a:fld id="{ADD6A8E4-1895-4FAB-B819-D3BE5FF9B1BC}" type="VALUE">
                      <a:rPr lang="en-US" sz="1100" b="1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78F-45B5-AFAE-3C15D2A6D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0.60199999999999998</c:v>
                </c:pt>
                <c:pt idx="1">
                  <c:v>0.63600000000000001</c:v>
                </c:pt>
                <c:pt idx="2">
                  <c:v>0.66800000000000004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8F-45B5-AFAE-3C15D2A6D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711584"/>
        <c:axId val="586712144"/>
      </c:barChart>
      <c:catAx>
        <c:axId val="58671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86712144"/>
        <c:crosses val="autoZero"/>
        <c:auto val="1"/>
        <c:lblAlgn val="ctr"/>
        <c:lblOffset val="100"/>
        <c:noMultiLvlLbl val="0"/>
      </c:catAx>
      <c:valAx>
        <c:axId val="586712144"/>
        <c:scaling>
          <c:orientation val="minMax"/>
          <c:max val="1"/>
        </c:scaling>
        <c:delete val="1"/>
        <c:axPos val="r"/>
        <c:numFmt formatCode="0.0%" sourceLinked="1"/>
        <c:majorTickMark val="out"/>
        <c:minorTickMark val="none"/>
        <c:tickLblPos val="nextTo"/>
        <c:crossAx val="58671158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0.40227</cdr:x>
      <cdr:y>0.16237</cdr:y>
    </cdr:from>
    <cdr:to>
      <cdr:x>0.4761</cdr:x>
      <cdr:y>0.37005</cdr:y>
    </cdr:to>
    <cdr:sp macro="" textlink="">
      <cdr:nvSpPr>
        <cdr:cNvPr id="3" name="Овал 2"/>
        <cdr:cNvSpPr/>
      </cdr:nvSpPr>
      <cdr:spPr>
        <a:xfrm xmlns:a="http://schemas.openxmlformats.org/drawingml/2006/main" rot="1491589">
          <a:off x="4301276" y="828570"/>
          <a:ext cx="789358" cy="105974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0.6532</cdr:x>
      <cdr:y>0.13863</cdr:y>
    </cdr:from>
    <cdr:to>
      <cdr:x>0.73098</cdr:x>
      <cdr:y>0.35794</cdr:y>
    </cdr:to>
    <cdr:sp macro="" textlink="">
      <cdr:nvSpPr>
        <cdr:cNvPr id="5" name="Овал 4"/>
        <cdr:cNvSpPr/>
      </cdr:nvSpPr>
      <cdr:spPr>
        <a:xfrm xmlns:a="http://schemas.openxmlformats.org/drawingml/2006/main" rot="1491589">
          <a:off x="6984313" y="707407"/>
          <a:ext cx="831589" cy="111908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0BFF-E632-4439-91D7-AA0CE918F1C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50AA3-A524-4F09-AFE5-82FC8A337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9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8300-D51D-44DE-AD55-14A3DA07E5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7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31C5C-1E08-6AEF-948A-5D03AFFC2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26C9355-9832-1FE4-32C7-4A3134EBC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9D1C759-7B44-D6C6-FAEF-F4702E50D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5942E3-B0E0-0268-28BD-F167EE189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8300-D51D-44DE-AD55-14A3DA07E5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7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99ACF-7BA8-6055-D54B-8391AEE16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6CDE847-9F8E-3CE8-AB66-7F6BCC1AB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CFAF099-43E3-71FB-3F6C-59BD5FC70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9C6DC3-DFC5-B95F-9AE5-3AC0D8816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8300-D51D-44DE-AD55-14A3DA07E5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39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22889-D423-06AF-448E-B6ED528D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12D0873-FE42-1F17-BE73-EF8B91624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0B154AA-DA41-8E98-149E-3453A66B5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5D68B1-FEC4-ED62-64A5-D625EDCA6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8300-D51D-44DE-AD55-14A3DA07E5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40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8300-D51D-44DE-AD55-14A3DA07E5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9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8300-D51D-44DE-AD55-14A3DA07E5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5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F8C9-6FCE-42F3-817F-68A6602C4BBE}" type="slidenum">
              <a:rPr lang="ru-RU" smtClean="0">
                <a:solidFill>
                  <a:prstClr val="black"/>
                </a:solidFill>
                <a:latin typeface="Montserrat" panose="020F0502020204030204"/>
              </a:rPr>
              <a:pPr/>
              <a:t>5</a:t>
            </a:fld>
            <a:endParaRPr lang="ru-RU">
              <a:solidFill>
                <a:prstClr val="black"/>
              </a:solidFill>
              <a:latin typeface="Montserrat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136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8300-D51D-44DE-AD55-14A3DA07E5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6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8300-D51D-44DE-AD55-14A3DA07E5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51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8300-D51D-44DE-AD55-14A3DA07E5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2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6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8300-D51D-44DE-AD55-14A3DA07E5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3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9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1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8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t>‹#›</a:t>
            </a:fld>
            <a:endParaRPr lang="ru-RU" sz="12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chemeClr val="tx1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Montserrat" panose="00000500000000000000" pitchFamily="2" charset="-52"/>
              <a:buNone/>
              <a:tabLst/>
              <a:defRPr/>
            </a:pPr>
            <a:r>
              <a:rPr lang="ru-RU" sz="1000" dirty="0">
                <a:solidFill>
                  <a:schemeClr val="tx1"/>
                </a:solidFill>
              </a:rPr>
              <a:t>Название презентации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F748E1-F5FF-494D-B1C0-2197C02E2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6490800"/>
            <a:ext cx="180000" cy="3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7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5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1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6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8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9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4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7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2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00E0-C037-43D4-84DE-B46ECEA93301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A8BBE-2CAE-46AA-8FAE-6E57B4DE1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microsoft.com/office/2007/relationships/hdphoto" Target="../media/hdphoto4.wdp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3.pn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8.wdp"/><Relationship Id="rId3" Type="http://schemas.openxmlformats.org/officeDocument/2006/relationships/image" Target="../media/image42.png"/><Relationship Id="rId7" Type="http://schemas.microsoft.com/office/2007/relationships/hdphoto" Target="../media/hdphoto5.wdp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microsoft.com/office/2007/relationships/hdphoto" Target="../media/hdphoto7.wdp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microsoft.com/office/2007/relationships/hdphoto" Target="../media/hdphoto6.wdp"/><Relationship Id="rId1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edu.gov.ru/press/9421/vneseny-izmeneniya-v-federalnye-programmy-nachalnogo-osnovnogo-i-srednego-obrazovaniya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63207A4-54BA-93B6-FCD9-3EB92E2A5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"/>
            <a:ext cx="12192000" cy="68568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DCDD1C-5DDD-FDBD-E263-2E01FC941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258763"/>
            <a:ext cx="447675" cy="833438"/>
          </a:xfrm>
          <a:prstGeom prst="rect">
            <a:avLst/>
          </a:prstGeom>
        </p:spPr>
      </p:pic>
      <p:sp>
        <p:nvSpPr>
          <p:cNvPr id="10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id="{4BBB347F-9713-6F48-E1B3-C51641014AF0}"/>
              </a:ext>
            </a:extLst>
          </p:cNvPr>
          <p:cNvSpPr txBox="1">
            <a:spLocks/>
          </p:cNvSpPr>
          <p:nvPr/>
        </p:nvSpPr>
        <p:spPr>
          <a:xfrm>
            <a:off x="346076" y="1268413"/>
            <a:ext cx="10761196" cy="37798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chemeClr val="tx1"/>
                </a:solidFill>
              </a:rPr>
              <a:t>Общее образование</a:t>
            </a:r>
          </a:p>
          <a:p>
            <a:pPr algn="r"/>
            <a:endParaRPr lang="ru-RU" sz="3200" i="1" dirty="0">
              <a:solidFill>
                <a:srgbClr val="0070C0"/>
              </a:solidFill>
            </a:endParaRPr>
          </a:p>
          <a:p>
            <a:pPr algn="r"/>
            <a:endParaRPr lang="ru-RU" sz="3200" i="1" dirty="0">
              <a:solidFill>
                <a:srgbClr val="0070C0"/>
              </a:solidFill>
            </a:endParaRPr>
          </a:p>
          <a:p>
            <a:pPr algn="r"/>
            <a:r>
              <a:rPr lang="ru-RU" sz="4000" i="1" dirty="0">
                <a:solidFill>
                  <a:srgbClr val="0070C0"/>
                </a:solidFill>
              </a:rPr>
              <a:t>Завтра принадлежит тем,</a:t>
            </a:r>
          </a:p>
          <a:p>
            <a:pPr algn="r"/>
            <a:r>
              <a:rPr lang="ru-RU" sz="4000" i="1" dirty="0">
                <a:solidFill>
                  <a:srgbClr val="0070C0"/>
                </a:solidFill>
              </a:rPr>
              <a:t>кто действует сегодня!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3C95AE-23BF-25B5-74AC-FED1C69FEB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1501" r="17980" b="11269"/>
          <a:stretch/>
        </p:blipFill>
        <p:spPr>
          <a:xfrm>
            <a:off x="9649715" y="204584"/>
            <a:ext cx="2205735" cy="14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2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Оборудование классов по предметам Труд (технология) и ОБЗР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285440" y="1095242"/>
            <a:ext cx="5132614" cy="4318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100% </a:t>
            </a:r>
            <a:r>
              <a:rPr lang="ru-RU" b="0" dirty="0">
                <a:solidFill>
                  <a:schemeClr val="tx1"/>
                </a:solidFill>
              </a:rPr>
              <a:t>школ – оснащение к 2027 г.</a:t>
            </a:r>
            <a:endParaRPr lang="ru-RU" sz="1100" b="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5439" y="1563978"/>
            <a:ext cx="98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2025 год –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197</a:t>
            </a:r>
            <a:r>
              <a:rPr lang="ru-RU" dirty="0"/>
              <a:t> школ (42 %),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dirty="0"/>
              <a:t>ресурсно-методических центра</a:t>
            </a:r>
          </a:p>
        </p:txBody>
      </p:sp>
      <p:pic>
        <p:nvPicPr>
          <p:cNvPr id="9" name="Picture 2" descr="Строительство зданий – Бесплатные иконки: здания">
            <a:extLst>
              <a:ext uri="{FF2B5EF4-FFF2-40B4-BE49-F238E27FC236}">
                <a16:creationId xmlns:a16="http://schemas.microsoft.com/office/drawing/2014/main" id="{66768EF0-CCEE-6708-2041-98994D1B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7" y="1032106"/>
            <a:ext cx="691316" cy="6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288630" y="2461803"/>
            <a:ext cx="3706049" cy="342844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spcAft>
                <a:spcPts val="1200"/>
              </a:spcAft>
            </a:pPr>
            <a:endParaRPr lang="ru-RU" sz="1400" b="1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</p:txBody>
      </p:sp>
      <p:pic>
        <p:nvPicPr>
          <p:cNvPr id="34" name="Picture 6" descr="https://avatars.mds.yandex.net/i?id=b36cd3e7f4558395bd244b347ce186e0_l-5906268-images-thumbs&amp;n=13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532">
                        <a14:foregroundMark x1="36416" y1="76923" x2="36416" y2="76923"/>
                        <a14:foregroundMark x1="37572" y1="69231" x2="37572" y2="69231"/>
                        <a14:foregroundMark x1="42775" y1="65385" x2="42775" y2="65385"/>
                        <a14:foregroundMark x1="66474" y1="55769" x2="66474" y2="55769"/>
                        <a14:foregroundMark x1="85549" y1="57692" x2="85549" y2="57692"/>
                        <a14:foregroundMark x1="90751" y1="40385" x2="90751" y2="40385"/>
                        <a14:foregroundMark x1="96532" y1="32692" x2="96532" y2="32692"/>
                        <a14:foregroundMark x1="52601" y1="61538" x2="52601" y2="61538"/>
                        <a14:foregroundMark x1="59538" y1="57692" x2="59538" y2="57692"/>
                        <a14:foregroundMark x1="26012" y1="80769" x2="26012" y2="80769"/>
                        <a14:foregroundMark x1="4624" y1="46154" x2="4624" y2="46154"/>
                        <a14:foregroundMark x1="3468" y1="61538" x2="3468" y2="61538"/>
                        <a14:foregroundMark x1="8092" y1="84615" x2="8092" y2="84615"/>
                        <a14:foregroundMark x1="17341" y1="84615" x2="17341" y2="84615"/>
                        <a14:foregroundMark x1="8092" y1="46154" x2="73410" y2="9615"/>
                        <a14:foregroundMark x1="71098" y1="9615" x2="95376" y2="32692"/>
                        <a14:foregroundMark x1="93642" y1="38462" x2="84971" y2="57692"/>
                        <a14:foregroundMark x1="85549" y1="61538" x2="34682" y2="75000"/>
                        <a14:foregroundMark x1="38150" y1="76923" x2="15029" y2="84615"/>
                        <a14:foregroundMark x1="16763" y1="92308" x2="1734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30983" y="4245600"/>
            <a:ext cx="1303304" cy="862439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56457" y="2461097"/>
            <a:ext cx="3949694" cy="3438229"/>
            <a:chOff x="556457" y="2668354"/>
            <a:chExt cx="3949694" cy="3438229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56457" y="2668354"/>
              <a:ext cx="3949694" cy="3438229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>
                <a:spcAft>
                  <a:spcPts val="1200"/>
                </a:spcAft>
              </a:pPr>
              <a:endParaRPr lang="ru-RU" sz="1400" b="1" dirty="0">
                <a:solidFill>
                  <a:schemeClr val="tx1"/>
                </a:solidFill>
                <a:latin typeface="+mj-lt"/>
              </a:endParaRPr>
            </a:p>
            <a:p>
              <a:pPr>
                <a:spcAft>
                  <a:spcPts val="1200"/>
                </a:spcAft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Мастерские для мальчиков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  <a:latin typeface="+mj-lt"/>
                </a:rPr>
                <a:t>токарные, фрезерные, лазерные станки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  <a:latin typeface="+mj-lt"/>
                </a:rPr>
                <a:t> верстаки с инструментами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  <a:latin typeface="+mj-lt"/>
                </a:rPr>
                <a:t> электроинструменты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  <a:latin typeface="+mj-lt"/>
                </a:rPr>
                <a:t> и др.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93340"/>
                </a:solidFill>
                <a:latin typeface="PermianSerifTypeface" panose="02000000000000000000" pitchFamily="50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93340"/>
                </a:solidFill>
                <a:latin typeface="PermianSerifTypeface" panose="02000000000000000000" pitchFamily="50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93340"/>
                </a:solidFill>
                <a:latin typeface="PermianSerifTypeface" panose="02000000000000000000" pitchFamily="50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93340"/>
                </a:solidFill>
                <a:latin typeface="PermianSerifTypeface" panose="02000000000000000000" pitchFamily="50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93340"/>
                </a:solidFill>
                <a:latin typeface="PermianSerifTypeface" panose="02000000000000000000" pitchFamily="50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93340"/>
                </a:solidFill>
                <a:latin typeface="PermianSerifTypeface" panose="02000000000000000000" pitchFamily="50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93340"/>
                </a:solidFill>
                <a:latin typeface="PermianSerifTypeface" panose="02000000000000000000" pitchFamily="50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93340"/>
                </a:solidFill>
                <a:latin typeface="PermianSerifTypeface" panose="02000000000000000000" pitchFamily="50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93340"/>
                </a:solidFill>
                <a:latin typeface="PermianSerifTypeface" panose="02000000000000000000" pitchFamily="50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93340"/>
                </a:solidFill>
                <a:latin typeface="PermianSerifTypeface" panose="02000000000000000000" pitchFamily="50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rgbClr val="293340"/>
                </a:solidFill>
                <a:latin typeface="PermianSerifTypeface" panose="02000000000000000000" pitchFamily="50" charset="0"/>
              </a:endParaRPr>
            </a:p>
          </p:txBody>
        </p:sp>
        <p:pic>
          <p:nvPicPr>
            <p:cNvPr id="35" name="Picture 12" descr="Picture background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01" y="4330663"/>
              <a:ext cx="1224917" cy="103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6" descr="Picture background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090" y="5023919"/>
              <a:ext cx="1026311" cy="103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8" descr="Picture background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749" y="4139983"/>
              <a:ext cx="922290" cy="720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2" descr="Picture background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870" y="4386942"/>
              <a:ext cx="1215817" cy="947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36" descr="Picture backgroun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83" y="3448443"/>
            <a:ext cx="1542744" cy="138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c.dns-shop.ru/thumb/st1/fit/wm/0/0/54ecd690e0b719fa78450e7d0995fc6c/ae4c888c3a56763d319d402248bc36659f7888b9b91401a70f61e56a993bd42e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26" y="3748623"/>
            <a:ext cx="908895" cy="9949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4" descr="Picture background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36" y="4653475"/>
            <a:ext cx="1159367" cy="11195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cdn.citilink.ru/aeW3QbYIPHyeGgWJvJ1G9Upr2v8Ku3o3NE_zB0Ol07I/resizing_type:fit/gravity:sm/width:1200/height:1200/plain/product-images/38ec719b-e4d0-403f-8f69-6b9779f9c5b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90" y="3969061"/>
            <a:ext cx="674795" cy="847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8595249" y="3762109"/>
            <a:ext cx="3241768" cy="2042741"/>
            <a:chOff x="8595249" y="3969366"/>
            <a:chExt cx="3241768" cy="2042741"/>
          </a:xfrm>
        </p:grpSpPr>
        <p:pic>
          <p:nvPicPr>
            <p:cNvPr id="39" name="Picture 32" descr="Picture background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95249" y="4753251"/>
              <a:ext cx="1222962" cy="1009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0" descr="Picture background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74531" y="4774492"/>
              <a:ext cx="1312179" cy="1237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Picture background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1949" y="3969366"/>
              <a:ext cx="745068" cy="15229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1305489" y="1972503"/>
            <a:ext cx="3321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2026 год </a:t>
            </a:r>
            <a:r>
              <a:rPr lang="ru-RU" sz="1600" dirty="0" smtClean="0"/>
              <a:t>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464</a:t>
            </a:r>
            <a:r>
              <a:rPr lang="ru-RU" sz="1600" dirty="0" smtClean="0"/>
              <a:t> </a:t>
            </a:r>
            <a:r>
              <a:rPr lang="ru-RU" sz="1600" dirty="0"/>
              <a:t>школы (100 %)</a:t>
            </a:r>
            <a:endParaRPr lang="ru-RU" sz="16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3805" y="2461097"/>
            <a:ext cx="3402227" cy="342914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5020" y="2579072"/>
            <a:ext cx="33797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/>
              <a:t>Мастерские для девочек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швейное и кухонное оборудование</a:t>
            </a: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288630" y="2592558"/>
            <a:ext cx="33797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/>
              <a:t>Кабинет ОБЗР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макеты оружия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тренажеры для оказания первой помощи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БПЛА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электронный тир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 и др.</a:t>
            </a:r>
          </a:p>
          <a:p>
            <a:endParaRPr lang="ru-RU" dirty="0"/>
          </a:p>
        </p:txBody>
      </p:sp>
      <p:sp>
        <p:nvSpPr>
          <p:cNvPr id="26" name="Объект 4"/>
          <p:cNvSpPr>
            <a:spLocks noGrp="1"/>
          </p:cNvSpPr>
          <p:nvPr>
            <p:ph sz="quarter" idx="13"/>
          </p:nvPr>
        </p:nvSpPr>
        <p:spPr>
          <a:xfrm>
            <a:off x="569201" y="5952909"/>
            <a:ext cx="11425478" cy="43180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Важно:</a:t>
            </a:r>
            <a:r>
              <a:rPr lang="ru-RU" sz="1600" b="0" dirty="0">
                <a:solidFill>
                  <a:schemeClr val="tx1"/>
                </a:solidFill>
              </a:rPr>
              <a:t> обеспечить условия для обучения по предметам Труд (технология) и ОБЗР</a:t>
            </a:r>
          </a:p>
        </p:txBody>
      </p:sp>
    </p:spTree>
    <p:extLst>
      <p:ext uri="{BB962C8B-B14F-4D97-AF65-F5344CB8AC3E}">
        <p14:creationId xmlns:p14="http://schemas.microsoft.com/office/powerpoint/2010/main" val="196146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Оборудование классов по предмету ИЗО, Музыка, Физика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323107" y="1723811"/>
            <a:ext cx="5132614" cy="4318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100% </a:t>
            </a:r>
            <a:r>
              <a:rPr lang="ru-RU" b="0" dirty="0">
                <a:solidFill>
                  <a:schemeClr val="tx1"/>
                </a:solidFill>
              </a:rPr>
              <a:t>школ – оснащение к 2028 г.</a:t>
            </a:r>
            <a:endParaRPr lang="ru-RU" sz="1100" b="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3107" y="1010646"/>
            <a:ext cx="9806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2026 г. - 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200</a:t>
            </a:r>
            <a:r>
              <a:rPr lang="ru-RU" dirty="0"/>
              <a:t>  школ (43 %)</a:t>
            </a:r>
          </a:p>
        </p:txBody>
      </p:sp>
      <p:pic>
        <p:nvPicPr>
          <p:cNvPr id="9" name="Picture 2" descr="Строительство зданий – Бесплатные иконки: здания">
            <a:extLst>
              <a:ext uri="{FF2B5EF4-FFF2-40B4-BE49-F238E27FC236}">
                <a16:creationId xmlns:a16="http://schemas.microsoft.com/office/drawing/2014/main" id="{66768EF0-CCEE-6708-2041-98994D1B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7" y="1292625"/>
            <a:ext cx="691316" cy="6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620356" y="2369313"/>
            <a:ext cx="3559818" cy="33349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88630" y="2369313"/>
            <a:ext cx="3706049" cy="33320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6457" y="2364259"/>
            <a:ext cx="3949694" cy="33461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spcAft>
                <a:spcPts val="1200"/>
              </a:spcAft>
            </a:pPr>
            <a:endParaRPr lang="ru-RU" sz="1400" b="1" dirty="0">
              <a:solidFill>
                <a:schemeClr val="tx1"/>
              </a:solidFill>
              <a:latin typeface="PermianSerifTypeface" panose="02000000000000000000" pitchFamily="50" charset="0"/>
            </a:endParaRPr>
          </a:p>
          <a:p>
            <a:pPr>
              <a:spcAft>
                <a:spcPts val="1200"/>
              </a:spcAft>
            </a:pPr>
            <a:endParaRPr lang="ru-RU" sz="1400" b="1" dirty="0">
              <a:solidFill>
                <a:schemeClr val="tx1"/>
              </a:solidFill>
              <a:latin typeface="PermianSerifTypeface" panose="02000000000000000000" pitchFamily="50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PermianSerifTypeface" panose="02000000000000000000" pitchFamily="50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</p:txBody>
      </p:sp>
      <p:sp>
        <p:nvSpPr>
          <p:cNvPr id="24" name="Объект 4"/>
          <p:cNvSpPr>
            <a:spLocks noGrp="1"/>
          </p:cNvSpPr>
          <p:nvPr>
            <p:ph sz="quarter" idx="13"/>
          </p:nvPr>
        </p:nvSpPr>
        <p:spPr>
          <a:xfrm>
            <a:off x="569201" y="5882355"/>
            <a:ext cx="11425478" cy="43180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Важно: </a:t>
            </a:r>
            <a:r>
              <a:rPr lang="ru-RU" sz="1600" b="0" dirty="0">
                <a:solidFill>
                  <a:schemeClr val="tx1"/>
                </a:solidFill>
              </a:rPr>
              <a:t>обеспечить условия для обучения по предметам ИЗО, Музыка, Физика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0" y="4679007"/>
            <a:ext cx="1220826" cy="915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12" y="4404260"/>
            <a:ext cx="3412987" cy="1297084"/>
          </a:xfrm>
          <a:prstGeom prst="rect">
            <a:avLst/>
          </a:prstGeom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05" y="4676264"/>
            <a:ext cx="1053833" cy="9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68" y="4781696"/>
            <a:ext cx="1254757" cy="8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94" y="4620436"/>
            <a:ext cx="864732" cy="8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14" y="4495409"/>
            <a:ext cx="646789" cy="5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1323107" y="1382477"/>
            <a:ext cx="9806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2027 г. - 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264</a:t>
            </a:r>
            <a:r>
              <a:rPr lang="ru-RU" dirty="0"/>
              <a:t>  школы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457" y="2350564"/>
            <a:ext cx="37350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/>
              <a:t>Кабинет ИЗО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комплекты гипсовых моделей головы, растений, фруктов, овощей, грибов и т.п.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 комплекты учебных таблиц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портреты художников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мольберт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и др.</a:t>
            </a:r>
          </a:p>
          <a:p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74546" y="2350564"/>
            <a:ext cx="3510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/>
              <a:t>Кабинет Физики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 демонстрационные наборы физических явлений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модели строения ракет, небесной сферы, солнечной системы и пр.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телескоп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лабораторные приборы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и др. </a:t>
            </a:r>
          </a:p>
          <a:p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11414" y="2362231"/>
            <a:ext cx="32240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/>
              <a:t>Кабинет Музыки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пианино акустическое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наборы инструментов (шумовые, детские)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мобильная акустическая система с микрофоном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комплекты учебных таблиц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портреты композиторов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и др</a:t>
            </a:r>
            <a:r>
              <a:rPr lang="ru-RU" sz="1400" dirty="0">
                <a:latin typeface="PermianSerifTypeface" panose="02000000000000000000" pitchFamily="50" charset="0"/>
              </a:rPr>
              <a:t>.</a:t>
            </a:r>
            <a:endParaRPr lang="ru-RU" sz="1400" dirty="0">
              <a:solidFill>
                <a:srgbClr val="293340"/>
              </a:solidFill>
              <a:latin typeface="PermianSerifTypeface" panose="02000000000000000000" pitchFamily="50" charset="0"/>
            </a:endParaRPr>
          </a:p>
          <a:p>
            <a:endParaRPr lang="ru-RU" sz="1400" dirty="0"/>
          </a:p>
        </p:txBody>
      </p:sp>
      <p:sp>
        <p:nvSpPr>
          <p:cNvPr id="1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78" y="4239193"/>
            <a:ext cx="1451928" cy="136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7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35360" y="13632"/>
            <a:ext cx="11521280" cy="715962"/>
          </a:xfrm>
        </p:spPr>
        <p:txBody>
          <a:bodyPr/>
          <a:lstStyle/>
          <a:p>
            <a:r>
              <a:rPr lang="ru-RU" dirty="0"/>
              <a:t>Открытие групп продленного  дня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8200" y="5190140"/>
            <a:ext cx="52625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Важно: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2025-2026 уч. г.– открыть ГПД в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10% </a:t>
            </a:r>
            <a:r>
              <a:rPr lang="ru-RU" sz="1600" dirty="0">
                <a:latin typeface="Montserrat" panose="00000500000000000000" pitchFamily="2" charset="-52"/>
              </a:rPr>
              <a:t>школ 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до 2030 уч. г. – открыть ГПД в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35 %</a:t>
            </a:r>
            <a:r>
              <a:rPr lang="ru-RU" sz="1600" dirty="0">
                <a:latin typeface="Montserrat" panose="00000500000000000000" pitchFamily="2" charset="-52"/>
              </a:rPr>
              <a:t> школ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8200" y="1482107"/>
            <a:ext cx="4284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Открытие порядка 1000 групп продлённого дня для обучающихся 1–4 классов ежегодно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200" y="1093116"/>
            <a:ext cx="285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Российская Федерация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396" y="2420414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Пермский край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9396" y="2700556"/>
            <a:ext cx="4284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2024-2025 </a:t>
            </a:r>
            <a:r>
              <a:rPr lang="ru-RU" sz="1600" b="1" dirty="0" err="1">
                <a:solidFill>
                  <a:srgbClr val="FF0000"/>
                </a:solidFill>
              </a:rPr>
              <a:t>уч.г</a:t>
            </a:r>
            <a:r>
              <a:rPr lang="ru-RU" sz="1600" b="1" dirty="0">
                <a:solidFill>
                  <a:srgbClr val="FF0000"/>
                </a:solidFill>
              </a:rPr>
              <a:t>. – ГПД в 3,2 %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1918" y="1133100"/>
            <a:ext cx="537257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Открытие ГПД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по решению ОО с учетом мнения родителей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06230" y="2168471"/>
            <a:ext cx="535099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Виды деятельности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присмотр и уход за детьми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воспитание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подготовка к учебным занятиям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физкультурно-оздоровительные мероприятия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культурные мероприятия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1918" y="4217189"/>
            <a:ext cx="537257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Основание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ФЗ № 273 «Об образовании в РФ»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396" y="2997229"/>
            <a:ext cx="548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2025-2026 </a:t>
            </a:r>
            <a:r>
              <a:rPr lang="ru-RU" sz="1600" b="1" dirty="0" err="1">
                <a:solidFill>
                  <a:srgbClr val="FF0000"/>
                </a:solidFill>
              </a:rPr>
              <a:t>уч.г</a:t>
            </a:r>
            <a:r>
              <a:rPr lang="ru-RU" sz="1600" b="1" dirty="0">
                <a:solidFill>
                  <a:srgbClr val="FF0000"/>
                </a:solidFill>
              </a:rPr>
              <a:t>. не планируется открытие ГПД: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0996" y="3300704"/>
            <a:ext cx="4481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</a:rPr>
              <a:t>Чайковский ГО, Александровский МО, </a:t>
            </a:r>
            <a:r>
              <a:rPr lang="ru-RU" sz="1200" dirty="0" err="1">
                <a:latin typeface="Montserrat" panose="00000500000000000000" pitchFamily="2" charset="-52"/>
              </a:rPr>
              <a:t>Большесосновский</a:t>
            </a:r>
            <a:r>
              <a:rPr lang="ru-RU" sz="1200" dirty="0">
                <a:latin typeface="Montserrat" panose="00000500000000000000" pitchFamily="2" charset="-52"/>
              </a:rPr>
              <a:t> МО, г. Березники, </a:t>
            </a:r>
            <a:r>
              <a:rPr lang="ru-RU" sz="1200" dirty="0" err="1">
                <a:latin typeface="Montserrat" panose="00000500000000000000" pitchFamily="2" charset="-52"/>
              </a:rPr>
              <a:t>Кизеловский</a:t>
            </a:r>
            <a:r>
              <a:rPr lang="ru-RU" sz="1200" dirty="0">
                <a:latin typeface="Montserrat" panose="00000500000000000000" pitchFamily="2" charset="-52"/>
              </a:rPr>
              <a:t> МО, </a:t>
            </a:r>
            <a:r>
              <a:rPr lang="ru-RU" sz="1200" dirty="0" err="1">
                <a:latin typeface="Montserrat" panose="00000500000000000000" pitchFamily="2" charset="-52"/>
              </a:rPr>
              <a:t>Кочевский</a:t>
            </a:r>
            <a:r>
              <a:rPr lang="ru-RU" sz="1200" dirty="0">
                <a:latin typeface="Montserrat" panose="00000500000000000000" pitchFamily="2" charset="-52"/>
              </a:rPr>
              <a:t> МО, </a:t>
            </a:r>
            <a:r>
              <a:rPr lang="ru-RU" sz="1200" dirty="0" err="1">
                <a:latin typeface="Montserrat" panose="00000500000000000000" pitchFamily="2" charset="-52"/>
              </a:rPr>
              <a:t>Ординский</a:t>
            </a:r>
            <a:r>
              <a:rPr lang="ru-RU" sz="1200" dirty="0">
                <a:latin typeface="Montserrat" panose="00000500000000000000" pitchFamily="2" charset="-52"/>
              </a:rPr>
              <a:t> МО, </a:t>
            </a:r>
            <a:r>
              <a:rPr lang="ru-RU" sz="1200" dirty="0" err="1">
                <a:latin typeface="Montserrat" panose="00000500000000000000" pitchFamily="2" charset="-52"/>
              </a:rPr>
              <a:t>Осинский</a:t>
            </a:r>
            <a:r>
              <a:rPr lang="ru-RU" sz="1200" dirty="0">
                <a:latin typeface="Montserrat" panose="00000500000000000000" pitchFamily="2" charset="-52"/>
              </a:rPr>
              <a:t> МО, </a:t>
            </a:r>
            <a:r>
              <a:rPr lang="ru-RU" sz="1200" dirty="0" err="1">
                <a:latin typeface="Montserrat" panose="00000500000000000000" pitchFamily="2" charset="-52"/>
              </a:rPr>
              <a:t>Суксунский</a:t>
            </a:r>
            <a:r>
              <a:rPr lang="ru-RU" sz="1200" dirty="0">
                <a:latin typeface="Montserrat" panose="00000500000000000000" pitchFamily="2" charset="-52"/>
              </a:rPr>
              <a:t> МО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39859" y="5163665"/>
            <a:ext cx="4487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Одно из ключевых мероприятий национального проекта «Семья»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E667C26A-127A-D801-EE86-E26CD7038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898CA67-187C-370E-E8DE-702CD53BB5F5}"/>
              </a:ext>
            </a:extLst>
          </p:cNvPr>
          <p:cNvCxnSpPr/>
          <p:nvPr/>
        </p:nvCxnSpPr>
        <p:spPr>
          <a:xfrm flipH="1">
            <a:off x="6134100" y="1133100"/>
            <a:ext cx="0" cy="48991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0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AD771B9-1826-581B-6010-4349F326B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5D5045FC-821B-DE01-B674-EA727F2910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3134" y="62071"/>
            <a:ext cx="10171043" cy="71596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Смотри результат                      Лови задачу!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8313" y="811394"/>
            <a:ext cx="31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Montserrat" panose="00000500000000000000" pitchFamily="2" charset="-52"/>
              </a:rPr>
              <a:t>2024-2025 учебный год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41530" y="811394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Montserrat" panose="00000500000000000000" pitchFamily="2" charset="-52"/>
              </a:rPr>
              <a:t>2025-2026 учебный год</a:t>
            </a:r>
          </a:p>
        </p:txBody>
      </p:sp>
      <p:pic>
        <p:nvPicPr>
          <p:cNvPr id="13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44" y="82610"/>
            <a:ext cx="990000" cy="702720"/>
          </a:xfrm>
          <a:prstGeom prst="rect">
            <a:avLst/>
          </a:prstGeom>
          <a:ln w="0">
            <a:noFill/>
          </a:ln>
        </p:spPr>
      </p:pic>
      <p:sp>
        <p:nvSpPr>
          <p:cNvPr id="15" name="Текст 6">
            <a:extLst>
              <a:ext uri="{FF2B5EF4-FFF2-40B4-BE49-F238E27FC236}">
                <a16:creationId xmlns:a16="http://schemas.microsoft.com/office/drawing/2014/main" id="{E667C26A-127A-D801-EE86-E26CD7038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4EA399BF-803D-E772-C1E3-66C94604E791}"/>
              </a:ext>
            </a:extLst>
          </p:cNvPr>
          <p:cNvSpPr txBox="1">
            <a:spLocks/>
          </p:cNvSpPr>
          <p:nvPr/>
        </p:nvSpPr>
        <p:spPr>
          <a:xfrm>
            <a:off x="418312" y="1214086"/>
            <a:ext cx="5148769" cy="488496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00" b="1" spc="-1" dirty="0">
                <a:solidFill>
                  <a:srgbClr val="0070C0"/>
                </a:solidFill>
                <a:latin typeface="Montserrat" panose="00000500000000000000" pitchFamily="2" charset="-52"/>
              </a:rPr>
              <a:t>356 </a:t>
            </a:r>
            <a:r>
              <a:rPr lang="ru-RU" sz="1400" spc="-1" dirty="0">
                <a:solidFill>
                  <a:srgbClr val="1C2D38"/>
                </a:solidFill>
                <a:latin typeface="Montserrat" panose="00000500000000000000" pitchFamily="2" charset="-52"/>
              </a:rPr>
              <a:t>профильных классов</a:t>
            </a:r>
          </a:p>
          <a:p>
            <a:pPr marL="342900" indent="-342900" algn="l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00" b="1" spc="-1" dirty="0">
                <a:solidFill>
                  <a:srgbClr val="0070C0"/>
                </a:solidFill>
                <a:latin typeface="Montserrat" panose="00000500000000000000" pitchFamily="2" charset="-52"/>
              </a:rPr>
              <a:t>85 % </a:t>
            </a:r>
            <a:r>
              <a:rPr lang="ru-RU" sz="1400" spc="-1" dirty="0">
                <a:solidFill>
                  <a:srgbClr val="1C2D38"/>
                </a:solidFill>
                <a:latin typeface="Montserrat" panose="00000500000000000000" pitchFamily="2" charset="-52"/>
              </a:rPr>
              <a:t>- поступили в пермские вузы</a:t>
            </a:r>
          </a:p>
          <a:p>
            <a:pPr marL="342900" indent="-342900" algn="l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00" b="1" spc="-1" dirty="0">
                <a:solidFill>
                  <a:srgbClr val="0070C0"/>
                </a:solidFill>
                <a:latin typeface="Montserrat" panose="00000500000000000000" pitchFamily="2" charset="-52"/>
              </a:rPr>
              <a:t>в 100 % </a:t>
            </a:r>
            <a:r>
              <a:rPr lang="ru-RU" sz="14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школ о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rPr>
              <a:t>бновлено содержание образования - возвращён </a:t>
            </a:r>
            <a:r>
              <a:rPr lang="ru-RU" sz="1400" b="1" dirty="0">
                <a:solidFill>
                  <a:srgbClr val="333333"/>
                </a:solidFill>
                <a:latin typeface="Montserrat" panose="00000500000000000000" pitchFamily="2" charset="-52"/>
              </a:rPr>
              <a:t>предмет «Труд», введён курс «ОБЗР»</a:t>
            </a:r>
          </a:p>
          <a:p>
            <a:pPr marL="342900" indent="-342900" algn="l">
              <a:spcBef>
                <a:spcPts val="2400"/>
              </a:spcBef>
              <a:buFont typeface="+mj-lt"/>
              <a:buAutoNum type="arabicPeriod"/>
            </a:pP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Национальный проект «Образование» - исполнение </a:t>
            </a:r>
            <a:r>
              <a:rPr lang="ru-RU" sz="1400" b="1" spc="-1" dirty="0">
                <a:solidFill>
                  <a:srgbClr val="0070C0"/>
                </a:solidFill>
                <a:latin typeface="Montserrat" panose="00000500000000000000" pitchFamily="2" charset="-52"/>
              </a:rPr>
              <a:t>100 % </a:t>
            </a: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!</a:t>
            </a:r>
          </a:p>
          <a:p>
            <a:pPr marL="342900" indent="-342900" algn="l">
              <a:spcBef>
                <a:spcPts val="2400"/>
              </a:spcBef>
              <a:buFont typeface="+mj-lt"/>
              <a:buAutoNum type="arabicPeriod"/>
            </a:pP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Средний балл ЕГЭ - выше среднего по России</a:t>
            </a:r>
          </a:p>
          <a:p>
            <a:pPr marL="342900" indent="-342900" algn="l">
              <a:spcBef>
                <a:spcPts val="2400"/>
              </a:spcBef>
              <a:buFont typeface="+mj-lt"/>
              <a:buAutoNum type="arabicPeriod"/>
            </a:pPr>
            <a:r>
              <a:rPr lang="ru-RU" sz="1400" spc="-1" dirty="0">
                <a:solidFill>
                  <a:srgbClr val="1C2D38"/>
                </a:solidFill>
                <a:latin typeface="Montserrat" panose="00000500000000000000" pitchFamily="2" charset="-52"/>
              </a:rPr>
              <a:t>Существенный рост выбора приоритетных предметов (</a:t>
            </a:r>
            <a:r>
              <a:rPr lang="ru-RU" sz="1400" b="1" spc="-1" dirty="0">
                <a:solidFill>
                  <a:srgbClr val="0070C0"/>
                </a:solidFill>
                <a:latin typeface="Montserrat" panose="00000500000000000000" pitchFamily="2" charset="-52"/>
              </a:rPr>
              <a:t>66,8%</a:t>
            </a:r>
            <a:r>
              <a:rPr lang="ru-RU" sz="1400" spc="-1" dirty="0">
                <a:solidFill>
                  <a:srgbClr val="1C2D38"/>
                </a:solidFill>
                <a:latin typeface="Montserrat" panose="00000500000000000000" pitchFamily="2" charset="-52"/>
              </a:rPr>
              <a:t>, 2024 г. – 63,6%)</a:t>
            </a:r>
          </a:p>
          <a:p>
            <a:pPr marL="342900" indent="-342900" algn="l">
              <a:spcBef>
                <a:spcPts val="2400"/>
              </a:spcBef>
              <a:buFont typeface="+mj-lt"/>
              <a:buAutoNum type="arabicPeriod"/>
            </a:pPr>
            <a:r>
              <a:rPr lang="ru-RU" sz="1400" spc="-1" dirty="0">
                <a:solidFill>
                  <a:srgbClr val="1C2D38"/>
                </a:solidFill>
                <a:latin typeface="Montserrat" panose="00000500000000000000" pitchFamily="2" charset="-52"/>
              </a:rPr>
              <a:t>Сокращение доли работ с результатом ниже минимального порога </a:t>
            </a:r>
            <a:r>
              <a:rPr lang="ru-RU" sz="1400" spc="-1" dirty="0" smtClean="0">
                <a:solidFill>
                  <a:srgbClr val="1C2D38"/>
                </a:solidFill>
                <a:latin typeface="Montserrat" panose="00000500000000000000" pitchFamily="2" charset="-52"/>
              </a:rPr>
              <a:t>(</a:t>
            </a:r>
            <a:r>
              <a:rPr lang="ru-RU" sz="1400" spc="-1" dirty="0">
                <a:solidFill>
                  <a:srgbClr val="1C2D38"/>
                </a:solidFill>
                <a:latin typeface="Montserrat" panose="00000500000000000000" pitchFamily="2" charset="-52"/>
              </a:rPr>
              <a:t>по  всем предметам - </a:t>
            </a:r>
            <a:r>
              <a:rPr lang="ru-RU" sz="1400" b="1" spc="-1" dirty="0">
                <a:solidFill>
                  <a:srgbClr val="0070C0"/>
                </a:solidFill>
                <a:latin typeface="Montserrat" panose="00000500000000000000" pitchFamily="2" charset="-52"/>
              </a:rPr>
              <a:t>2,6%</a:t>
            </a:r>
            <a:r>
              <a:rPr lang="ru-RU" sz="1400" spc="-1" dirty="0">
                <a:solidFill>
                  <a:srgbClr val="1C2D38"/>
                </a:solidFill>
                <a:latin typeface="Montserrat" panose="00000500000000000000" pitchFamily="2" charset="-52"/>
              </a:rPr>
              <a:t>, 2024 г. – 3%, 2023 г. - 12%)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4EA399BF-803D-E772-C1E3-66C94604E791}"/>
              </a:ext>
            </a:extLst>
          </p:cNvPr>
          <p:cNvSpPr txBox="1">
            <a:spLocks/>
          </p:cNvSpPr>
          <p:nvPr/>
        </p:nvSpPr>
        <p:spPr>
          <a:xfrm>
            <a:off x="5541530" y="1214087"/>
            <a:ext cx="5849520" cy="48849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200"/>
              </a:spcBef>
              <a:buFont typeface="+mj-lt"/>
              <a:buAutoNum type="arabicPeriod"/>
            </a:pP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Федеральный проект «Школа Минпросвещения России»</a:t>
            </a:r>
            <a:r>
              <a:rPr lang="en-US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sz="1400" b="1" spc="-1" dirty="0">
                <a:solidFill>
                  <a:srgbClr val="0070C0"/>
                </a:solidFill>
                <a:latin typeface="Montserrat" panose="00000500000000000000" pitchFamily="2" charset="-52"/>
              </a:rPr>
              <a:t>100%</a:t>
            </a:r>
            <a:r>
              <a:rPr lang="ru-RU" sz="1400" spc="-1" dirty="0">
                <a:solidFill>
                  <a:srgbClr val="0070C0"/>
                </a:solidFill>
                <a:latin typeface="Montserrat" panose="00000500000000000000" pitchFamily="2" charset="-52"/>
              </a:rPr>
              <a:t> </a:t>
            </a: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школ – средний и высокий уровень</a:t>
            </a:r>
          </a:p>
          <a:p>
            <a:pPr marL="342900" indent="-342900" algn="l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00" b="1" spc="-1" dirty="0">
                <a:solidFill>
                  <a:srgbClr val="0070C0"/>
                </a:solidFill>
                <a:latin typeface="Montserrat" panose="00000500000000000000" pitchFamily="2" charset="-52"/>
              </a:rPr>
              <a:t>10 %</a:t>
            </a: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 школ - с ГПД</a:t>
            </a:r>
          </a:p>
          <a:p>
            <a:pPr marL="342900" indent="-342900" algn="l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00" b="1" spc="-1" dirty="0">
                <a:solidFill>
                  <a:srgbClr val="0070C0"/>
                </a:solidFill>
                <a:latin typeface="Montserrat" panose="00000500000000000000" pitchFamily="2" charset="-52"/>
              </a:rPr>
              <a:t>397 (+42) </a:t>
            </a: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профильных классов</a:t>
            </a:r>
          </a:p>
          <a:p>
            <a:pPr marL="342900" indent="-342900" algn="l">
              <a:spcBef>
                <a:spcPts val="1200"/>
              </a:spcBef>
              <a:buFont typeface="+mj-lt"/>
              <a:buAutoNum type="arabicPeriod"/>
            </a:pP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Приоритетные предметы ЕГЭ – не снижаем планку!</a:t>
            </a:r>
          </a:p>
          <a:p>
            <a:pPr marL="342900" indent="-342900" algn="l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00" b="1" spc="-1" dirty="0">
                <a:solidFill>
                  <a:srgbClr val="C00000"/>
                </a:solidFill>
                <a:latin typeface="Montserrat" panose="00000500000000000000" pitchFamily="2" charset="-52"/>
              </a:rPr>
              <a:t>ГИА 9 и 11 сдаем честно! Контроль усиливаем!!!</a:t>
            </a:r>
          </a:p>
          <a:p>
            <a:pPr marL="342900" indent="-342900" algn="l">
              <a:spcBef>
                <a:spcPts val="1200"/>
              </a:spcBef>
              <a:buFont typeface="+mj-lt"/>
              <a:buAutoNum type="arabicPeriod"/>
            </a:pP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Больше внимания предметам гуманитарного цикла!</a:t>
            </a:r>
          </a:p>
          <a:p>
            <a:pPr marL="342900" indent="-342900" algn="l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00" b="1" spc="-1" dirty="0">
                <a:solidFill>
                  <a:srgbClr val="0070C0"/>
                </a:solidFill>
                <a:latin typeface="Montserrat" panose="00000500000000000000" pitchFamily="2" charset="-52"/>
              </a:rPr>
              <a:t>+ 5</a:t>
            </a: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 школ -  участие в федеральном проекте «Наука в регионе»</a:t>
            </a:r>
          </a:p>
          <a:p>
            <a:pPr marL="342900" indent="-342900" algn="l">
              <a:spcBef>
                <a:spcPts val="1200"/>
              </a:spcBef>
              <a:buFont typeface="+mj-lt"/>
              <a:buAutoNum type="arabicPeriod"/>
            </a:pP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Участие в новом нацпроекте «Молодёжь и дети»</a:t>
            </a:r>
          </a:p>
          <a:p>
            <a:pPr marL="342900" indent="-342900" algn="l">
              <a:spcBef>
                <a:spcPts val="1200"/>
              </a:spcBef>
              <a:buFont typeface="+mj-lt"/>
              <a:buAutoNum type="arabicPeriod"/>
            </a:pP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Повышение качества общего образования - улучшение показателей ВПР в основной школе </a:t>
            </a:r>
          </a:p>
          <a:p>
            <a:pPr marL="342900" indent="-342900" algn="l">
              <a:spcBef>
                <a:spcPts val="1200"/>
              </a:spcBef>
              <a:buFont typeface="+mj-lt"/>
              <a:buAutoNum type="arabicPeriod"/>
            </a:pP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Контролируем прием иностранных граждан </a:t>
            </a:r>
          </a:p>
          <a:p>
            <a:pPr marL="342900" indent="-342900" algn="l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400" b="1" spc="-1" dirty="0">
                <a:solidFill>
                  <a:srgbClr val="0070C0"/>
                </a:solidFill>
                <a:latin typeface="Montserrat" panose="00000500000000000000" pitchFamily="2" charset="-52"/>
              </a:rPr>
              <a:t>100 %</a:t>
            </a:r>
            <a:r>
              <a:rPr lang="ru-RU" sz="1400" spc="-1" dirty="0">
                <a:solidFill>
                  <a:schemeClr val="tx1"/>
                </a:solidFill>
                <a:latin typeface="Montserrat" panose="00000500000000000000" pitchFamily="2" charset="-52"/>
              </a:rPr>
              <a:t> школ – оснащены оборудованием по  предметам Труд (технология) и ОБЗР</a:t>
            </a:r>
          </a:p>
        </p:txBody>
      </p:sp>
    </p:spTree>
    <p:extLst>
      <p:ext uri="{BB962C8B-B14F-4D97-AF65-F5344CB8AC3E}">
        <p14:creationId xmlns:p14="http://schemas.microsoft.com/office/powerpoint/2010/main" val="81732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17517-264B-F6E6-6261-3DA24D7E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B28D7F9-7952-5F9E-1AD7-0AC7F04C2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107280A-9265-117C-7BA4-34424B9BA7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6971AA5-858F-7A6D-6C7F-906472A92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360" y="49213"/>
            <a:ext cx="11521280" cy="715962"/>
          </a:xfrm>
        </p:spPr>
        <p:txBody>
          <a:bodyPr>
            <a:normAutofit/>
          </a:bodyPr>
          <a:lstStyle/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ru-RU" dirty="0">
                <a:latin typeface="PermianSlabSerifTypeface"/>
              </a:rPr>
              <a:t>Перевод общения в </a:t>
            </a:r>
            <a:r>
              <a:rPr lang="ru-RU" dirty="0" err="1">
                <a:latin typeface="PermianSlabSerifTypeface"/>
              </a:rPr>
              <a:t>Сферуме</a:t>
            </a:r>
            <a:r>
              <a:rPr lang="ru-RU" dirty="0">
                <a:latin typeface="PermianSlabSerifTypeface"/>
              </a:rPr>
              <a:t> в российский мессенджер МАХ</a:t>
            </a:r>
            <a:endParaRPr lang="ru-RU" dirty="0">
              <a:solidFill>
                <a:schemeClr val="dk1"/>
              </a:solidFill>
              <a:latin typeface="Montserrat"/>
            </a:endParaRPr>
          </a:p>
        </p:txBody>
      </p:sp>
      <p:sp>
        <p:nvSpPr>
          <p:cNvPr id="134" name="TextBox 7"/>
          <p:cNvSpPr/>
          <p:nvPr/>
        </p:nvSpPr>
        <p:spPr>
          <a:xfrm>
            <a:off x="10789440" y="20413"/>
            <a:ext cx="4723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4000" b="0" u="none" strike="noStrike">
                <a:solidFill>
                  <a:schemeClr val="dk1"/>
                </a:solidFill>
                <a:uFillTx/>
                <a:latin typeface="Montserrat"/>
              </a:rPr>
              <a:t>+</a:t>
            </a:r>
            <a:endParaRPr lang="ru-RU" sz="4000" b="0" u="none" strike="noStrike">
              <a:solidFill>
                <a:srgbClr val="000000"/>
              </a:solidFill>
              <a:uFillTx/>
              <a:latin typeface="Open Sans"/>
            </a:endParaRPr>
          </a:p>
        </p:txBody>
      </p:sp>
      <p:pic>
        <p:nvPicPr>
          <p:cNvPr id="135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210640" y="55333"/>
            <a:ext cx="662040" cy="74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Picture 2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22360" y="49213"/>
            <a:ext cx="903600" cy="65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Google Shape;135;g3745c7b4823_1_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97260" y="2272860"/>
            <a:ext cx="2444400" cy="370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TextBox 132"/>
          <p:cNvSpPr/>
          <p:nvPr/>
        </p:nvSpPr>
        <p:spPr>
          <a:xfrm>
            <a:off x="360000" y="1201270"/>
            <a:ext cx="8459640" cy="50983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spcAft>
                <a:spcPts val="90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ru-RU" sz="1600" b="1" dirty="0">
                <a:solidFill>
                  <a:schemeClr val="dk1"/>
                </a:solidFill>
                <a:ea typeface="Play"/>
              </a:rPr>
              <a:t>Президентом подписан Федеральный закон № 156-ФЗ</a:t>
            </a:r>
            <a:r>
              <a:rPr lang="ru-RU" sz="1600" dirty="0">
                <a:solidFill>
                  <a:schemeClr val="dk1"/>
                </a:solidFill>
                <a:ea typeface="Play"/>
              </a:rPr>
              <a:t> от 24.06.2025 о национальном мессенджере</a:t>
            </a:r>
          </a:p>
          <a:p>
            <a:pPr marL="216000" indent="-216000">
              <a:spcAft>
                <a:spcPts val="90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ru-RU" sz="1600" b="1" dirty="0">
                <a:solidFill>
                  <a:schemeClr val="dk1"/>
                </a:solidFill>
                <a:ea typeface="Play"/>
              </a:rPr>
              <a:t>Распоряжение </a:t>
            </a:r>
            <a:r>
              <a:rPr lang="ru-RU" sz="1600" b="1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Правительства РФ</a:t>
            </a:r>
            <a:r>
              <a:rPr lang="ru-RU" sz="1600" b="0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 от 12.07.2025 № 1880-р</a:t>
            </a:r>
            <a:r>
              <a:rPr lang="ru-RU" sz="1600" dirty="0"/>
              <a:t> – в качестве национального мессенджера </a:t>
            </a:r>
            <a:r>
              <a:rPr lang="ru-RU" sz="1600" b="0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выбрана</a:t>
            </a:r>
            <a:r>
              <a:rPr lang="ru-RU" sz="1600" b="1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 платформа МАХ</a:t>
            </a:r>
            <a:r>
              <a:rPr lang="ru-RU" sz="1600" b="0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 компании ВК</a:t>
            </a:r>
            <a:endParaRPr lang="ru-RU" sz="1600" b="0" u="none" strike="noStrike" dirty="0">
              <a:solidFill>
                <a:srgbClr val="000000"/>
              </a:solidFill>
              <a:uFillTx/>
              <a:latin typeface="Open Sans"/>
            </a:endParaRPr>
          </a:p>
          <a:p>
            <a:pPr marL="216000" indent="-216000" defTabSz="914400">
              <a:lnSpc>
                <a:spcPct val="100000"/>
              </a:lnSpc>
              <a:spcAft>
                <a:spcPts val="90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ru-RU" sz="1600" b="0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Продолжает действовать постановление </a:t>
            </a:r>
            <a:r>
              <a:rPr lang="ru-RU" sz="1600" b="1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Правительства РФ №1241</a:t>
            </a:r>
            <a:br>
              <a:rPr lang="ru-RU" sz="1600" b="1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</a:br>
            <a:r>
              <a:rPr lang="ru-RU" sz="1600" b="1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по </a:t>
            </a:r>
            <a:r>
              <a:rPr lang="ru-RU" sz="1600" b="1" u="none" strike="noStrike" dirty="0" err="1">
                <a:solidFill>
                  <a:schemeClr val="dk1"/>
                </a:solidFill>
                <a:uFillTx/>
                <a:latin typeface="Montserrat"/>
                <a:ea typeface="Play"/>
              </a:rPr>
              <a:t>Сферум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Play"/>
              </a:rPr>
              <a:t>, который </a:t>
            </a:r>
            <a:r>
              <a:rPr lang="ru-RU" sz="1600" b="0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входит в состав ФГИС "Моя школа"</a:t>
            </a:r>
            <a:endParaRPr lang="ru-RU" sz="1600" b="0" u="none" strike="noStrike" dirty="0">
              <a:solidFill>
                <a:srgbClr val="000000"/>
              </a:solidFill>
              <a:uFillTx/>
              <a:latin typeface="Open Sans"/>
            </a:endParaRPr>
          </a:p>
          <a:p>
            <a:pPr marL="216000" indent="-216000" defTabSz="914400">
              <a:lnSpc>
                <a:spcPct val="100000"/>
              </a:lnSpc>
              <a:spcAft>
                <a:spcPts val="90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ru-RU" sz="1600" b="0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В мае-августе 2025 года проведено </a:t>
            </a:r>
            <a:r>
              <a:rPr lang="ru-RU" sz="1600" b="1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успешное тестирование </a:t>
            </a:r>
            <a:r>
              <a:rPr lang="ru-RU" sz="1600" b="1" u="none" strike="noStrike" dirty="0" err="1">
                <a:solidFill>
                  <a:schemeClr val="dk1"/>
                </a:solidFill>
                <a:uFillTx/>
                <a:latin typeface="Montserrat"/>
                <a:ea typeface="Play"/>
              </a:rPr>
              <a:t>Сферума</a:t>
            </a:r>
            <a:r>
              <a:rPr sz="1600" dirty="0"/>
              <a:t/>
            </a:r>
            <a:br>
              <a:rPr sz="1600" dirty="0"/>
            </a:br>
            <a:r>
              <a:rPr lang="ru-RU" sz="1600" b="1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в МАХ</a:t>
            </a:r>
            <a:r>
              <a:rPr lang="ru-RU" sz="1600" b="0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 </a:t>
            </a:r>
            <a:endParaRPr lang="ru-RU" sz="1600" b="0" u="none" strike="noStrike" dirty="0">
              <a:solidFill>
                <a:srgbClr val="000000"/>
              </a:solidFill>
              <a:uFillTx/>
              <a:latin typeface="Open Sans"/>
            </a:endParaRPr>
          </a:p>
          <a:p>
            <a:pPr marL="216000" indent="-216000" defTabSz="914400">
              <a:lnSpc>
                <a:spcPct val="100000"/>
              </a:lnSpc>
              <a:spcAft>
                <a:spcPts val="90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ru-RU" sz="1600" b="1" u="none" strike="noStrike" dirty="0">
                <a:solidFill>
                  <a:srgbClr val="C00000"/>
                </a:solidFill>
                <a:uFillTx/>
                <a:latin typeface="Montserrat"/>
                <a:ea typeface="Play"/>
              </a:rPr>
              <a:t>ВАЖНО: перевести все коммуникации в </a:t>
            </a:r>
            <a:r>
              <a:rPr lang="ru-RU" sz="1600" b="1" u="none" strike="noStrike" dirty="0" err="1">
                <a:solidFill>
                  <a:srgbClr val="C00000"/>
                </a:solidFill>
                <a:uFillTx/>
                <a:latin typeface="Montserrat"/>
                <a:ea typeface="Play"/>
              </a:rPr>
              <a:t>Сферум</a:t>
            </a:r>
            <a:r>
              <a:rPr lang="ru-RU" sz="1600" b="1" u="none" strike="noStrike" dirty="0">
                <a:solidFill>
                  <a:srgbClr val="C00000"/>
                </a:solidFill>
                <a:uFillTx/>
                <a:latin typeface="Montserrat"/>
                <a:ea typeface="Play"/>
              </a:rPr>
              <a:t> в МАХ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u="none" strike="noStrike" dirty="0">
                <a:solidFill>
                  <a:srgbClr val="C00000"/>
                </a:solidFill>
                <a:uFillTx/>
                <a:latin typeface="Montserrat"/>
                <a:ea typeface="Play"/>
              </a:rPr>
              <a:t>до 1 ноября 2025 года</a:t>
            </a:r>
            <a:endParaRPr lang="ru-RU" sz="1600" b="1" u="none" strike="noStrike" dirty="0">
              <a:solidFill>
                <a:srgbClr val="C00000"/>
              </a:solidFill>
              <a:uFillTx/>
              <a:latin typeface="Open Sans"/>
            </a:endParaRPr>
          </a:p>
          <a:p>
            <a:pPr marL="216000" indent="-216000">
              <a:spcAft>
                <a:spcPts val="90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ru-RU" sz="1600" b="1" dirty="0">
                <a:solidFill>
                  <a:schemeClr val="dk1"/>
                </a:solidFill>
                <a:ea typeface="Play"/>
              </a:rPr>
              <a:t>План действий</a:t>
            </a:r>
            <a:r>
              <a:rPr lang="ru-RU" sz="1600" dirty="0">
                <a:solidFill>
                  <a:schemeClr val="dk1"/>
                </a:solidFill>
                <a:ea typeface="Play"/>
              </a:rPr>
              <a:t> </a:t>
            </a:r>
            <a:r>
              <a:rPr lang="ru-RU" sz="1600" b="1" dirty="0">
                <a:solidFill>
                  <a:schemeClr val="dk1"/>
                </a:solidFill>
                <a:ea typeface="Play"/>
              </a:rPr>
              <a:t>по переходу на </a:t>
            </a:r>
            <a:r>
              <a:rPr lang="en-US" sz="1600" b="1" dirty="0">
                <a:solidFill>
                  <a:schemeClr val="dk1"/>
                </a:solidFill>
                <a:ea typeface="Play"/>
              </a:rPr>
              <a:t>MAX</a:t>
            </a:r>
            <a:r>
              <a:rPr lang="ru-RU" sz="1600" dirty="0">
                <a:solidFill>
                  <a:schemeClr val="dk1"/>
                </a:solidFill>
                <a:ea typeface="Play"/>
              </a:rPr>
              <a:t> доведен до муниципальных органов управления образованием</a:t>
            </a:r>
          </a:p>
          <a:p>
            <a:pPr marL="216000" indent="-216000" defTabSz="914400">
              <a:lnSpc>
                <a:spcPct val="100000"/>
              </a:lnSpc>
              <a:spcAft>
                <a:spcPts val="900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ru-RU" sz="1600" b="0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Основные </a:t>
            </a:r>
            <a:r>
              <a:rPr lang="ru-RU" sz="1600" b="1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показатели сохраняются</a:t>
            </a:r>
            <a:r>
              <a:rPr lang="ru-RU" sz="1600" b="0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 - </a:t>
            </a:r>
            <a:r>
              <a:rPr lang="ru-RU" sz="1600" b="1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активность</a:t>
            </a:r>
            <a:r>
              <a:rPr lang="ru-RU" sz="1600" b="0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 педагогов, обучающихся и родителей, а также активность системы </a:t>
            </a:r>
            <a:r>
              <a:rPr lang="ru-RU" sz="1600" u="none" strike="noStrike" dirty="0">
                <a:solidFill>
                  <a:schemeClr val="dk1"/>
                </a:solidFill>
                <a:uFillTx/>
                <a:latin typeface="Montserrat"/>
                <a:ea typeface="Play"/>
              </a:rPr>
              <a:t>управления образования</a:t>
            </a:r>
            <a:endParaRPr lang="ru-RU" sz="1600" u="none" strike="noStrike" dirty="0">
              <a:solidFill>
                <a:srgbClr val="000000"/>
              </a:solidFill>
              <a:uFillTx/>
              <a:latin typeface="Open San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27FF78E-978E-B34B-15B5-3EB17793D84E}"/>
              </a:ext>
            </a:extLst>
          </p:cNvPr>
          <p:cNvGrpSpPr/>
          <p:nvPr/>
        </p:nvGrpSpPr>
        <p:grpSpPr>
          <a:xfrm rot="215946">
            <a:off x="8655761" y="849614"/>
            <a:ext cx="3327400" cy="1306328"/>
            <a:chOff x="6959600" y="4409994"/>
            <a:chExt cx="5232400" cy="205422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3B8B736-C625-EF9D-6E4A-277F7FBC555E}"/>
                </a:ext>
              </a:extLst>
            </p:cNvPr>
            <p:cNvGrpSpPr/>
            <p:nvPr/>
          </p:nvGrpSpPr>
          <p:grpSpPr>
            <a:xfrm>
              <a:off x="6959600" y="4409994"/>
              <a:ext cx="5232400" cy="2054225"/>
              <a:chOff x="1028700" y="791210"/>
              <a:chExt cx="9596120" cy="4298315"/>
            </a:xfrm>
          </p:grpSpPr>
          <p:sp>
            <p:nvSpPr>
              <p:cNvPr id="6" name="Полилиния: фигура 5">
                <a:extLst>
                  <a:ext uri="{FF2B5EF4-FFF2-40B4-BE49-F238E27FC236}">
                    <a16:creationId xmlns:a16="http://schemas.microsoft.com/office/drawing/2014/main" id="{973320FE-4165-C61F-6D68-F9BF6E76BD46}"/>
                  </a:ext>
                </a:extLst>
              </p:cNvPr>
              <p:cNvSpPr/>
              <p:nvPr/>
            </p:nvSpPr>
            <p:spPr>
              <a:xfrm>
                <a:off x="1127760" y="3378200"/>
                <a:ext cx="7292340" cy="1079500"/>
              </a:xfrm>
              <a:custGeom>
                <a:avLst/>
                <a:gdLst>
                  <a:gd name="connsiteX0" fmla="*/ 0 w 7299960"/>
                  <a:gd name="connsiteY0" fmla="*/ 60960 h 1150620"/>
                  <a:gd name="connsiteX1" fmla="*/ 7147560 w 7299960"/>
                  <a:gd name="connsiteY1" fmla="*/ 0 h 1150620"/>
                  <a:gd name="connsiteX2" fmla="*/ 7299960 w 7299960"/>
                  <a:gd name="connsiteY2" fmla="*/ 571500 h 1150620"/>
                  <a:gd name="connsiteX3" fmla="*/ 678180 w 7299960"/>
                  <a:gd name="connsiteY3" fmla="*/ 1150620 h 1150620"/>
                  <a:gd name="connsiteX4" fmla="*/ 0 w 7299960"/>
                  <a:gd name="connsiteY4" fmla="*/ 6096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9960" h="1150620">
                    <a:moveTo>
                      <a:pt x="0" y="60960"/>
                    </a:moveTo>
                    <a:lnTo>
                      <a:pt x="7147560" y="0"/>
                    </a:lnTo>
                    <a:lnTo>
                      <a:pt x="7299960" y="571500"/>
                    </a:lnTo>
                    <a:lnTo>
                      <a:pt x="678180" y="1150620"/>
                    </a:lnTo>
                    <a:lnTo>
                      <a:pt x="0" y="6096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5AE7090D-957D-EC4F-89E0-582B0F1817F7}"/>
                  </a:ext>
                </a:extLst>
              </p:cNvPr>
              <p:cNvSpPr/>
              <p:nvPr/>
            </p:nvSpPr>
            <p:spPr>
              <a:xfrm>
                <a:off x="1115060" y="791210"/>
                <a:ext cx="9509760" cy="3695700"/>
              </a:xfrm>
              <a:custGeom>
                <a:avLst/>
                <a:gdLst>
                  <a:gd name="connsiteX0" fmla="*/ 0 w 9509760"/>
                  <a:gd name="connsiteY0" fmla="*/ 2628900 h 3695700"/>
                  <a:gd name="connsiteX1" fmla="*/ 662940 w 9509760"/>
                  <a:gd name="connsiteY1" fmla="*/ 3695700 h 3695700"/>
                  <a:gd name="connsiteX2" fmla="*/ 8839200 w 9509760"/>
                  <a:gd name="connsiteY2" fmla="*/ 2095500 h 3695700"/>
                  <a:gd name="connsiteX3" fmla="*/ 9509760 w 9509760"/>
                  <a:gd name="connsiteY3" fmla="*/ 0 h 3695700"/>
                  <a:gd name="connsiteX4" fmla="*/ 0 w 9509760"/>
                  <a:gd name="connsiteY4" fmla="*/ 2628900 h 369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9760" h="3695700">
                    <a:moveTo>
                      <a:pt x="0" y="2628900"/>
                    </a:moveTo>
                    <a:lnTo>
                      <a:pt x="662940" y="3695700"/>
                    </a:lnTo>
                    <a:lnTo>
                      <a:pt x="8839200" y="2095500"/>
                    </a:lnTo>
                    <a:lnTo>
                      <a:pt x="9509760" y="0"/>
                    </a:lnTo>
                    <a:lnTo>
                      <a:pt x="0" y="26289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DD95C74D-9527-0543-F472-07212CB2A482}"/>
                  </a:ext>
                </a:extLst>
              </p:cNvPr>
              <p:cNvSpPr/>
              <p:nvPr/>
            </p:nvSpPr>
            <p:spPr>
              <a:xfrm>
                <a:off x="1028700" y="3369310"/>
                <a:ext cx="7412355" cy="1720215"/>
              </a:xfrm>
              <a:custGeom>
                <a:avLst/>
                <a:gdLst>
                  <a:gd name="connsiteX0" fmla="*/ 0 w 6438900"/>
                  <a:gd name="connsiteY0" fmla="*/ 1699260 h 1699260"/>
                  <a:gd name="connsiteX1" fmla="*/ 6294120 w 6438900"/>
                  <a:gd name="connsiteY1" fmla="*/ 0 h 1699260"/>
                  <a:gd name="connsiteX2" fmla="*/ 6438900 w 6438900"/>
                  <a:gd name="connsiteY2" fmla="*/ 571500 h 1699260"/>
                  <a:gd name="connsiteX3" fmla="*/ 0 w 6438900"/>
                  <a:gd name="connsiteY3" fmla="*/ 1699260 h 169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8900" h="1699260">
                    <a:moveTo>
                      <a:pt x="0" y="1699260"/>
                    </a:moveTo>
                    <a:lnTo>
                      <a:pt x="6294120" y="0"/>
                    </a:lnTo>
                    <a:lnTo>
                      <a:pt x="6438900" y="571500"/>
                    </a:lnTo>
                    <a:lnTo>
                      <a:pt x="0" y="16992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2B6A1EB-B90C-45E7-271E-58247D12B9C5}"/>
                </a:ext>
              </a:extLst>
            </p:cNvPr>
            <p:cNvSpPr/>
            <p:nvPr/>
          </p:nvSpPr>
          <p:spPr>
            <a:xfrm rot="20814071">
              <a:off x="7558961" y="5080954"/>
              <a:ext cx="4163588" cy="669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ru-RU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  <a:t>Все коммуникации</a:t>
              </a:r>
              <a:r>
                <a:rPr lang="en-US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  <a:t> –</a:t>
              </a:r>
              <a:r>
                <a:rPr lang="ru-RU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  <a:t/>
              </a:r>
              <a:br>
                <a:rPr lang="ru-RU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</a:br>
              <a:r>
                <a:rPr lang="ru-RU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  <a:t>в</a:t>
              </a:r>
              <a:r>
                <a:rPr lang="en-US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  <a:t> MAX!</a:t>
              </a:r>
              <a:endParaRPr lang="ru-RU" b="1" i="1" dirty="0">
                <a:solidFill>
                  <a:schemeClr val="bg1"/>
                </a:solidFill>
                <a:latin typeface="PermianSlabSerifTypeface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02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10516-A277-B711-C9C4-6D59DC987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CB38AC0-9C1E-2885-6792-B945DCC24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01761D-FE33-8206-12F3-5B7BC290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800" y="50400"/>
            <a:ext cx="11475786" cy="715962"/>
          </a:xfrm>
        </p:spPr>
        <p:txBody>
          <a:bodyPr>
            <a:normAutofit/>
          </a:bodyPr>
          <a:lstStyle/>
          <a:p>
            <a:r>
              <a:rPr lang="ru-RU" dirty="0"/>
              <a:t>Региональные меры поддержки</a:t>
            </a:r>
            <a:r>
              <a:rPr lang="en-US" dirty="0"/>
              <a:t> </a:t>
            </a:r>
            <a:r>
              <a:rPr lang="ru-RU" dirty="0"/>
              <a:t>высшего образования и науки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01C23BE-6062-F8B8-1F05-EEA3F292E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049D889-D439-4F13-3B50-A9391CEF1F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3223" y="897846"/>
          <a:ext cx="11217276" cy="526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319">
                  <a:extLst>
                    <a:ext uri="{9D8B030D-6E8A-4147-A177-3AD203B41FA5}">
                      <a16:colId xmlns:a16="http://schemas.microsoft.com/office/drawing/2014/main" val="3127210048"/>
                    </a:ext>
                  </a:extLst>
                </a:gridCol>
                <a:gridCol w="2631282">
                  <a:extLst>
                    <a:ext uri="{9D8B030D-6E8A-4147-A177-3AD203B41FA5}">
                      <a16:colId xmlns:a16="http://schemas.microsoft.com/office/drawing/2014/main" val="1593094650"/>
                    </a:ext>
                  </a:extLst>
                </a:gridCol>
                <a:gridCol w="2977356">
                  <a:extLst>
                    <a:ext uri="{9D8B030D-6E8A-4147-A177-3AD203B41FA5}">
                      <a16:colId xmlns:a16="http://schemas.microsoft.com/office/drawing/2014/main" val="949391570"/>
                    </a:ext>
                  </a:extLst>
                </a:gridCol>
                <a:gridCol w="2804319">
                  <a:extLst>
                    <a:ext uri="{9D8B030D-6E8A-4147-A177-3AD203B41FA5}">
                      <a16:colId xmlns:a16="http://schemas.microsoft.com/office/drawing/2014/main" val="1648477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Стипендии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Montserrat" panose="00000500000000000000" pitchFamily="2" charset="-52"/>
                        <a:ea typeface="Cambria" panose="02040503050406030204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Персональные проекты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Исследовательские группы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Montserrat" panose="00000500000000000000" pitchFamily="2" charset="-52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Федеральные проекты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34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Губернаторские стипендии </a:t>
                      </a: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студентам 225+ баллов ЕГЭ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В обычном размере:</a:t>
                      </a:r>
                      <a:b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</a:b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6 500 руб.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В повышенном размере:</a:t>
                      </a:r>
                      <a:b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</a:b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12 700 руб.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Montserrat" panose="00000500000000000000" pitchFamily="2" charset="-52"/>
                        <a:ea typeface="Cambria" panose="020405030504060302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с 01.09.2025 г.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</a:b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Стипендии педагогам-«целевикам» </a:t>
                      </a:r>
                      <a:r>
                        <a:rPr lang="ru-RU" sz="1400" dirty="0">
                          <a:latin typeface="Montserrat" panose="00000500000000000000" pitchFamily="2" charset="-52"/>
                        </a:rPr>
                        <a:t>(математика, физика, биология, химия, информатика)</a:t>
                      </a:r>
                      <a:br>
                        <a:rPr lang="ru-RU" sz="1400" dirty="0">
                          <a:latin typeface="Montserrat" panose="00000500000000000000" pitchFamily="2" charset="-52"/>
                        </a:rPr>
                      </a:b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10 тыс. руб.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Montserrat" panose="00000500000000000000" pitchFamily="2" charset="-52"/>
                        <a:ea typeface="Cambria" panose="020405030504060302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«Аспирантура полного дня»</a:t>
                      </a:r>
                      <a:b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</a:b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30 тыс. руб.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Montserrat" panose="00000500000000000000" pitchFamily="2" charset="-52"/>
                        <a:ea typeface="Cambria" panose="02040503050406030204" pitchFamily="18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Конкурс-акселератор инновационных проектов  «Большая разведка»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70C0"/>
                        </a:solidFill>
                        <a:latin typeface="Montserrat" panose="00000500000000000000" pitchFamily="2" charset="-52"/>
                        <a:ea typeface="Cambria" panose="020405030504060302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с 2027 г.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</a:b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«Мой первый грант» </a:t>
                      </a: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гранты старшекурсникам</a:t>
                      </a:r>
                      <a:b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</a:b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и магистрантам</a:t>
                      </a:r>
                      <a:b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</a:b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на проектные исследования</a:t>
                      </a:r>
                      <a:b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</a:b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и разработки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Гранты на поддержку внедренческих проектов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70C0"/>
                        </a:solidFill>
                        <a:latin typeface="Montserrat" panose="00000500000000000000" pitchFamily="2" charset="-52"/>
                        <a:ea typeface="Cambria" panose="020405030504060302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с 2025 г.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</a:b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Гранты на реализацию прикладных проектов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70C0"/>
                        </a:solidFill>
                        <a:latin typeface="Montserrat" panose="00000500000000000000" pitchFamily="2" charset="-52"/>
                        <a:ea typeface="Cambria" panose="020405030504060302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с 2025 г.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PermianSansTypeface" pitchFamily="50" charset="0"/>
                          <a:ea typeface="Cambria" panose="02040503050406030204" pitchFamily="18" charset="0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PermianSansTypeface" pitchFamily="50" charset="0"/>
                          <a:ea typeface="Cambria" panose="02040503050406030204" pitchFamily="18" charset="0"/>
                        </a:rPr>
                      </a:b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Поддержка молодежных (студенческих) конструкторских бюро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Софинансирование федеральных и региональных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программ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latin typeface="Montserrat" panose="00000500000000000000" pitchFamily="2" charset="-52"/>
                        <a:ea typeface="Cambria" panose="020405030504060302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Передовые инженерные школы </a:t>
                      </a: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«ПИШ» </a:t>
                      </a: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(ПНИПУ)</a:t>
                      </a:r>
                      <a:endParaRPr lang="ru-RU" sz="1400" b="1" dirty="0">
                        <a:latin typeface="Montserrat" panose="00000500000000000000" pitchFamily="2" charset="-52"/>
                        <a:ea typeface="Cambria" panose="020405030504060302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Программа стратегического академического лидерства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«ПРИОРИТЕТ 2030» </a:t>
                      </a: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(ПНИПУ)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ГРАНТЫ РНФ </a:t>
                      </a:r>
                      <a:br>
                        <a:rPr lang="ru-RU" sz="1400" b="1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</a:b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(Российский научный фонд)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Краевые инженерные школы  (ПНИПУ, ПГНИУ)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>
                          <a:latin typeface="Montserrat" panose="00000500000000000000" pitchFamily="2" charset="-52"/>
                          <a:ea typeface="Cambria" panose="02040503050406030204" pitchFamily="18" charset="0"/>
                        </a:rPr>
                        <a:t>Краевые стратегические проекты (ПГНИУ, ПГГПУ)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1045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B7C1768-0806-705B-85FE-2A59E97C7856}"/>
              </a:ext>
            </a:extLst>
          </p:cNvPr>
          <p:cNvSpPr txBox="1"/>
          <p:nvPr/>
        </p:nvSpPr>
        <p:spPr>
          <a:xfrm>
            <a:off x="3258350" y="5922878"/>
            <a:ext cx="5346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Общая сумма поддержки: </a:t>
            </a:r>
            <a:r>
              <a:rPr lang="en-US" b="1" dirty="0">
                <a:solidFill>
                  <a:srgbClr val="0070C0"/>
                </a:solidFill>
              </a:rPr>
              <a:t>627,8</a:t>
            </a:r>
            <a:r>
              <a:rPr lang="en-US" b="1" dirty="0"/>
              <a:t> </a:t>
            </a:r>
            <a:r>
              <a:rPr lang="ru-RU" b="1" dirty="0"/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334352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84B4D-E260-1C7B-E3F3-A23656387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2B7A535-F38A-1771-A0F9-7DBC92887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737F3-8428-1002-392B-49FDC136B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Кадры готовим сами. Сравним с РФ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EBD51-8F91-D182-219E-2C661B05CB7D}"/>
              </a:ext>
            </a:extLst>
          </p:cNvPr>
          <p:cNvSpPr txBox="1"/>
          <p:nvPr/>
        </p:nvSpPr>
        <p:spPr>
          <a:xfrm>
            <a:off x="267431" y="1005562"/>
            <a:ext cx="640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tserrat" panose="00000500000000000000" pitchFamily="2" charset="-52"/>
              </a:rPr>
              <a:t>17 553</a:t>
            </a:r>
            <a:r>
              <a:rPr lang="ru-RU" sz="2400" dirty="0">
                <a:solidFill>
                  <a:srgbClr val="0070C0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учителей в Пермском крае   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                                                                   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</a:rPr>
              <a:t>РФ - 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205 761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D2151-B55C-C5A2-9177-5A9B8EFA7A15}"/>
              </a:ext>
            </a:extLst>
          </p:cNvPr>
          <p:cNvSpPr txBox="1"/>
          <p:nvPr/>
        </p:nvSpPr>
        <p:spPr>
          <a:xfrm>
            <a:off x="265201" y="3150586"/>
            <a:ext cx="64102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tserrat" panose="00000500000000000000" pitchFamily="2" charset="-52"/>
              </a:rPr>
              <a:t>44,5 лет </a:t>
            </a:r>
            <a:r>
              <a:rPr lang="ru-RU" sz="2000" dirty="0">
                <a:latin typeface="Montserrat" panose="00000500000000000000" pitchFamily="2" charset="-52"/>
              </a:rPr>
              <a:t>–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средний возраст учителя в Пермском крае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                                                                   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</a:rPr>
              <a:t>РФ – 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46,6 лет</a:t>
            </a:r>
            <a:endParaRPr lang="ru-RU" sz="1600" dirty="0">
              <a:solidFill>
                <a:srgbClr val="0070C0"/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latin typeface="Montserrat" panose="00000500000000000000" pitchFamily="2" charset="-52"/>
              </a:rPr>
              <a:t>      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21,2% </a:t>
            </a:r>
            <a:r>
              <a:rPr lang="ru-RU" sz="1600" dirty="0">
                <a:latin typeface="Montserrat" panose="00000500000000000000" pitchFamily="2" charset="-52"/>
              </a:rPr>
              <a:t>– учителей до 35 лет              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                                                                   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</a:rPr>
              <a:t>РФ – 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19,9%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      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5,8% </a:t>
            </a:r>
            <a:r>
              <a:rPr lang="ru-RU" sz="1600" dirty="0">
                <a:latin typeface="Montserrat" panose="00000500000000000000" pitchFamily="2" charset="-52"/>
              </a:rPr>
              <a:t>– учителей старше 65 лет           </a:t>
            </a: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</a:rPr>
              <a:t>                                                                РФ – 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5,7%</a:t>
            </a:r>
          </a:p>
          <a:p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5CDE3-6BBC-B38A-AE99-0C479CC910CA}"/>
              </a:ext>
            </a:extLst>
          </p:cNvPr>
          <p:cNvSpPr txBox="1"/>
          <p:nvPr/>
        </p:nvSpPr>
        <p:spPr>
          <a:xfrm>
            <a:off x="266287" y="2048106"/>
            <a:ext cx="641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tserrat" panose="00000500000000000000" pitchFamily="2" charset="-52"/>
              </a:rPr>
              <a:t>1,46</a:t>
            </a:r>
            <a:r>
              <a:rPr lang="ru-RU" sz="1600" dirty="0">
                <a:latin typeface="Montserrat" panose="00000500000000000000" pitchFamily="2" charset="-52"/>
              </a:rPr>
              <a:t> ставки – средняя нагрузка  в Пермском крае  </a:t>
            </a:r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</a:rPr>
              <a:t>                                                                РФ – 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1,45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D54F2-48D2-53BD-DCB4-661BA91AE04D}"/>
              </a:ext>
            </a:extLst>
          </p:cNvPr>
          <p:cNvSpPr txBox="1"/>
          <p:nvPr/>
        </p:nvSpPr>
        <p:spPr>
          <a:xfrm>
            <a:off x="364918" y="5097302"/>
            <a:ext cx="5786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tserrat" panose="00000500000000000000" pitchFamily="2" charset="-52"/>
              </a:rPr>
              <a:t>0,9%</a:t>
            </a:r>
            <a:r>
              <a:rPr lang="ru-RU" dirty="0">
                <a:solidFill>
                  <a:srgbClr val="0070C0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вакансий учителей по Пермскому краю 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                                                                 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</a:rPr>
              <a:t>РФ – </a:t>
            </a:r>
            <a:r>
              <a:rPr lang="ru-RU" sz="16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1,4%</a:t>
            </a:r>
            <a:endParaRPr lang="ru-RU" sz="16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1E27DD44-C786-CA95-D0F1-6F8569F590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F64839-E950-ED1D-7B22-BB3FA5122BD4}"/>
              </a:ext>
            </a:extLst>
          </p:cNvPr>
          <p:cNvSpPr txBox="1"/>
          <p:nvPr/>
        </p:nvSpPr>
        <p:spPr>
          <a:xfrm>
            <a:off x="265201" y="5872816"/>
            <a:ext cx="634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</a:t>
            </a:r>
            <a:r>
              <a:rPr lang="ru-RU" sz="1100" dirty="0"/>
              <a:t>Данные Федерального статистического наблюдения ф. ОО-1 (20 сентября 2024 г.)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13B4EE-3459-8C6B-BD3A-0C384AEBC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54" y="1087499"/>
            <a:ext cx="5192745" cy="389455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D39F223-F236-7007-AEDC-0D47077B0456}"/>
              </a:ext>
            </a:extLst>
          </p:cNvPr>
          <p:cNvCxnSpPr/>
          <p:nvPr/>
        </p:nvCxnSpPr>
        <p:spPr>
          <a:xfrm>
            <a:off x="265201" y="1905000"/>
            <a:ext cx="59546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6FF28CF-F2B0-87B7-0C79-DF7AC88B0E58}"/>
              </a:ext>
            </a:extLst>
          </p:cNvPr>
          <p:cNvCxnSpPr/>
          <p:nvPr/>
        </p:nvCxnSpPr>
        <p:spPr>
          <a:xfrm>
            <a:off x="265201" y="3028950"/>
            <a:ext cx="59546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32706B0-ED01-DC09-C0A5-5A2CC7F0C74C}"/>
              </a:ext>
            </a:extLst>
          </p:cNvPr>
          <p:cNvCxnSpPr/>
          <p:nvPr/>
        </p:nvCxnSpPr>
        <p:spPr>
          <a:xfrm>
            <a:off x="281038" y="4982056"/>
            <a:ext cx="59546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6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E7CB819-B8B4-9CFE-5210-2E16AA8F8974}"/>
              </a:ext>
            </a:extLst>
          </p:cNvPr>
          <p:cNvGrpSpPr/>
          <p:nvPr/>
        </p:nvGrpSpPr>
        <p:grpSpPr>
          <a:xfrm>
            <a:off x="612150" y="603494"/>
            <a:ext cx="6215124" cy="2511181"/>
            <a:chOff x="6693694" y="4409994"/>
            <a:chExt cx="5826460" cy="2054225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4F5A640D-77BC-CEA8-6481-10363E0008CA}"/>
                </a:ext>
              </a:extLst>
            </p:cNvPr>
            <p:cNvGrpSpPr/>
            <p:nvPr/>
          </p:nvGrpSpPr>
          <p:grpSpPr>
            <a:xfrm>
              <a:off x="6959600" y="4409994"/>
              <a:ext cx="5232400" cy="2054225"/>
              <a:chOff x="1028700" y="791210"/>
              <a:chExt cx="9596120" cy="4298315"/>
            </a:xfrm>
          </p:grpSpPr>
          <p:sp>
            <p:nvSpPr>
              <p:cNvPr id="6" name="Полилиния: фигура 5">
                <a:extLst>
                  <a:ext uri="{FF2B5EF4-FFF2-40B4-BE49-F238E27FC236}">
                    <a16:creationId xmlns:a16="http://schemas.microsoft.com/office/drawing/2014/main" id="{5CBB4CF6-E839-7BCD-C099-2BCD600445D7}"/>
                  </a:ext>
                </a:extLst>
              </p:cNvPr>
              <p:cNvSpPr/>
              <p:nvPr/>
            </p:nvSpPr>
            <p:spPr>
              <a:xfrm>
                <a:off x="1127760" y="3378200"/>
                <a:ext cx="7292340" cy="1079500"/>
              </a:xfrm>
              <a:custGeom>
                <a:avLst/>
                <a:gdLst>
                  <a:gd name="connsiteX0" fmla="*/ 0 w 7299960"/>
                  <a:gd name="connsiteY0" fmla="*/ 60960 h 1150620"/>
                  <a:gd name="connsiteX1" fmla="*/ 7147560 w 7299960"/>
                  <a:gd name="connsiteY1" fmla="*/ 0 h 1150620"/>
                  <a:gd name="connsiteX2" fmla="*/ 7299960 w 7299960"/>
                  <a:gd name="connsiteY2" fmla="*/ 571500 h 1150620"/>
                  <a:gd name="connsiteX3" fmla="*/ 678180 w 7299960"/>
                  <a:gd name="connsiteY3" fmla="*/ 1150620 h 1150620"/>
                  <a:gd name="connsiteX4" fmla="*/ 0 w 7299960"/>
                  <a:gd name="connsiteY4" fmla="*/ 6096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9960" h="1150620">
                    <a:moveTo>
                      <a:pt x="0" y="60960"/>
                    </a:moveTo>
                    <a:lnTo>
                      <a:pt x="7147560" y="0"/>
                    </a:lnTo>
                    <a:lnTo>
                      <a:pt x="7299960" y="571500"/>
                    </a:lnTo>
                    <a:lnTo>
                      <a:pt x="678180" y="1150620"/>
                    </a:lnTo>
                    <a:lnTo>
                      <a:pt x="0" y="6096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025DE3AF-BB15-C842-BE50-B358248B0C92}"/>
                  </a:ext>
                </a:extLst>
              </p:cNvPr>
              <p:cNvSpPr/>
              <p:nvPr/>
            </p:nvSpPr>
            <p:spPr>
              <a:xfrm>
                <a:off x="1115061" y="791210"/>
                <a:ext cx="9509759" cy="3695701"/>
              </a:xfrm>
              <a:custGeom>
                <a:avLst/>
                <a:gdLst>
                  <a:gd name="connsiteX0" fmla="*/ 0 w 9509760"/>
                  <a:gd name="connsiteY0" fmla="*/ 2628900 h 3695700"/>
                  <a:gd name="connsiteX1" fmla="*/ 662940 w 9509760"/>
                  <a:gd name="connsiteY1" fmla="*/ 3695700 h 3695700"/>
                  <a:gd name="connsiteX2" fmla="*/ 8839200 w 9509760"/>
                  <a:gd name="connsiteY2" fmla="*/ 2095500 h 3695700"/>
                  <a:gd name="connsiteX3" fmla="*/ 9509760 w 9509760"/>
                  <a:gd name="connsiteY3" fmla="*/ 0 h 3695700"/>
                  <a:gd name="connsiteX4" fmla="*/ 0 w 9509760"/>
                  <a:gd name="connsiteY4" fmla="*/ 2628900 h 369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9760" h="3695700">
                    <a:moveTo>
                      <a:pt x="0" y="2628900"/>
                    </a:moveTo>
                    <a:lnTo>
                      <a:pt x="662940" y="3695700"/>
                    </a:lnTo>
                    <a:lnTo>
                      <a:pt x="8839200" y="2095500"/>
                    </a:lnTo>
                    <a:lnTo>
                      <a:pt x="9509760" y="0"/>
                    </a:lnTo>
                    <a:lnTo>
                      <a:pt x="0" y="26289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8930EF41-2811-FAFD-7684-BCE2A0E7E4D6}"/>
                  </a:ext>
                </a:extLst>
              </p:cNvPr>
              <p:cNvSpPr/>
              <p:nvPr/>
            </p:nvSpPr>
            <p:spPr>
              <a:xfrm>
                <a:off x="1028700" y="3369310"/>
                <a:ext cx="7412355" cy="1720215"/>
              </a:xfrm>
              <a:custGeom>
                <a:avLst/>
                <a:gdLst>
                  <a:gd name="connsiteX0" fmla="*/ 0 w 6438900"/>
                  <a:gd name="connsiteY0" fmla="*/ 1699260 h 1699260"/>
                  <a:gd name="connsiteX1" fmla="*/ 6294120 w 6438900"/>
                  <a:gd name="connsiteY1" fmla="*/ 0 h 1699260"/>
                  <a:gd name="connsiteX2" fmla="*/ 6438900 w 6438900"/>
                  <a:gd name="connsiteY2" fmla="*/ 571500 h 1699260"/>
                  <a:gd name="connsiteX3" fmla="*/ 0 w 6438900"/>
                  <a:gd name="connsiteY3" fmla="*/ 1699260 h 169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8900" h="1699260">
                    <a:moveTo>
                      <a:pt x="0" y="1699260"/>
                    </a:moveTo>
                    <a:lnTo>
                      <a:pt x="6294120" y="0"/>
                    </a:lnTo>
                    <a:lnTo>
                      <a:pt x="6438900" y="571500"/>
                    </a:lnTo>
                    <a:lnTo>
                      <a:pt x="0" y="16992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2ABC6D1-FFF1-BACF-00F8-3BC612D7C514}"/>
                </a:ext>
              </a:extLst>
            </p:cNvPr>
            <p:cNvSpPr/>
            <p:nvPr/>
          </p:nvSpPr>
          <p:spPr>
            <a:xfrm rot="20757300">
              <a:off x="6693694" y="5093957"/>
              <a:ext cx="5826460" cy="669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ru-RU" sz="3600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  <a:t>Когда мы вместе.</a:t>
              </a:r>
              <a:br>
                <a:rPr lang="ru-RU" sz="3600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</a:br>
              <a:r>
                <a:rPr lang="ru-RU" sz="3600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  <a:t>Всё реально!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678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3D6B817-8AD3-D1AE-7D15-7C315C4925DD}"/>
              </a:ext>
            </a:extLst>
          </p:cNvPr>
          <p:cNvCxnSpPr/>
          <p:nvPr/>
        </p:nvCxnSpPr>
        <p:spPr>
          <a:xfrm flipH="1">
            <a:off x="7896811" y="988547"/>
            <a:ext cx="0" cy="48991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8" y="1001247"/>
            <a:ext cx="3437148" cy="13960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Единая федеральная повестка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20" y="1001247"/>
            <a:ext cx="3441940" cy="13960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13" y="1001247"/>
            <a:ext cx="3369345" cy="13960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5" y="1281300"/>
            <a:ext cx="456202" cy="4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51" y="1281300"/>
            <a:ext cx="457240" cy="457240"/>
          </a:xfrm>
          <a:prstGeom prst="rect">
            <a:avLst/>
          </a:prstGeom>
        </p:spPr>
      </p:pic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9" y="1269939"/>
            <a:ext cx="456202" cy="4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18844" y="1162576"/>
            <a:ext cx="2297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Единое</a:t>
            </a:r>
          </a:p>
          <a:p>
            <a:r>
              <a:rPr lang="ru-RU" dirty="0"/>
              <a:t>образовательное</a:t>
            </a:r>
          </a:p>
          <a:p>
            <a:r>
              <a:rPr lang="ru-RU" dirty="0"/>
              <a:t>пространство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0080" y="1116177"/>
            <a:ext cx="16129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Единые</a:t>
            </a:r>
          </a:p>
          <a:p>
            <a:r>
              <a:rPr lang="ru-RU" dirty="0"/>
              <a:t>оценочные </a:t>
            </a:r>
          </a:p>
          <a:p>
            <a:r>
              <a:rPr lang="ru-RU" dirty="0"/>
              <a:t>процедуры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25709" y="1195864"/>
            <a:ext cx="1645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Единая</a:t>
            </a:r>
          </a:p>
          <a:p>
            <a:r>
              <a:rPr lang="ru-RU" dirty="0"/>
              <a:t>система</a:t>
            </a:r>
          </a:p>
          <a:p>
            <a:r>
              <a:rPr lang="ru-RU" dirty="0"/>
              <a:t>управления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090" y="2611369"/>
            <a:ext cx="345013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Единые подходы </a:t>
            </a:r>
            <a:br>
              <a:rPr lang="ru-RU" sz="1400" dirty="0"/>
            </a:br>
            <a:r>
              <a:rPr lang="ru-RU" sz="1400" dirty="0"/>
              <a:t>к школьной инфраструктуре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Федеральные государственные образовательные стандарты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Федеральные основные образовательные программы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Федеральные учебники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Федеральная государственная информационная система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latin typeface="Montserrat" panose="00000500000000000000" pitchFamily="2" charset="-52"/>
              </a:rPr>
              <a:t>Единое поурочное планирование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27513" y="2611369"/>
            <a:ext cx="334367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Базы данных с результатами ОГЭ, ЕГЭ, ВПР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Методический анализ результатов ОГЭ, ЕГЭ, ВПР </a:t>
            </a:r>
            <a:br>
              <a:rPr lang="ru-RU" sz="1400" dirty="0"/>
            </a:br>
            <a:r>
              <a:rPr lang="ru-RU" sz="1400" dirty="0"/>
              <a:t>по всем учебным предметам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Открытый банк заданий </a:t>
            </a:r>
            <a:br>
              <a:rPr lang="ru-RU" sz="1400" dirty="0"/>
            </a:br>
            <a:r>
              <a:rPr lang="ru-RU" sz="1400" dirty="0"/>
              <a:t>ОГЭ, ЕГЭ, ВПР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Открытый банк заданий для формирования и развития функциональной грамотности</a:t>
            </a:r>
          </a:p>
          <a:p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152443" y="2611369"/>
            <a:ext cx="33881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err="1"/>
              <a:t>Минпросвещения</a:t>
            </a:r>
            <a:r>
              <a:rPr lang="ru-RU" sz="1400" dirty="0"/>
              <a:t> России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err="1"/>
              <a:t>Рособрнадзор</a:t>
            </a:r>
            <a:endParaRPr lang="ru-RU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Министерство образования </a:t>
            </a:r>
            <a:br>
              <a:rPr lang="ru-RU" sz="1400" dirty="0"/>
            </a:br>
            <a:r>
              <a:rPr lang="ru-RU" sz="1400" dirty="0"/>
              <a:t>и науки Пермского края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Муниципальные органы управления образованием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Администрация ОО</a:t>
            </a:r>
          </a:p>
          <a:p>
            <a:endParaRPr lang="ru-RU" sz="1400" dirty="0"/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E667C26A-127A-D801-EE86-E26CD7038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8D125F3-7991-287A-E394-A2A0E4CCA4B8}"/>
              </a:ext>
            </a:extLst>
          </p:cNvPr>
          <p:cNvGrpSpPr/>
          <p:nvPr/>
        </p:nvGrpSpPr>
        <p:grpSpPr>
          <a:xfrm>
            <a:off x="6959600" y="4409994"/>
            <a:ext cx="5232400" cy="2054225"/>
            <a:chOff x="6959600" y="4409994"/>
            <a:chExt cx="5232400" cy="205422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18C87B1-5B25-EE54-3BC1-143C2A497871}"/>
                </a:ext>
              </a:extLst>
            </p:cNvPr>
            <p:cNvGrpSpPr/>
            <p:nvPr/>
          </p:nvGrpSpPr>
          <p:grpSpPr>
            <a:xfrm>
              <a:off x="6959600" y="4409994"/>
              <a:ext cx="5232400" cy="2054225"/>
              <a:chOff x="1028700" y="791210"/>
              <a:chExt cx="9596120" cy="4298315"/>
            </a:xfrm>
          </p:grpSpPr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008EBA02-A767-CCCA-650C-29FB0A88A11C}"/>
                  </a:ext>
                </a:extLst>
              </p:cNvPr>
              <p:cNvSpPr/>
              <p:nvPr/>
            </p:nvSpPr>
            <p:spPr>
              <a:xfrm>
                <a:off x="1127760" y="3378200"/>
                <a:ext cx="7292340" cy="1079500"/>
              </a:xfrm>
              <a:custGeom>
                <a:avLst/>
                <a:gdLst>
                  <a:gd name="connsiteX0" fmla="*/ 0 w 7299960"/>
                  <a:gd name="connsiteY0" fmla="*/ 60960 h 1150620"/>
                  <a:gd name="connsiteX1" fmla="*/ 7147560 w 7299960"/>
                  <a:gd name="connsiteY1" fmla="*/ 0 h 1150620"/>
                  <a:gd name="connsiteX2" fmla="*/ 7299960 w 7299960"/>
                  <a:gd name="connsiteY2" fmla="*/ 571500 h 1150620"/>
                  <a:gd name="connsiteX3" fmla="*/ 678180 w 7299960"/>
                  <a:gd name="connsiteY3" fmla="*/ 1150620 h 1150620"/>
                  <a:gd name="connsiteX4" fmla="*/ 0 w 7299960"/>
                  <a:gd name="connsiteY4" fmla="*/ 6096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9960" h="1150620">
                    <a:moveTo>
                      <a:pt x="0" y="60960"/>
                    </a:moveTo>
                    <a:lnTo>
                      <a:pt x="7147560" y="0"/>
                    </a:lnTo>
                    <a:lnTo>
                      <a:pt x="7299960" y="571500"/>
                    </a:lnTo>
                    <a:lnTo>
                      <a:pt x="678180" y="1150620"/>
                    </a:lnTo>
                    <a:lnTo>
                      <a:pt x="0" y="6096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0A250647-068A-D343-1582-376A3D93BD4B}"/>
                  </a:ext>
                </a:extLst>
              </p:cNvPr>
              <p:cNvSpPr/>
              <p:nvPr/>
            </p:nvSpPr>
            <p:spPr>
              <a:xfrm>
                <a:off x="1115060" y="791210"/>
                <a:ext cx="9509760" cy="3695700"/>
              </a:xfrm>
              <a:custGeom>
                <a:avLst/>
                <a:gdLst>
                  <a:gd name="connsiteX0" fmla="*/ 0 w 9509760"/>
                  <a:gd name="connsiteY0" fmla="*/ 2628900 h 3695700"/>
                  <a:gd name="connsiteX1" fmla="*/ 662940 w 9509760"/>
                  <a:gd name="connsiteY1" fmla="*/ 3695700 h 3695700"/>
                  <a:gd name="connsiteX2" fmla="*/ 8839200 w 9509760"/>
                  <a:gd name="connsiteY2" fmla="*/ 2095500 h 3695700"/>
                  <a:gd name="connsiteX3" fmla="*/ 9509760 w 9509760"/>
                  <a:gd name="connsiteY3" fmla="*/ 0 h 3695700"/>
                  <a:gd name="connsiteX4" fmla="*/ 0 w 9509760"/>
                  <a:gd name="connsiteY4" fmla="*/ 2628900 h 369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9760" h="3695700">
                    <a:moveTo>
                      <a:pt x="0" y="2628900"/>
                    </a:moveTo>
                    <a:lnTo>
                      <a:pt x="662940" y="3695700"/>
                    </a:lnTo>
                    <a:lnTo>
                      <a:pt x="8839200" y="2095500"/>
                    </a:lnTo>
                    <a:lnTo>
                      <a:pt x="9509760" y="0"/>
                    </a:lnTo>
                    <a:lnTo>
                      <a:pt x="0" y="26289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4D0474C6-A69C-2647-61FC-0B700B5A2A09}"/>
                  </a:ext>
                </a:extLst>
              </p:cNvPr>
              <p:cNvSpPr/>
              <p:nvPr/>
            </p:nvSpPr>
            <p:spPr>
              <a:xfrm>
                <a:off x="1028700" y="3369310"/>
                <a:ext cx="7412355" cy="1720215"/>
              </a:xfrm>
              <a:custGeom>
                <a:avLst/>
                <a:gdLst>
                  <a:gd name="connsiteX0" fmla="*/ 0 w 6438900"/>
                  <a:gd name="connsiteY0" fmla="*/ 1699260 h 1699260"/>
                  <a:gd name="connsiteX1" fmla="*/ 6294120 w 6438900"/>
                  <a:gd name="connsiteY1" fmla="*/ 0 h 1699260"/>
                  <a:gd name="connsiteX2" fmla="*/ 6438900 w 6438900"/>
                  <a:gd name="connsiteY2" fmla="*/ 571500 h 1699260"/>
                  <a:gd name="connsiteX3" fmla="*/ 0 w 6438900"/>
                  <a:gd name="connsiteY3" fmla="*/ 1699260 h 169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8900" h="1699260">
                    <a:moveTo>
                      <a:pt x="0" y="1699260"/>
                    </a:moveTo>
                    <a:lnTo>
                      <a:pt x="6294120" y="0"/>
                    </a:lnTo>
                    <a:lnTo>
                      <a:pt x="6438900" y="571500"/>
                    </a:lnTo>
                    <a:lnTo>
                      <a:pt x="0" y="16992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FC6AE7F-3F41-6D8A-792C-9247A5E28460}"/>
                </a:ext>
              </a:extLst>
            </p:cNvPr>
            <p:cNvSpPr/>
            <p:nvPr/>
          </p:nvSpPr>
          <p:spPr>
            <a:xfrm rot="20814071">
              <a:off x="7558961" y="5080954"/>
              <a:ext cx="4163588" cy="669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ru-RU" sz="2200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  <a:t>Единая цель – многообразие подходов! </a:t>
              </a:r>
            </a:p>
          </p:txBody>
        </p: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1FCAD6-2EE8-7646-9F78-0FC3AD5742DA}"/>
              </a:ext>
            </a:extLst>
          </p:cNvPr>
          <p:cNvCxnSpPr/>
          <p:nvPr/>
        </p:nvCxnSpPr>
        <p:spPr>
          <a:xfrm flipH="1">
            <a:off x="4127844" y="1001247"/>
            <a:ext cx="0" cy="48991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6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35360" y="49213"/>
            <a:ext cx="11609592" cy="715962"/>
          </a:xfrm>
        </p:spPr>
        <p:txBody>
          <a:bodyPr>
            <a:normAutofit/>
          </a:bodyPr>
          <a:lstStyle/>
          <a:p>
            <a:r>
              <a:rPr lang="ru-RU" dirty="0"/>
              <a:t>Изменения в организации образовательного процесса с 1 сентября 2025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48462" y="3512722"/>
            <a:ext cx="3494988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Нормы по контрольным работам</a:t>
            </a:r>
            <a:r>
              <a:rPr lang="ru-RU" sz="1400" dirty="0">
                <a:latin typeface="Montserrat" panose="00000500000000000000" pitchFamily="2" charset="-52"/>
              </a:rPr>
              <a:t>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НОО – продолжительность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не &gt; 1 урока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ООО, СОО –продолжительность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не &gt; 2 уроков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Не &gt; 10% учебного времени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(в </a:t>
            </a:r>
            <a:r>
              <a:rPr lang="ru-RU" sz="1400" dirty="0" err="1">
                <a:latin typeface="Montserrat" panose="00000500000000000000" pitchFamily="2" charset="-52"/>
              </a:rPr>
              <a:t>т.ч</a:t>
            </a:r>
            <a:r>
              <a:rPr lang="ru-RU" sz="1400" dirty="0">
                <a:latin typeface="Montserrat" panose="00000500000000000000" pitchFamily="2" charset="-52"/>
              </a:rPr>
              <a:t>. ВПР)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2639" y="1236632"/>
            <a:ext cx="4805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Синхронизация </a:t>
            </a:r>
            <a:r>
              <a:rPr lang="ru-RU" sz="1400" dirty="0">
                <a:latin typeface="Montserrat" panose="00000500000000000000" pitchFamily="2" charset="-52"/>
              </a:rPr>
              <a:t>федеральных рабочих программ учебных предметов с ГИА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82028" y="2388796"/>
            <a:ext cx="4771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Обновлённые рабочие программы</a:t>
            </a:r>
            <a:r>
              <a:rPr lang="ru-RU" sz="1400" dirty="0">
                <a:latin typeface="Montserrat" panose="00000500000000000000" pitchFamily="2" charset="-52"/>
              </a:rPr>
              <a:t> 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по предметам мировоззренческого цикла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— истории и обществознанию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80587" y="2860492"/>
            <a:ext cx="4204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Montserrat" panose="00000500000000000000" pitchFamily="2" charset="-52"/>
              </a:rPr>
              <a:t>с 1 сентября 2026 года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обществознание только в 9-ом, 10-ом,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11-ом классах</a:t>
            </a:r>
            <a:r>
              <a:rPr lang="ru-RU" sz="1400" dirty="0">
                <a:latin typeface="Montserrat" panose="00000500000000000000" pitchFamily="2" charset="-52"/>
                <a:hlinkClick r:id="rId2"/>
              </a:rPr>
              <a:t/>
            </a:r>
            <a:br>
              <a:rPr lang="ru-RU" sz="1400" dirty="0">
                <a:latin typeface="Montserrat" panose="00000500000000000000" pitchFamily="2" charset="-52"/>
                <a:hlinkClick r:id="rId2"/>
              </a:rPr>
            </a:br>
            <a:endParaRPr lang="ru-RU" sz="1400" dirty="0">
              <a:latin typeface="Montserrat" panose="00000500000000000000" pitchFamily="2" charset="-52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28303C8-C830-B19F-FCBD-2C32D5F41FE9}"/>
              </a:ext>
            </a:extLst>
          </p:cNvPr>
          <p:cNvCxnSpPr/>
          <p:nvPr/>
        </p:nvCxnSpPr>
        <p:spPr>
          <a:xfrm flipH="1">
            <a:off x="6334711" y="1048358"/>
            <a:ext cx="0" cy="48991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" y="1240522"/>
            <a:ext cx="579085" cy="5790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5" y="2288174"/>
            <a:ext cx="820850" cy="7239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8" y="3601502"/>
            <a:ext cx="688752" cy="63674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411737" y="1140845"/>
            <a:ext cx="437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Изменения в части учебного предмета «Обществознание»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63" y="1072839"/>
            <a:ext cx="764972" cy="76497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480588" y="1702483"/>
            <a:ext cx="4204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Montserrat" panose="00000500000000000000" pitchFamily="2" charset="-52"/>
              </a:rPr>
              <a:t>в 2025-2026 учебном году</a:t>
            </a:r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dirty="0">
                <a:latin typeface="Montserrat" panose="00000500000000000000" pitchFamily="2" charset="-52"/>
              </a:rPr>
              <a:t>в 6–7-х классах обществознание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не изучается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95626" y="2392959"/>
            <a:ext cx="4204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в 8-9 классах – по 1 часу в неделю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01" y="3793558"/>
            <a:ext cx="764972" cy="76497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481924" y="4427508"/>
            <a:ext cx="428675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Добавление раздела «История нашего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края»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Увеличение количества часов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на историю в 5–7 классах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Использование единых учебников истории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468156" y="3827016"/>
            <a:ext cx="437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Изменения в части учебного предмета «История»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54130" y="4893708"/>
            <a:ext cx="4057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7675" y="6043729"/>
            <a:ext cx="6914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Приказ Министерства просвещения РФ от 09 октября 2024 г. № 704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E667C26A-127A-D801-EE86-E26CD7038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123" y="3601502"/>
            <a:ext cx="1375766" cy="24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5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Федеральный проект «Школа </a:t>
            </a:r>
            <a:r>
              <a:rPr lang="ru-RU" dirty="0" err="1"/>
              <a:t>Минпросвещения</a:t>
            </a:r>
            <a:r>
              <a:rPr lang="ru-RU" dirty="0"/>
              <a:t> России»</a:t>
            </a:r>
          </a:p>
        </p:txBody>
      </p:sp>
      <p:sp>
        <p:nvSpPr>
          <p:cNvPr id="8" name="AutoShape 2" descr="https://optim.tildacdn.com/tild6534-6537-4866-a433-633361393531/-/format/webp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900448"/>
            <a:ext cx="11866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Цель: </a:t>
            </a:r>
            <a:r>
              <a:rPr lang="ru-RU" sz="1600" dirty="0">
                <a:latin typeface="Montserrat" panose="00000500000000000000" pitchFamily="2" charset="-52"/>
              </a:rPr>
              <a:t>создание равных условий для реализации идеологии «единого образовательного пространства»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335360" y="4060118"/>
            <a:ext cx="562582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600" b="1" dirty="0">
                <a:latin typeface="Montserrat" panose="00000500000000000000" pitchFamily="2" charset="-52"/>
                <a:cs typeface="Montserrat" panose="00000500000000000000" pitchFamily="2" charset="-52"/>
              </a:rPr>
              <a:t>Итоги</a:t>
            </a:r>
            <a:endParaRPr lang="ru-RU" sz="1600" b="1" dirty="0">
              <a:latin typeface="Montserrat" panose="00000500000000000000" pitchFamily="2" charset="-52"/>
            </a:endParaRPr>
          </a:p>
          <a:p>
            <a:pPr marL="88900"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100 % </a:t>
            </a:r>
            <a:r>
              <a:rPr lang="ru-RU" sz="1600" dirty="0">
                <a:latin typeface="Montserrat" panose="00000500000000000000" pitchFamily="2" charset="-52"/>
              </a:rPr>
              <a:t>школ – с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</a:rPr>
              <a:t>амодиагностика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</a:endParaRPr>
          </a:p>
          <a:p>
            <a:pPr marL="88900"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90 %</a:t>
            </a:r>
            <a:r>
              <a:rPr lang="ru-RU" sz="1600" dirty="0">
                <a:solidFill>
                  <a:srgbClr val="0070C0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школ – выше базового уровня</a:t>
            </a:r>
          </a:p>
          <a:p>
            <a:pPr marL="88900"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39,98 %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школ – программы развития соответствуют модели</a:t>
            </a:r>
          </a:p>
          <a:p>
            <a:pPr marL="88900"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10</a:t>
            </a:r>
            <a:r>
              <a:rPr lang="ru-RU" sz="1600" dirty="0">
                <a:latin typeface="Montserrat" panose="00000500000000000000" pitchFamily="2" charset="-52"/>
              </a:rPr>
              <a:t> школ – в федеральной «Наставнической лиге»</a:t>
            </a:r>
            <a:endParaRPr lang="ru-RU" sz="1600" dirty="0">
              <a:solidFill>
                <a:srgbClr val="1C2D38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3499434" y="1093150"/>
          <a:ext cx="8107680" cy="267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53602" y="1360255"/>
            <a:ext cx="6075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Результаты самодиагностики школ Пермского края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348423" y="4060119"/>
            <a:ext cx="564010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600" b="1" dirty="0">
                <a:latin typeface="Montserrat" panose="00000500000000000000" pitchFamily="2" charset="-52"/>
                <a:cs typeface="Montserrat" panose="00000500000000000000" pitchFamily="2" charset="-52"/>
              </a:rPr>
              <a:t>Важно:</a:t>
            </a:r>
            <a:endParaRPr lang="ru-RU" sz="1600" b="1" dirty="0">
              <a:latin typeface="Montserrat" panose="00000500000000000000" pitchFamily="2" charset="-52"/>
            </a:endParaRPr>
          </a:p>
          <a:p>
            <a:pPr marL="88900"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100 % </a:t>
            </a:r>
            <a:r>
              <a:rPr lang="ru-RU" sz="1600" dirty="0">
                <a:latin typeface="Montserrat" panose="00000500000000000000" pitchFamily="2" charset="-52"/>
              </a:rPr>
              <a:t>школ – самодиагностика</a:t>
            </a:r>
          </a:p>
          <a:p>
            <a:pPr marL="88900"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100 %</a:t>
            </a:r>
            <a:r>
              <a:rPr lang="ru-RU" sz="1600" dirty="0">
                <a:solidFill>
                  <a:srgbClr val="0070C0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школ – средний и высокий уровень</a:t>
            </a:r>
          </a:p>
          <a:p>
            <a:pPr marL="88900"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600" dirty="0">
                <a:latin typeface="Montserrat" panose="00000500000000000000" pitchFamily="2" charset="-52"/>
              </a:rPr>
              <a:t>не</a:t>
            </a:r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&lt;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 90%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школ – программы развития соответствуют модели</a:t>
            </a:r>
          </a:p>
          <a:p>
            <a:pPr marL="88900">
              <a:spcBef>
                <a:spcPts val="600"/>
              </a:spcBef>
              <a:buClr>
                <a:schemeClr val="tx1"/>
              </a:buClr>
              <a:defRPr/>
            </a:pP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15</a:t>
            </a:r>
            <a:r>
              <a:rPr lang="ru-RU" sz="1600" dirty="0">
                <a:latin typeface="Montserrat" panose="00000500000000000000" pitchFamily="2" charset="-52"/>
              </a:rPr>
              <a:t> школ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latin typeface="Montserrat" panose="00000500000000000000" pitchFamily="2" charset="-52"/>
              </a:rPr>
              <a:t>– в федеральной «Наставнической лиге»</a:t>
            </a:r>
            <a:endParaRPr lang="ru-RU" sz="1600" dirty="0">
              <a:solidFill>
                <a:srgbClr val="1C2D38"/>
              </a:solidFill>
              <a:latin typeface="Montserrat" panose="00000500000000000000" pitchFamily="2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439" y1="20083" x2="36439" y2="20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54" y="1301545"/>
            <a:ext cx="2353561" cy="2363381"/>
          </a:xfrm>
          <a:prstGeom prst="rect">
            <a:avLst/>
          </a:prstGeom>
        </p:spPr>
      </p:pic>
      <p:sp>
        <p:nvSpPr>
          <p:cNvPr id="13" name="Текст 6">
            <a:extLst>
              <a:ext uri="{FF2B5EF4-FFF2-40B4-BE49-F238E27FC236}">
                <a16:creationId xmlns:a16="http://schemas.microsoft.com/office/drawing/2014/main" id="{E667C26A-127A-D801-EE86-E26CD7038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4259" y="4373666"/>
            <a:ext cx="5704266" cy="1211346"/>
          </a:xfrm>
          <a:prstGeom prst="roundRect">
            <a:avLst>
              <a:gd name="adj" fmla="val 880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964" y="4211159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451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32">
            <a:extLst>
              <a:ext uri="{FF2B5EF4-FFF2-40B4-BE49-F238E27FC236}">
                <a16:creationId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7999" y="6436800"/>
            <a:ext cx="5677200" cy="4047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12598" y="71400"/>
            <a:ext cx="11521280" cy="715962"/>
          </a:xfrm>
        </p:spPr>
        <p:txBody>
          <a:bodyPr>
            <a:normAutofit/>
          </a:bodyPr>
          <a:lstStyle/>
          <a:p>
            <a:r>
              <a:rPr lang="ru-RU" dirty="0"/>
              <a:t>Новые профильные и корпоративные классы, с 1 сентября 2025 года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КРАЯ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184AB65F-5B95-DE85-1FEE-F6BA95161E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9532" y="828246"/>
          <a:ext cx="9756393" cy="4136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6813">
                  <a:extLst>
                    <a:ext uri="{9D8B030D-6E8A-4147-A177-3AD203B41FA5}">
                      <a16:colId xmlns:a16="http://schemas.microsoft.com/office/drawing/2014/main" val="1017639174"/>
                    </a:ext>
                  </a:extLst>
                </a:gridCol>
                <a:gridCol w="604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26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</a:rPr>
                        <a:t>          Новые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</a:rPr>
                        <a:t> направления 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328562"/>
                  </a:ext>
                </a:extLst>
              </a:tr>
              <a:tr h="293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ontserrat" panose="00000500000000000000" pitchFamily="2" charset="-52"/>
                        </a:rPr>
                        <a:t>ТАМОЖЕННЫЕ</a:t>
                      </a:r>
                      <a:r>
                        <a:rPr lang="ru-RU" sz="1100" b="1" baseline="0" dirty="0">
                          <a:latin typeface="Montserrat" panose="00000500000000000000" pitchFamily="2" charset="-52"/>
                        </a:rPr>
                        <a:t> КЛАССЫ </a:t>
                      </a:r>
                      <a:endParaRPr lang="ru-RU" sz="1100" b="1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</a:rPr>
                        <a:t>1</a:t>
                      </a:r>
                      <a:r>
                        <a:rPr lang="ru-RU" sz="1100" dirty="0">
                          <a:latin typeface="Montserrat" panose="00000500000000000000" pitchFamily="2" charset="-52"/>
                        </a:rPr>
                        <a:t> школа, 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</a:rPr>
                        <a:t>2</a:t>
                      </a:r>
                      <a:r>
                        <a:rPr lang="ru-RU" sz="1100" dirty="0">
                          <a:latin typeface="Montserrat" panose="00000500000000000000" pitchFamily="2" charset="-52"/>
                        </a:rPr>
                        <a:t> класса (№ 79 г. Перми)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7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ontserrat" panose="00000500000000000000" pitchFamily="2" charset="-52"/>
                        </a:rPr>
                        <a:t>СТРОИТЕЛЬНЫЕ КЛАССЫ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dirty="0">
                          <a:latin typeface="Montserrat" panose="00000500000000000000" pitchFamily="2" charset="-52"/>
                        </a:rPr>
                        <a:t> школы,</a:t>
                      </a:r>
                      <a:r>
                        <a:rPr lang="ru-RU" sz="1100" baseline="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100" b="1" kern="1200" baseline="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100" baseline="0" dirty="0">
                          <a:latin typeface="Montserrat" panose="00000500000000000000" pitchFamily="2" charset="-52"/>
                        </a:rPr>
                        <a:t> классов (</a:t>
                      </a:r>
                      <a:r>
                        <a:rPr lang="ru-RU" sz="1100" baseline="0" dirty="0" err="1">
                          <a:latin typeface="Montserrat" panose="00000500000000000000" pitchFamily="2" charset="-52"/>
                        </a:rPr>
                        <a:t>Мастерград</a:t>
                      </a:r>
                      <a:r>
                        <a:rPr lang="ru-RU" sz="1100" baseline="0" dirty="0">
                          <a:latin typeface="Montserrat" panose="00000500000000000000" pitchFamily="2" charset="-52"/>
                        </a:rPr>
                        <a:t> и школа № 134 г. Перми)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485503"/>
                  </a:ext>
                </a:extLst>
              </a:tr>
              <a:tr h="320537">
                <a:tc>
                  <a:txBody>
                    <a:bodyPr/>
                    <a:lstStyle/>
                    <a:p>
                      <a:r>
                        <a:rPr lang="ru-RU" sz="1100" b="1" dirty="0"/>
                        <a:t>ЭР-ТЕЛЕКОМ</a:t>
                      </a:r>
                      <a:r>
                        <a:rPr lang="ru-RU" sz="1100" b="1" baseline="0" dirty="0"/>
                        <a:t> ХОЛДИНГ</a:t>
                      </a:r>
                      <a:r>
                        <a:rPr lang="ru-RU" sz="1100" b="1" dirty="0"/>
                        <a:t>                                                     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ru-RU" sz="1200" dirty="0"/>
                        <a:t> </a:t>
                      </a:r>
                      <a:r>
                        <a:rPr lang="ru-RU" sz="1100" dirty="0"/>
                        <a:t>школы,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200" b="1" baseline="0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100" baseline="0" dirty="0"/>
                        <a:t>класса (</a:t>
                      </a:r>
                      <a:r>
                        <a:rPr lang="en-US" sz="1100" baseline="0" dirty="0"/>
                        <a:t>IT</a:t>
                      </a:r>
                      <a:r>
                        <a:rPr lang="ru-RU" sz="1100" baseline="0" dirty="0"/>
                        <a:t>-школа г. Перми, школа № 134 г. Перми)</a:t>
                      </a:r>
                      <a:endParaRPr lang="ru-RU" sz="11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540517"/>
                  </a:ext>
                </a:extLst>
              </a:tr>
              <a:tr h="37979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</a:rPr>
                        <a:t>          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</a:rPr>
                        <a:t>Дополнительно открываются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474072"/>
                  </a:ext>
                </a:extLst>
              </a:tr>
              <a:tr h="31074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ontserrat" panose="00000500000000000000" pitchFamily="2" charset="-52"/>
                        </a:rPr>
                        <a:t>ИНЖЕНЕРНЫЕ</a:t>
                      </a:r>
                      <a:r>
                        <a:rPr lang="ru-RU" sz="1100" b="1" baseline="0" dirty="0">
                          <a:latin typeface="Montserrat" panose="00000500000000000000" pitchFamily="2" charset="-52"/>
                        </a:rPr>
                        <a:t> КЛАССЫ                                                  </a:t>
                      </a:r>
                      <a:endParaRPr lang="ru-RU" sz="1100" b="1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70C0"/>
                          </a:solidFill>
                        </a:rPr>
                        <a:t>+5</a:t>
                      </a:r>
                      <a:r>
                        <a:rPr lang="ru-RU" sz="1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школ</a:t>
                      </a:r>
                      <a:r>
                        <a:rPr lang="ru-RU" sz="1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(всего</a:t>
                      </a:r>
                      <a:r>
                        <a:rPr lang="ru-RU" sz="1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</a:rPr>
                        <a:t>36</a:t>
                      </a:r>
                      <a:r>
                        <a:rPr lang="ru-RU" sz="1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школ)</a:t>
                      </a:r>
                      <a:endParaRPr lang="ru-RU" sz="14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47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ontserrat" panose="00000500000000000000" pitchFamily="2" charset="-52"/>
                        </a:rPr>
                        <a:t>ПСИХОЛОГО-ПЕДАГОГИЧЕСКИЕ КЛАССЫ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</a:rPr>
                        <a:t>+6</a:t>
                      </a:r>
                      <a:r>
                        <a:rPr lang="ru-RU" sz="1100" b="1" baseline="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100" dirty="0">
                          <a:latin typeface="Montserrat" panose="00000500000000000000" pitchFamily="2" charset="-52"/>
                        </a:rPr>
                        <a:t>школ</a:t>
                      </a:r>
                      <a:r>
                        <a:rPr lang="ru-RU" sz="1100" baseline="0" dirty="0">
                          <a:latin typeface="Montserrat" panose="00000500000000000000" pitchFamily="2" charset="-52"/>
                        </a:rPr>
                        <a:t> (всего </a:t>
                      </a:r>
                      <a:r>
                        <a:rPr lang="ru-RU" sz="1100" b="1" baseline="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</a:rPr>
                        <a:t>70</a:t>
                      </a:r>
                      <a:r>
                        <a:rPr lang="ru-RU" sz="1100" baseline="0" dirty="0">
                          <a:latin typeface="Montserrat" panose="00000500000000000000" pitchFamily="2" charset="-52"/>
                        </a:rPr>
                        <a:t> школ)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881655"/>
                  </a:ext>
                </a:extLst>
              </a:tr>
              <a:tr h="293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ontserrat" panose="00000500000000000000" pitchFamily="2" charset="-52"/>
                        </a:rPr>
                        <a:t>МЕДИЦИНСКИЕ, ФАРМКЛАССЫ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+4</a:t>
                      </a: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школы (всего </a:t>
                      </a: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школы)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38495"/>
                  </a:ext>
                </a:extLst>
              </a:tr>
              <a:tr h="293825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АГРОТЕХНОЛОГИЧЕСКИЕ КЛАССЫ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</a:rPr>
                        <a:t>+11</a:t>
                      </a:r>
                      <a:r>
                        <a:rPr lang="ru-RU" sz="1100" baseline="0" dirty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100" dirty="0">
                          <a:latin typeface="Montserrat" panose="00000500000000000000" pitchFamily="2" charset="-52"/>
                        </a:rPr>
                        <a:t>школ (всего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</a:rPr>
                        <a:t>22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100" dirty="0">
                          <a:latin typeface="Montserrat" panose="00000500000000000000" pitchFamily="2" charset="-52"/>
                        </a:rPr>
                        <a:t>школы)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986718"/>
                  </a:ext>
                </a:extLst>
              </a:tr>
              <a:tr h="29347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ontserrat" panose="00000500000000000000" pitchFamily="2" charset="-52"/>
                        </a:rPr>
                        <a:t>ПРЕДПРИНИМАТЕЛЬСКИЕ КЛАССЫ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1" kern="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+1</a:t>
                      </a:r>
                      <a:r>
                        <a:rPr lang="ru-RU" sz="1100" kern="0" dirty="0"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 школа (всего </a:t>
                      </a:r>
                      <a:r>
                        <a:rPr lang="ru-RU" sz="1100" b="1" kern="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2</a:t>
                      </a:r>
                      <a:r>
                        <a:rPr lang="ru-RU" sz="1100" kern="0" dirty="0"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 школы</a:t>
                      </a:r>
                      <a:r>
                        <a:rPr lang="ru-RU" sz="1100" kern="0" baseline="0" dirty="0"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)</a:t>
                      </a:r>
                      <a:endParaRPr lang="ru-RU" sz="1100" kern="0" dirty="0">
                        <a:latin typeface="Montserrat" panose="00000500000000000000" pitchFamily="2" charset="-52"/>
                        <a:ea typeface="+mn-lt"/>
                        <a:cs typeface="+mn-l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47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ontserrat" panose="00000500000000000000" pitchFamily="2" charset="-52"/>
                        </a:rPr>
                        <a:t>КЛАССЫ-ПАРТНЕРЫ СИРИУСА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+1</a:t>
                      </a:r>
                      <a:r>
                        <a:rPr lang="ru-RU" sz="1100" b="1" kern="1200" dirty="0">
                          <a:solidFill>
                            <a:srgbClr val="C0000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0" dirty="0"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школа (всего </a:t>
                      </a:r>
                      <a:r>
                        <a:rPr lang="ru-RU" sz="1100" b="1" kern="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2</a:t>
                      </a:r>
                      <a:r>
                        <a:rPr lang="ru-RU" sz="1100" kern="0" dirty="0"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 школы</a:t>
                      </a:r>
                      <a:r>
                        <a:rPr lang="ru-RU" sz="1100" kern="0" baseline="0" dirty="0">
                          <a:latin typeface="Montserrat" panose="00000500000000000000" pitchFamily="2" charset="-52"/>
                          <a:ea typeface="+mn-lt"/>
                          <a:cs typeface="+mn-lt"/>
                        </a:rPr>
                        <a:t>)</a:t>
                      </a:r>
                      <a:endParaRPr lang="ru-RU" sz="1100" kern="0" dirty="0">
                        <a:latin typeface="Montserrat" panose="00000500000000000000" pitchFamily="2" charset="-52"/>
                        <a:ea typeface="+mn-lt"/>
                        <a:cs typeface="+mn-l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47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ontserrat" panose="00000500000000000000" pitchFamily="2" charset="-52"/>
                        </a:rPr>
                        <a:t>ЭНЕРГОКЛАССЫ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+1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школа 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(всего </a:t>
                      </a:r>
                      <a:r>
                        <a:rPr lang="ru-RU" sz="1100" b="1" kern="1200" baseline="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школы)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47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ontserrat" panose="00000500000000000000" pitchFamily="2" charset="-52"/>
                        </a:rPr>
                        <a:t>ТЕХНОЛОГИЧЕСКИЕ КЛАССЫ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1" kern="1200" baseline="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+6</a:t>
                      </a:r>
                      <a:r>
                        <a:rPr lang="ru-RU" sz="1100" baseline="0" dirty="0">
                          <a:latin typeface="Montserrat" panose="00000500000000000000" pitchFamily="2" charset="-52"/>
                        </a:rPr>
                        <a:t> школ (всего </a:t>
                      </a:r>
                      <a:r>
                        <a:rPr lang="ru-RU" sz="1100" b="1" baseline="0" dirty="0">
                          <a:solidFill>
                            <a:srgbClr val="0070C0"/>
                          </a:solidFill>
                          <a:latin typeface="Montserrat" panose="00000500000000000000" pitchFamily="2" charset="-52"/>
                        </a:rPr>
                        <a:t>19</a:t>
                      </a:r>
                      <a:r>
                        <a:rPr lang="ru-RU" sz="1100" baseline="0" dirty="0">
                          <a:latin typeface="Montserrat" panose="00000500000000000000" pitchFamily="2" charset="-52"/>
                        </a:rPr>
                        <a:t> школ)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2" b="96622" l="10000" r="90000">
                        <a14:foregroundMark x1="47619" y1="72973" x2="47619" y2="72973"/>
                        <a14:foregroundMark x1="73810" y1="36318" x2="73810" y2="36318"/>
                        <a14:foregroundMark x1="73333" y1="29223" x2="73333" y2="29223"/>
                        <a14:foregroundMark x1="72976" y1="42568" x2="72976" y2="42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8" y="1493167"/>
            <a:ext cx="405305" cy="285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9" y="1195106"/>
            <a:ext cx="263984" cy="263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6573" y="1831776"/>
            <a:ext cx="282027" cy="282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0" y="2502945"/>
            <a:ext cx="228498" cy="327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7" y="2804528"/>
            <a:ext cx="286743" cy="2867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2" y="3154673"/>
            <a:ext cx="250900" cy="2150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0" y="3433132"/>
            <a:ext cx="439075" cy="246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7" y="3679552"/>
            <a:ext cx="428898" cy="2873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1" y="3998662"/>
            <a:ext cx="282027" cy="2486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8" y="4260968"/>
            <a:ext cx="208593" cy="2085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6" y="4574276"/>
            <a:ext cx="218147" cy="20741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17356" y="5230047"/>
            <a:ext cx="4914667" cy="465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2025-2026 учебный год – </a:t>
            </a:r>
            <a:r>
              <a:rPr lang="ru-RU" sz="1600" b="1" dirty="0">
                <a:solidFill>
                  <a:srgbClr val="0070C0"/>
                </a:solidFill>
              </a:rPr>
              <a:t>397</a:t>
            </a:r>
            <a:r>
              <a:rPr lang="ru-RU" sz="1400" dirty="0">
                <a:solidFill>
                  <a:schemeClr val="tx1"/>
                </a:solidFill>
              </a:rPr>
              <a:t> профильных классов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0067" y="5231011"/>
            <a:ext cx="4910982" cy="471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</a:rPr>
              <a:t>2024-2025 учебный год – </a:t>
            </a:r>
            <a:r>
              <a:rPr lang="ru-RU" sz="1600" b="1" dirty="0">
                <a:solidFill>
                  <a:srgbClr val="0070C0"/>
                </a:solidFill>
              </a:rPr>
              <a:t>356</a:t>
            </a:r>
            <a:r>
              <a:rPr lang="ru-RU" sz="1400" dirty="0">
                <a:solidFill>
                  <a:schemeClr val="tx1"/>
                </a:solidFill>
              </a:rPr>
              <a:t> профильных классов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598" y="6044815"/>
            <a:ext cx="9693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Минпросвещения</a:t>
            </a:r>
            <a:r>
              <a:rPr lang="ru-RU" sz="1400" dirty="0"/>
              <a:t> России запланирован мониторинг эффективности работы инженерных классов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5508" y="5749103"/>
            <a:ext cx="4218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12 131 </a:t>
            </a:r>
            <a:r>
              <a:rPr lang="ru-RU" sz="1400" dirty="0">
                <a:latin typeface="Montserrat" panose="00000500000000000000" pitchFamily="2" charset="-52"/>
              </a:rPr>
              <a:t>обучающийся в профильных классах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91583" y="4879310"/>
          <a:ext cx="8128000" cy="384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636">
                <a:tc>
                  <a:txBody>
                    <a:bodyPr/>
                    <a:lstStyle/>
                    <a:p>
                      <a:r>
                        <a:rPr lang="ru-RU" sz="1100" b="1" dirty="0"/>
                        <a:t>  и другие профильные классы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F4B3E5B-429E-429F-2E00-9D4C358177C6}"/>
              </a:ext>
            </a:extLst>
          </p:cNvPr>
          <p:cNvGrpSpPr/>
          <p:nvPr/>
        </p:nvGrpSpPr>
        <p:grpSpPr>
          <a:xfrm rot="215946">
            <a:off x="8769883" y="376819"/>
            <a:ext cx="3327400" cy="1306328"/>
            <a:chOff x="6959600" y="4409994"/>
            <a:chExt cx="5232400" cy="2054225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43AF7894-8392-6662-B68E-5FD12CE979F2}"/>
                </a:ext>
              </a:extLst>
            </p:cNvPr>
            <p:cNvGrpSpPr/>
            <p:nvPr/>
          </p:nvGrpSpPr>
          <p:grpSpPr>
            <a:xfrm>
              <a:off x="6959600" y="4409994"/>
              <a:ext cx="5232400" cy="2054225"/>
              <a:chOff x="1028700" y="791210"/>
              <a:chExt cx="9596120" cy="4298315"/>
            </a:xfrm>
          </p:grpSpPr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22389D28-C9E0-6D5C-CF68-0E02F47B28AA}"/>
                  </a:ext>
                </a:extLst>
              </p:cNvPr>
              <p:cNvSpPr/>
              <p:nvPr/>
            </p:nvSpPr>
            <p:spPr>
              <a:xfrm>
                <a:off x="1127760" y="3378200"/>
                <a:ext cx="7292340" cy="1079500"/>
              </a:xfrm>
              <a:custGeom>
                <a:avLst/>
                <a:gdLst>
                  <a:gd name="connsiteX0" fmla="*/ 0 w 7299960"/>
                  <a:gd name="connsiteY0" fmla="*/ 60960 h 1150620"/>
                  <a:gd name="connsiteX1" fmla="*/ 7147560 w 7299960"/>
                  <a:gd name="connsiteY1" fmla="*/ 0 h 1150620"/>
                  <a:gd name="connsiteX2" fmla="*/ 7299960 w 7299960"/>
                  <a:gd name="connsiteY2" fmla="*/ 571500 h 1150620"/>
                  <a:gd name="connsiteX3" fmla="*/ 678180 w 7299960"/>
                  <a:gd name="connsiteY3" fmla="*/ 1150620 h 1150620"/>
                  <a:gd name="connsiteX4" fmla="*/ 0 w 7299960"/>
                  <a:gd name="connsiteY4" fmla="*/ 6096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9960" h="1150620">
                    <a:moveTo>
                      <a:pt x="0" y="60960"/>
                    </a:moveTo>
                    <a:lnTo>
                      <a:pt x="7147560" y="0"/>
                    </a:lnTo>
                    <a:lnTo>
                      <a:pt x="7299960" y="571500"/>
                    </a:lnTo>
                    <a:lnTo>
                      <a:pt x="678180" y="1150620"/>
                    </a:lnTo>
                    <a:lnTo>
                      <a:pt x="0" y="6096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5B319F3A-E18A-5577-BDA6-44F3CDB888C3}"/>
                  </a:ext>
                </a:extLst>
              </p:cNvPr>
              <p:cNvSpPr/>
              <p:nvPr/>
            </p:nvSpPr>
            <p:spPr>
              <a:xfrm>
                <a:off x="1115060" y="791210"/>
                <a:ext cx="9509760" cy="3695700"/>
              </a:xfrm>
              <a:custGeom>
                <a:avLst/>
                <a:gdLst>
                  <a:gd name="connsiteX0" fmla="*/ 0 w 9509760"/>
                  <a:gd name="connsiteY0" fmla="*/ 2628900 h 3695700"/>
                  <a:gd name="connsiteX1" fmla="*/ 662940 w 9509760"/>
                  <a:gd name="connsiteY1" fmla="*/ 3695700 h 3695700"/>
                  <a:gd name="connsiteX2" fmla="*/ 8839200 w 9509760"/>
                  <a:gd name="connsiteY2" fmla="*/ 2095500 h 3695700"/>
                  <a:gd name="connsiteX3" fmla="*/ 9509760 w 9509760"/>
                  <a:gd name="connsiteY3" fmla="*/ 0 h 3695700"/>
                  <a:gd name="connsiteX4" fmla="*/ 0 w 9509760"/>
                  <a:gd name="connsiteY4" fmla="*/ 2628900 h 369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9760" h="3695700">
                    <a:moveTo>
                      <a:pt x="0" y="2628900"/>
                    </a:moveTo>
                    <a:lnTo>
                      <a:pt x="662940" y="3695700"/>
                    </a:lnTo>
                    <a:lnTo>
                      <a:pt x="8839200" y="2095500"/>
                    </a:lnTo>
                    <a:lnTo>
                      <a:pt x="9509760" y="0"/>
                    </a:lnTo>
                    <a:lnTo>
                      <a:pt x="0" y="26289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4D973E18-C6B5-991F-8FBA-7A559CFB8FDD}"/>
                  </a:ext>
                </a:extLst>
              </p:cNvPr>
              <p:cNvSpPr/>
              <p:nvPr/>
            </p:nvSpPr>
            <p:spPr>
              <a:xfrm>
                <a:off x="1028700" y="3369310"/>
                <a:ext cx="7412355" cy="1720215"/>
              </a:xfrm>
              <a:custGeom>
                <a:avLst/>
                <a:gdLst>
                  <a:gd name="connsiteX0" fmla="*/ 0 w 6438900"/>
                  <a:gd name="connsiteY0" fmla="*/ 1699260 h 1699260"/>
                  <a:gd name="connsiteX1" fmla="*/ 6294120 w 6438900"/>
                  <a:gd name="connsiteY1" fmla="*/ 0 h 1699260"/>
                  <a:gd name="connsiteX2" fmla="*/ 6438900 w 6438900"/>
                  <a:gd name="connsiteY2" fmla="*/ 571500 h 1699260"/>
                  <a:gd name="connsiteX3" fmla="*/ 0 w 6438900"/>
                  <a:gd name="connsiteY3" fmla="*/ 1699260 h 169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8900" h="1699260">
                    <a:moveTo>
                      <a:pt x="0" y="1699260"/>
                    </a:moveTo>
                    <a:lnTo>
                      <a:pt x="6294120" y="0"/>
                    </a:lnTo>
                    <a:lnTo>
                      <a:pt x="6438900" y="571500"/>
                    </a:lnTo>
                    <a:lnTo>
                      <a:pt x="0" y="16992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A820FD5-174F-4426-1FDD-616099BB9907}"/>
                </a:ext>
              </a:extLst>
            </p:cNvPr>
            <p:cNvSpPr/>
            <p:nvPr/>
          </p:nvSpPr>
          <p:spPr>
            <a:xfrm rot="20814071">
              <a:off x="7558961" y="5080954"/>
              <a:ext cx="4163588" cy="669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ru-RU" sz="1600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  <a:t>Путь к карьере ребенка начинается здесь!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56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Региональные проекты по профориентации и самоопределению обучающихся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2"/>
          </p:nvPr>
        </p:nvSpPr>
        <p:spPr>
          <a:xfrm>
            <a:off x="192088" y="922636"/>
            <a:ext cx="5732462" cy="5321991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</a:rPr>
              <a:t>Открытый университет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360" y="2255148"/>
            <a:ext cx="56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&gt;</a:t>
            </a:r>
            <a:r>
              <a:rPr lang="ru-RU" b="1" dirty="0">
                <a:solidFill>
                  <a:srgbClr val="0070C0"/>
                </a:solidFill>
              </a:rPr>
              <a:t> 7 500 (+1 500) </a:t>
            </a:r>
            <a:r>
              <a:rPr lang="ru-RU" sz="1600" dirty="0"/>
              <a:t>участников и вольнослушателей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989" y="2253232"/>
            <a:ext cx="42411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538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учащихся 8, 10-11 классов</a:t>
            </a:r>
            <a:endParaRPr lang="ru-RU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34" y="1380837"/>
            <a:ext cx="1888421" cy="6680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06" y="1336024"/>
            <a:ext cx="693594" cy="7113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015BE4-6BDC-BC2F-22CC-5106178FA4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34" y="1355172"/>
            <a:ext cx="826019" cy="63999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C3E194-31C7-5EA1-5FB6-9B2B80DCC3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3832" y="1324588"/>
            <a:ext cx="676372" cy="6788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29355B-14D5-255D-3685-6F97A701D9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/>
          <a:stretch/>
        </p:blipFill>
        <p:spPr>
          <a:xfrm>
            <a:off x="3603812" y="1311289"/>
            <a:ext cx="833609" cy="7170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B75ECDE-4B92-A324-DF1E-6B59AAB51D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365" y="1338706"/>
            <a:ext cx="548840" cy="65645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1" y="1240605"/>
            <a:ext cx="1945712" cy="76524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ED4C70A-A2A0-6540-A927-87729CACA36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016" y="1433556"/>
            <a:ext cx="435974" cy="423098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326166" y="2942804"/>
            <a:ext cx="5328507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+mj-lt"/>
              </a:rPr>
              <a:t>72,6% </a:t>
            </a:r>
            <a:r>
              <a:rPr lang="ru-RU" sz="1600" dirty="0"/>
              <a:t>- поступили в вузы Пермского края (2024 г. - 71,3%)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13989" y="2828393"/>
            <a:ext cx="58201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63% </a:t>
            </a:r>
            <a:r>
              <a:rPr lang="ru-RU" sz="1600" dirty="0"/>
              <a:t>- поступили в вузы Пермского края </a:t>
            </a:r>
            <a:br>
              <a:rPr lang="ru-RU" sz="1600" dirty="0"/>
            </a:br>
            <a:r>
              <a:rPr lang="ru-RU" sz="1600" dirty="0"/>
              <a:t>(2024 г. – 61,4%)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5360" y="3802679"/>
            <a:ext cx="5319313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79,2%</a:t>
            </a:r>
            <a:r>
              <a:rPr lang="ru-RU" dirty="0"/>
              <a:t> - </a:t>
            </a:r>
            <a:r>
              <a:rPr lang="ru-RU" sz="1600" dirty="0"/>
              <a:t>превысили средний балл по ЕГЭ </a:t>
            </a:r>
            <a:br>
              <a:rPr lang="ru-RU" sz="1600" dirty="0"/>
            </a:br>
            <a:r>
              <a:rPr lang="ru-RU" sz="1600" dirty="0"/>
              <a:t>по профильным предметам на 2 и </a:t>
            </a:r>
            <a:r>
              <a:rPr lang="en-US" sz="1600" dirty="0"/>
              <a:t>&gt;</a:t>
            </a:r>
            <a:r>
              <a:rPr lang="ru-RU" sz="1600" dirty="0"/>
              <a:t> баллов (2024 г. – 79,1%)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08967" y="3635792"/>
            <a:ext cx="553677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62% </a:t>
            </a:r>
            <a:r>
              <a:rPr lang="ru-RU" sz="1600" dirty="0"/>
              <a:t>учащихся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превысили средний балл </a:t>
            </a:r>
            <a:br>
              <a:rPr lang="ru-RU" sz="1600" dirty="0"/>
            </a:br>
            <a:r>
              <a:rPr lang="ru-RU" sz="1600" dirty="0"/>
              <a:t>по ЕГЭ на 2 и </a:t>
            </a:r>
            <a:r>
              <a:rPr lang="en-US" sz="1600" dirty="0"/>
              <a:t>&gt;</a:t>
            </a:r>
            <a:r>
              <a:rPr lang="ru-RU" sz="1600" dirty="0"/>
              <a:t> баллов (2024 г. – 61,7%)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8557" y="4875758"/>
            <a:ext cx="5328507" cy="616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&gt; </a:t>
            </a:r>
            <a:r>
              <a:rPr lang="ru-RU" b="1" dirty="0">
                <a:solidFill>
                  <a:srgbClr val="0070C0"/>
                </a:solidFill>
              </a:rPr>
              <a:t>90% </a:t>
            </a:r>
            <a:r>
              <a:rPr lang="ru-RU" sz="1600" dirty="0"/>
              <a:t>участников проекта приняли участие </a:t>
            </a:r>
            <a:br>
              <a:rPr lang="ru-RU" sz="1600" dirty="0"/>
            </a:br>
            <a:r>
              <a:rPr lang="ru-RU" sz="1600" dirty="0"/>
              <a:t>в </a:t>
            </a:r>
            <a:r>
              <a:rPr lang="ru-RU" sz="1600" dirty="0" err="1"/>
              <a:t>профпробах</a:t>
            </a:r>
            <a:endParaRPr lang="ru-RU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234468" y="4516711"/>
            <a:ext cx="562217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1</a:t>
            </a:r>
            <a:r>
              <a:rPr lang="ru-RU" sz="1600" b="1" dirty="0">
                <a:solidFill>
                  <a:srgbClr val="0070C0"/>
                </a:solidFill>
              </a:rPr>
              <a:t>5,1% </a:t>
            </a:r>
            <a:r>
              <a:rPr lang="ru-RU" sz="1600" dirty="0"/>
              <a:t>учащихся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– победители и призеры олимпиад (2024 г. – 14%)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4422357" y="1347492"/>
            <a:ext cx="462698" cy="655972"/>
            <a:chOff x="4668570" y="2884379"/>
            <a:chExt cx="435974" cy="584825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ED4C70A-A2A0-6540-A927-87729CACA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8570" y="2884379"/>
              <a:ext cx="435974" cy="42309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ED4C70A-A2A0-6540-A927-87729CACA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38"/>
            <a:stretch/>
          </p:blipFill>
          <p:spPr>
            <a:xfrm>
              <a:off x="4696051" y="3324503"/>
              <a:ext cx="376087" cy="14470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Прямоугольник 17"/>
          <p:cNvSpPr/>
          <p:nvPr/>
        </p:nvSpPr>
        <p:spPr>
          <a:xfrm>
            <a:off x="6234468" y="5354391"/>
            <a:ext cx="5531754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26% </a:t>
            </a:r>
            <a:r>
              <a:rPr lang="ru-RU" sz="1600" dirty="0"/>
              <a:t>выпускников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награждены медалями </a:t>
            </a:r>
            <a:br>
              <a:rPr lang="ru-RU" sz="1600" dirty="0"/>
            </a:br>
            <a:r>
              <a:rPr lang="ru-RU" sz="1600" dirty="0"/>
              <a:t>«За особые успехи в учении» </a:t>
            </a:r>
            <a:r>
              <a:rPr lang="en-US" sz="1600" dirty="0"/>
              <a:t>I </a:t>
            </a:r>
            <a:r>
              <a:rPr lang="ru-RU" sz="1600" dirty="0"/>
              <a:t>и </a:t>
            </a:r>
            <a:r>
              <a:rPr lang="en-US" sz="1600" dirty="0"/>
              <a:t>II</a:t>
            </a:r>
            <a:r>
              <a:rPr lang="ru-RU" sz="1600" dirty="0"/>
              <a:t> степени</a:t>
            </a:r>
            <a:br>
              <a:rPr lang="ru-RU" sz="1600" dirty="0"/>
            </a:br>
            <a:r>
              <a:rPr lang="ru-RU" sz="1600" dirty="0"/>
              <a:t>(2024 г. – 21,7%)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34468" y="908610"/>
            <a:ext cx="4089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Профильные школы при вузах</a:t>
            </a:r>
          </a:p>
        </p:txBody>
      </p:sp>
      <p:sp>
        <p:nvSpPr>
          <p:cNvPr id="48" name="Плюс 47"/>
          <p:cNvSpPr/>
          <p:nvPr/>
        </p:nvSpPr>
        <p:spPr>
          <a:xfrm>
            <a:off x="10155422" y="1476091"/>
            <a:ext cx="299749" cy="299749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751" y="1277319"/>
            <a:ext cx="1796249" cy="765249"/>
          </a:xfrm>
          <a:prstGeom prst="rect">
            <a:avLst/>
          </a:prstGeom>
        </p:spPr>
      </p:pic>
      <p:sp>
        <p:nvSpPr>
          <p:cNvPr id="34" name="Текст 6">
            <a:extLst>
              <a:ext uri="{FF2B5EF4-FFF2-40B4-BE49-F238E27FC236}">
                <a16:creationId xmlns:a16="http://schemas.microsoft.com/office/drawing/2014/main" id="{E667C26A-127A-D801-EE86-E26CD7038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6CE48C9-F6FB-7FEA-2D9C-2D51BDA64716}"/>
              </a:ext>
            </a:extLst>
          </p:cNvPr>
          <p:cNvGrpSpPr/>
          <p:nvPr/>
        </p:nvGrpSpPr>
        <p:grpSpPr>
          <a:xfrm rot="215946">
            <a:off x="1940869" y="4983758"/>
            <a:ext cx="4051891" cy="1560086"/>
            <a:chOff x="6959600" y="4409993"/>
            <a:chExt cx="5232400" cy="205422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3442B998-30D1-8E10-4F2A-9BDB6A0633D2}"/>
                </a:ext>
              </a:extLst>
            </p:cNvPr>
            <p:cNvGrpSpPr/>
            <p:nvPr/>
          </p:nvGrpSpPr>
          <p:grpSpPr>
            <a:xfrm>
              <a:off x="6959600" y="4409993"/>
              <a:ext cx="5232400" cy="2054226"/>
              <a:chOff x="1028700" y="791208"/>
              <a:chExt cx="9596120" cy="4298317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0D9C3D88-0D76-6998-1849-BE87398BA915}"/>
                  </a:ext>
                </a:extLst>
              </p:cNvPr>
              <p:cNvSpPr/>
              <p:nvPr/>
            </p:nvSpPr>
            <p:spPr>
              <a:xfrm>
                <a:off x="1127760" y="3378200"/>
                <a:ext cx="7292340" cy="1079500"/>
              </a:xfrm>
              <a:custGeom>
                <a:avLst/>
                <a:gdLst>
                  <a:gd name="connsiteX0" fmla="*/ 0 w 7299960"/>
                  <a:gd name="connsiteY0" fmla="*/ 60960 h 1150620"/>
                  <a:gd name="connsiteX1" fmla="*/ 7147560 w 7299960"/>
                  <a:gd name="connsiteY1" fmla="*/ 0 h 1150620"/>
                  <a:gd name="connsiteX2" fmla="*/ 7299960 w 7299960"/>
                  <a:gd name="connsiteY2" fmla="*/ 571500 h 1150620"/>
                  <a:gd name="connsiteX3" fmla="*/ 678180 w 7299960"/>
                  <a:gd name="connsiteY3" fmla="*/ 1150620 h 1150620"/>
                  <a:gd name="connsiteX4" fmla="*/ 0 w 7299960"/>
                  <a:gd name="connsiteY4" fmla="*/ 6096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9960" h="1150620">
                    <a:moveTo>
                      <a:pt x="0" y="60960"/>
                    </a:moveTo>
                    <a:lnTo>
                      <a:pt x="7147560" y="0"/>
                    </a:lnTo>
                    <a:lnTo>
                      <a:pt x="7299960" y="571500"/>
                    </a:lnTo>
                    <a:lnTo>
                      <a:pt x="678180" y="1150620"/>
                    </a:lnTo>
                    <a:lnTo>
                      <a:pt x="0" y="6096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E2D3078E-DDD9-E92D-7566-12BC78FF2C23}"/>
                  </a:ext>
                </a:extLst>
              </p:cNvPr>
              <p:cNvSpPr/>
              <p:nvPr/>
            </p:nvSpPr>
            <p:spPr>
              <a:xfrm>
                <a:off x="1115060" y="791208"/>
                <a:ext cx="9509760" cy="3695699"/>
              </a:xfrm>
              <a:custGeom>
                <a:avLst/>
                <a:gdLst>
                  <a:gd name="connsiteX0" fmla="*/ 0 w 9509760"/>
                  <a:gd name="connsiteY0" fmla="*/ 2628900 h 3695700"/>
                  <a:gd name="connsiteX1" fmla="*/ 662940 w 9509760"/>
                  <a:gd name="connsiteY1" fmla="*/ 3695700 h 3695700"/>
                  <a:gd name="connsiteX2" fmla="*/ 8839200 w 9509760"/>
                  <a:gd name="connsiteY2" fmla="*/ 2095500 h 3695700"/>
                  <a:gd name="connsiteX3" fmla="*/ 9509760 w 9509760"/>
                  <a:gd name="connsiteY3" fmla="*/ 0 h 3695700"/>
                  <a:gd name="connsiteX4" fmla="*/ 0 w 9509760"/>
                  <a:gd name="connsiteY4" fmla="*/ 2628900 h 369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9760" h="3695700">
                    <a:moveTo>
                      <a:pt x="0" y="2628900"/>
                    </a:moveTo>
                    <a:lnTo>
                      <a:pt x="662940" y="3695700"/>
                    </a:lnTo>
                    <a:lnTo>
                      <a:pt x="8839200" y="2095500"/>
                    </a:lnTo>
                    <a:lnTo>
                      <a:pt x="9509760" y="0"/>
                    </a:lnTo>
                    <a:lnTo>
                      <a:pt x="0" y="26289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299C405F-786A-C763-8008-F328D6A8E6DD}"/>
                  </a:ext>
                </a:extLst>
              </p:cNvPr>
              <p:cNvSpPr/>
              <p:nvPr/>
            </p:nvSpPr>
            <p:spPr>
              <a:xfrm>
                <a:off x="1028700" y="3369310"/>
                <a:ext cx="7412355" cy="1720215"/>
              </a:xfrm>
              <a:custGeom>
                <a:avLst/>
                <a:gdLst>
                  <a:gd name="connsiteX0" fmla="*/ 0 w 6438900"/>
                  <a:gd name="connsiteY0" fmla="*/ 1699260 h 1699260"/>
                  <a:gd name="connsiteX1" fmla="*/ 6294120 w 6438900"/>
                  <a:gd name="connsiteY1" fmla="*/ 0 h 1699260"/>
                  <a:gd name="connsiteX2" fmla="*/ 6438900 w 6438900"/>
                  <a:gd name="connsiteY2" fmla="*/ 571500 h 1699260"/>
                  <a:gd name="connsiteX3" fmla="*/ 0 w 6438900"/>
                  <a:gd name="connsiteY3" fmla="*/ 1699260 h 169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8900" h="1699260">
                    <a:moveTo>
                      <a:pt x="0" y="1699260"/>
                    </a:moveTo>
                    <a:lnTo>
                      <a:pt x="6294120" y="0"/>
                    </a:lnTo>
                    <a:lnTo>
                      <a:pt x="6438900" y="571500"/>
                    </a:lnTo>
                    <a:lnTo>
                      <a:pt x="0" y="169926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8EFCDEF-B561-25C5-5FE1-8287D88954B0}"/>
                </a:ext>
              </a:extLst>
            </p:cNvPr>
            <p:cNvSpPr/>
            <p:nvPr/>
          </p:nvSpPr>
          <p:spPr>
            <a:xfrm rot="20814071">
              <a:off x="7374651" y="5068091"/>
              <a:ext cx="4537158" cy="669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ru-RU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  <a:t>Профориентация –</a:t>
              </a:r>
              <a:br>
                <a:rPr lang="ru-RU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</a:br>
              <a:r>
                <a:rPr lang="ru-RU" b="1" i="1" dirty="0">
                  <a:solidFill>
                    <a:schemeClr val="bg1"/>
                  </a:solidFill>
                  <a:latin typeface="PermianSlabSerifTypeface" panose="02000000000000000000" pitchFamily="50" charset="0"/>
                </a:rPr>
                <a:t>залог успеха в будущем!</a:t>
              </a:r>
            </a:p>
          </p:txBody>
        </p:sp>
      </p:grp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9C33CEC-5AFC-417F-9BD6-0B53F9D6EC4A}"/>
              </a:ext>
            </a:extLst>
          </p:cNvPr>
          <p:cNvCxnSpPr/>
          <p:nvPr/>
        </p:nvCxnSpPr>
        <p:spPr>
          <a:xfrm flipH="1">
            <a:off x="6083300" y="979404"/>
            <a:ext cx="0" cy="48991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CC3E194-31C7-5EA1-5FB6-9B2B80DCC3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5251" y="1355172"/>
            <a:ext cx="676372" cy="6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Реализация проекта «Первая профессия» для школьников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437842" y="1491995"/>
          <a:ext cx="5473698" cy="48106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90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№</a:t>
                      </a:r>
                      <a:b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ts val="16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Муниципалитет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Прошедшие обучение в 2024-2025 г., чел.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Планирующие обучение в 2025-2026 г., чел.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г. Пермь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195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150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Чайковский ГО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102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204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Пермский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69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62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Ординский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69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40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Лысьвенский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68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50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Губахинский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62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40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 dirty="0">
                          <a:effectLst/>
                          <a:latin typeface="Montserrat" panose="00000500000000000000" pitchFamily="2" charset="-52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Кунгурский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61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235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Горнозаводский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49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39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Соликамский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40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55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Нытвенский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37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30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Чусовской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32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45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Очерский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32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25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Кишертский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30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15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Бардымский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21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40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Красновишерский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20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20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 dirty="0">
                          <a:effectLst/>
                          <a:latin typeface="Montserrat" panose="00000500000000000000" pitchFamily="2" charset="-52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Александровский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15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25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6517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Чердынский МО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12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10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u="none" strike="noStrike">
                          <a:effectLst/>
                          <a:latin typeface="Montserrat" panose="00000500000000000000" pitchFamily="2" charset="-52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Березниковский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10</a:t>
                      </a:r>
                    </a:p>
                  </a:txBody>
                  <a:tcPr marL="6853" marR="6853" marT="6853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117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8126"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lnSpc>
                          <a:spcPts val="16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932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1 202</a:t>
                      </a:r>
                    </a:p>
                  </a:txBody>
                  <a:tcPr marL="6853" marR="6853" marT="685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1420" y="961911"/>
            <a:ext cx="489722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1C2D38"/>
                </a:solidFill>
                <a:latin typeface="Montserrat" panose="00000500000000000000" pitchFamily="2" charset="-52"/>
              </a:rPr>
              <a:t>Организация образовательного процесса</a:t>
            </a:r>
            <a:r>
              <a:rPr lang="ru-RU" sz="1400" dirty="0">
                <a:solidFill>
                  <a:srgbClr val="1C2D38"/>
                </a:solidFill>
                <a:latin typeface="Montserrat" panose="00000500000000000000" pitchFamily="2" charset="-52"/>
              </a:rPr>
              <a:t>: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C2D38"/>
                </a:solidFill>
                <a:latin typeface="Montserrat" panose="00000500000000000000" pitchFamily="2" charset="-52"/>
              </a:rPr>
              <a:t>занятия проходят 1-2 раза в неделю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C2D38"/>
                </a:solidFill>
                <a:latin typeface="Montserrat" panose="00000500000000000000" pitchFamily="2" charset="-52"/>
              </a:rPr>
              <a:t>недельная нагрузка от 6 до 10 часов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C2D38"/>
                </a:solidFill>
                <a:latin typeface="Montserrat" panose="00000500000000000000" pitchFamily="2" charset="-52"/>
              </a:rPr>
              <a:t>доставка обучающихся на школьных автобусах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7" y="1954351"/>
            <a:ext cx="1648956" cy="2198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71" y="1954351"/>
            <a:ext cx="1650674" cy="21986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62" y="1954351"/>
            <a:ext cx="1648955" cy="2198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297" y="5514680"/>
            <a:ext cx="501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Montserrat" panose="00000500000000000000" pitchFamily="2" charset="-52"/>
              </a:rPr>
              <a:t>За время реализации проекта (2022-2025 гг.) обучено 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1 611 </a:t>
            </a:r>
            <a:r>
              <a:rPr lang="ru-RU" sz="1600" dirty="0">
                <a:latin typeface="Montserrat" panose="00000500000000000000" pitchFamily="2" charset="-52"/>
              </a:rPr>
              <a:t>школьников по 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-52"/>
              </a:rPr>
              <a:t>28</a:t>
            </a:r>
            <a:r>
              <a:rPr lang="ru-RU" sz="1600" dirty="0">
                <a:latin typeface="Montserrat" panose="00000500000000000000" pitchFamily="2" charset="-52"/>
              </a:rPr>
              <a:t> профессиям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860" y="4300487"/>
            <a:ext cx="607380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>
                <a:latin typeface="Montserrat" panose="00000500000000000000" pitchFamily="2" charset="-52"/>
              </a:rPr>
              <a:t>Профессии:</a:t>
            </a:r>
            <a:r>
              <a:rPr lang="ru-RU" sz="1400" dirty="0">
                <a:latin typeface="Montserrat" panose="00000500000000000000" pitchFamily="2" charset="-52"/>
              </a:rPr>
              <a:t> токарь, слесарь, сварщик, оператор станков с ЧПУ, тракторист, контролер станочных работ, электромонтер, лаборант </a:t>
            </a:r>
            <a:r>
              <a:rPr lang="ru-RU" sz="1400" dirty="0" err="1">
                <a:latin typeface="Montserrat" panose="00000500000000000000" pitchFamily="2" charset="-52"/>
              </a:rPr>
              <a:t>химанализа</a:t>
            </a:r>
            <a:r>
              <a:rPr lang="ru-RU" sz="1400" dirty="0">
                <a:latin typeface="Montserrat" panose="00000500000000000000" pitchFamily="2" charset="-52"/>
              </a:rPr>
              <a:t>, повар, вожатый, столяр, швея, ассистент экскурсовода, медсестра, кассир, оператор по ветеринарной обработке, монтажник радиоаппаратуры и др.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18" r="13005" b="31249"/>
          <a:stretch/>
        </p:blipFill>
        <p:spPr>
          <a:xfrm>
            <a:off x="9776493" y="61140"/>
            <a:ext cx="2135047" cy="6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7" y="4746737"/>
            <a:ext cx="1970445" cy="14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AD771B9-1826-581B-6010-4349F326B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5045FC-821B-DE01-B674-EA727F2910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360" y="49213"/>
            <a:ext cx="11617154" cy="7159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Средние баллы ЕГЭ по Пермскому краю и Российской Федерации в 2025 г.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667C26A-127A-D801-EE86-E26CD7038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A6EEF-EB9A-8C0D-F301-F1BFA710AA6E}"/>
              </a:ext>
            </a:extLst>
          </p:cNvPr>
          <p:cNvSpPr txBox="1"/>
          <p:nvPr/>
        </p:nvSpPr>
        <p:spPr>
          <a:xfrm>
            <a:off x="235638" y="1383731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5B9BD5"/>
                </a:solidFill>
                <a:latin typeface="Montserrat" panose="00000500000000000000" pitchFamily="2" charset="-52"/>
              </a:rPr>
              <a:t>ПК 63,2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5CF38-EC4A-AE96-656D-D6D700AF9512}"/>
              </a:ext>
            </a:extLst>
          </p:cNvPr>
          <p:cNvSpPr txBox="1"/>
          <p:nvPr/>
        </p:nvSpPr>
        <p:spPr>
          <a:xfrm>
            <a:off x="198769" y="1891963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ED7D31"/>
                </a:solidFill>
                <a:latin typeface="Montserrat" panose="00000500000000000000" pitchFamily="2" charset="-52"/>
              </a:rPr>
              <a:t>РФ 58,5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1C3BE20-F59F-98C6-C7A6-D3BBF183933B}"/>
              </a:ext>
            </a:extLst>
          </p:cNvPr>
          <p:cNvCxnSpPr/>
          <p:nvPr/>
        </p:nvCxnSpPr>
        <p:spPr>
          <a:xfrm>
            <a:off x="198769" y="1863895"/>
            <a:ext cx="11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CE73884-4E4C-4261-22D1-10D44F7D8A94}"/>
              </a:ext>
            </a:extLst>
          </p:cNvPr>
          <p:cNvCxnSpPr/>
          <p:nvPr/>
        </p:nvCxnSpPr>
        <p:spPr>
          <a:xfrm>
            <a:off x="235026" y="2261295"/>
            <a:ext cx="11880000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C98BB67-B823-A035-57EB-764DA1540FE8}"/>
              </a:ext>
            </a:extLst>
          </p:cNvPr>
          <p:cNvGraphicFramePr/>
          <p:nvPr>
            <p:extLst/>
          </p:nvPr>
        </p:nvGraphicFramePr>
        <p:xfrm>
          <a:off x="1386339" y="539970"/>
          <a:ext cx="10692430" cy="510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A363A1-049D-968F-AF4F-A7FADA48415A}"/>
              </a:ext>
            </a:extLst>
          </p:cNvPr>
          <p:cNvSpPr/>
          <p:nvPr/>
        </p:nvSpPr>
        <p:spPr>
          <a:xfrm>
            <a:off x="1915686" y="5336832"/>
            <a:ext cx="10005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dirty="0">
                <a:latin typeface="Montserrat" panose="00000500000000000000" pitchFamily="2" charset="-52"/>
                <a:sym typeface="Wingdings" panose="05000000000000000000" pitchFamily="2" charset="2"/>
              </a:rPr>
              <a:t>В Пермском крае средние баллы по всем приоритетным предметам традиционно выше, чем в РФ!</a:t>
            </a:r>
            <a:endParaRPr lang="ru-RU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91271" y="2654550"/>
            <a:ext cx="1180843" cy="1053302"/>
          </a:xfrm>
          <a:prstGeom prst="wedgeRectCallout">
            <a:avLst>
              <a:gd name="adj1" fmla="val 23081"/>
              <a:gd name="adj2" fmla="val -1532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ontserrat" panose="00000500000000000000" pitchFamily="2" charset="-52"/>
              </a:rPr>
              <a:t>Средний балл выше на 4,7</a:t>
            </a:r>
          </a:p>
        </p:txBody>
      </p:sp>
      <p:sp>
        <p:nvSpPr>
          <p:cNvPr id="14" name="Овал 13"/>
          <p:cNvSpPr/>
          <p:nvPr/>
        </p:nvSpPr>
        <p:spPr>
          <a:xfrm rot="1491589">
            <a:off x="2781817" y="1162604"/>
            <a:ext cx="779267" cy="107813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491589">
            <a:off x="3761676" y="1169338"/>
            <a:ext cx="783659" cy="10720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491589">
            <a:off x="4721966" y="1305767"/>
            <a:ext cx="797035" cy="11115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узырек для мыслей: облако 10">
            <a:extLst>
              <a:ext uri="{FF2B5EF4-FFF2-40B4-BE49-F238E27FC236}">
                <a16:creationId xmlns:a16="http://schemas.microsoft.com/office/drawing/2014/main" id="{8831D9AA-9C3C-A76B-E34F-78E1514A300A}"/>
              </a:ext>
            </a:extLst>
          </p:cNvPr>
          <p:cNvSpPr/>
          <p:nvPr/>
        </p:nvSpPr>
        <p:spPr>
          <a:xfrm>
            <a:off x="250905" y="3844365"/>
            <a:ext cx="1560697" cy="829479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485" y="3926592"/>
            <a:ext cx="1551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ermianSlabSerifTypeface" panose="02000000000000000000" pitchFamily="50" charset="0"/>
                <a:sym typeface="Wingdings" panose="05000000000000000000" pitchFamily="2" charset="2"/>
              </a:rPr>
              <a:t>А что с литературой?</a:t>
            </a:r>
            <a:endParaRPr lang="ru-RU" sz="1400" b="1" dirty="0">
              <a:latin typeface="PermianSlabSerifTypefac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AD771B9-1826-581B-6010-4349F326B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5045FC-821B-DE01-B674-EA727F2910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Основные результаты ЕГЭ 2025 г. в Пермском крае.</a:t>
            </a:r>
            <a:br>
              <a:rPr lang="ru-RU" dirty="0"/>
            </a:br>
            <a:r>
              <a:rPr lang="ru-RU" dirty="0"/>
              <a:t>Приоритетные предметы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667C26A-127A-D801-EE86-E26CD7038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Строим будущее. Вместе мы сильнее!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2F461D3-0E4E-3683-92D1-2D7475050636}"/>
              </a:ext>
            </a:extLst>
          </p:cNvPr>
          <p:cNvSpPr txBox="1">
            <a:spLocks/>
          </p:cNvSpPr>
          <p:nvPr/>
        </p:nvSpPr>
        <p:spPr bwMode="auto">
          <a:xfrm>
            <a:off x="4877027" y="1076518"/>
            <a:ext cx="5844092" cy="40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ontserrat" panose="00000500000000000000" pitchFamily="2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ontserrat" panose="00000500000000000000" pitchFamily="2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ontserrat" panose="00000500000000000000" pitchFamily="2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ontserrat" panose="00000500000000000000" pitchFamily="2" charset="-5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ontserrat" panose="00000500000000000000" pitchFamily="2" charset="-5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ontserrat" panose="00000500000000000000" pitchFamily="2" charset="-5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ontserrat" panose="00000500000000000000" pitchFamily="2" charset="-5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ontserrat" panose="00000500000000000000" pitchFamily="2" charset="-52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latin typeface="Montserrat" panose="00000500000000000000" pitchFamily="2" charset="-52"/>
              </a:rPr>
              <a:t>Школы - лидеры по приоритетным предметам*</a:t>
            </a:r>
            <a:endParaRPr lang="ru-RU" sz="10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2EA2E79E-D7A1-E7E1-8D13-712615864AA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91099" y="1539196"/>
          <a:ext cx="7001439" cy="4019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8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№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Школа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Количество выпускников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Доля выбравших предметы, 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Средний балл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98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1-3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Политехническая школа ПНИПУ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67,7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98"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Школа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№ 146, г. Пермь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83,1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98"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Школа № 3, г. Березники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70,8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5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Гимназия № 17,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г. Пермь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96,6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84,0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5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Школа № 9,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г. Пермь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94,2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74,8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5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Школа № 1,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г.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Соликамск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93,1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67,8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5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Школа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№ 3, г. Нытва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90,2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65,2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5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Лицей № 1, г. Пермь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89,0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70,2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59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9-11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Школа № 127, г. Пермь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88,9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69,4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598"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Школа № 7, г. Чайковский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88,9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67,6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598"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Куединская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СОШ № 1</a:t>
                      </a:r>
                    </a:p>
                  </a:txBody>
                  <a:tcPr marL="72000" marR="7200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88,9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64,3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EAC0073-CF95-1608-7F51-C8E579266745}"/>
              </a:ext>
            </a:extLst>
          </p:cNvPr>
          <p:cNvSpPr txBox="1"/>
          <p:nvPr/>
        </p:nvSpPr>
        <p:spPr>
          <a:xfrm>
            <a:off x="4957382" y="5618894"/>
            <a:ext cx="702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Montserrat" panose="00000500000000000000" pitchFamily="2" charset="-52"/>
              </a:rPr>
              <a:t>*</a:t>
            </a:r>
            <a:r>
              <a:rPr lang="ru-RU" sz="1400" i="1" dirty="0">
                <a:latin typeface="Montserrat" panose="00000500000000000000" pitchFamily="2" charset="-52"/>
              </a:rPr>
              <a:t>Школы с количеством выпускников более 15 чел.</a:t>
            </a:r>
          </a:p>
        </p:txBody>
      </p:sp>
      <p:graphicFrame>
        <p:nvGraphicFramePr>
          <p:cNvPr id="15" name="Объект 6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274154" y="2191520"/>
          <a:ext cx="3621342" cy="377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42A7C5A-90DD-4445-4185-A62D3359E73B}"/>
              </a:ext>
            </a:extLst>
          </p:cNvPr>
          <p:cNvSpPr txBox="1"/>
          <p:nvPr/>
        </p:nvSpPr>
        <p:spPr>
          <a:xfrm>
            <a:off x="194457" y="893572"/>
            <a:ext cx="4283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Физика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Химия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Информатика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Математика профильная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Montserrat" panose="00000500000000000000" pitchFamily="2" charset="-52"/>
              </a:rPr>
              <a:t>Биология </a:t>
            </a:r>
          </a:p>
        </p:txBody>
      </p:sp>
    </p:spTree>
    <p:extLst>
      <p:ext uri="{BB962C8B-B14F-4D97-AF65-F5344CB8AC3E}">
        <p14:creationId xmlns:p14="http://schemas.microsoft.com/office/powerpoint/2010/main" val="1515606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2326</Words>
  <Application>Microsoft Office PowerPoint</Application>
  <PresentationFormat>Широкоэкранный</PresentationFormat>
  <Paragraphs>515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Cambria</vt:lpstr>
      <vt:lpstr>Montserrat</vt:lpstr>
      <vt:lpstr>Open Sans</vt:lpstr>
      <vt:lpstr>PermianSansTypeface</vt:lpstr>
      <vt:lpstr>PermianSerifTypeface</vt:lpstr>
      <vt:lpstr>PermianSlabSerifTypeface</vt:lpstr>
      <vt:lpstr>Play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Калинчикова Лариса Николаевна</dc:creator>
  <cp:lastModifiedBy>Комп</cp:lastModifiedBy>
  <cp:revision>6</cp:revision>
  <cp:lastPrinted>2025-08-28T04:56:59Z</cp:lastPrinted>
  <dcterms:created xsi:type="dcterms:W3CDTF">2025-08-28T04:49:26Z</dcterms:created>
  <dcterms:modified xsi:type="dcterms:W3CDTF">2025-08-28T19:22:50Z</dcterms:modified>
</cp:coreProperties>
</file>